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 id="2147483679" r:id="rId5"/>
  </p:sldMasterIdLst>
  <p:notesMasterIdLst>
    <p:notesMasterId r:id="rId65"/>
  </p:notesMasterIdLst>
  <p:sldIdLst>
    <p:sldId id="457" r:id="rId6"/>
    <p:sldId id="453" r:id="rId7"/>
    <p:sldId id="391" r:id="rId8"/>
    <p:sldId id="411" r:id="rId9"/>
    <p:sldId id="464" r:id="rId10"/>
    <p:sldId id="353" r:id="rId11"/>
    <p:sldId id="463" r:id="rId12"/>
    <p:sldId id="462" r:id="rId13"/>
    <p:sldId id="460" r:id="rId14"/>
    <p:sldId id="410" r:id="rId15"/>
    <p:sldId id="415" r:id="rId16"/>
    <p:sldId id="438" r:id="rId17"/>
    <p:sldId id="439" r:id="rId18"/>
    <p:sldId id="414" r:id="rId19"/>
    <p:sldId id="392" r:id="rId20"/>
    <p:sldId id="324" r:id="rId21"/>
    <p:sldId id="323" r:id="rId22"/>
    <p:sldId id="459" r:id="rId23"/>
    <p:sldId id="458" r:id="rId24"/>
    <p:sldId id="389" r:id="rId25"/>
    <p:sldId id="264" r:id="rId26"/>
    <p:sldId id="317" r:id="rId27"/>
    <p:sldId id="268" r:id="rId28"/>
    <p:sldId id="303" r:id="rId29"/>
    <p:sldId id="318" r:id="rId30"/>
    <p:sldId id="368" r:id="rId31"/>
    <p:sldId id="386" r:id="rId32"/>
    <p:sldId id="407" r:id="rId33"/>
    <p:sldId id="408" r:id="rId34"/>
    <p:sldId id="333" r:id="rId35"/>
    <p:sldId id="425" r:id="rId36"/>
    <p:sldId id="334" r:id="rId37"/>
    <p:sldId id="379" r:id="rId38"/>
    <p:sldId id="380" r:id="rId39"/>
    <p:sldId id="401" r:id="rId40"/>
    <p:sldId id="440" r:id="rId41"/>
    <p:sldId id="394" r:id="rId42"/>
    <p:sldId id="412" r:id="rId43"/>
    <p:sldId id="342" r:id="rId44"/>
    <p:sldId id="343" r:id="rId45"/>
    <p:sldId id="413" r:id="rId46"/>
    <p:sldId id="450" r:id="rId47"/>
    <p:sldId id="452" r:id="rId48"/>
    <p:sldId id="454" r:id="rId49"/>
    <p:sldId id="418" r:id="rId50"/>
    <p:sldId id="416" r:id="rId51"/>
    <p:sldId id="424" r:id="rId52"/>
    <p:sldId id="395" r:id="rId53"/>
    <p:sldId id="433" r:id="rId54"/>
    <p:sldId id="434" r:id="rId55"/>
    <p:sldId id="435" r:id="rId56"/>
    <p:sldId id="427" r:id="rId57"/>
    <p:sldId id="445" r:id="rId58"/>
    <p:sldId id="446" r:id="rId59"/>
    <p:sldId id="449" r:id="rId60"/>
    <p:sldId id="448" r:id="rId61"/>
    <p:sldId id="308" r:id="rId62"/>
    <p:sldId id="409" r:id="rId63"/>
    <p:sldId id="345" r:id="rId64"/>
  </p:sldIdLst>
  <p:sldSz cx="9144000" cy="5143500" type="screen16x9"/>
  <p:notesSz cx="6858000" cy="9144000"/>
  <p:embeddedFontLst>
    <p:embeddedFont>
      <p:font typeface="Inter Tight" panose="020B0604020202020204" charset="0"/>
      <p:regular r:id="rId66"/>
      <p:bold r:id="rId67"/>
      <p:italic r:id="rId68"/>
      <p:boldItalic r:id="rId69"/>
    </p:embeddedFont>
    <p:embeddedFont>
      <p:font typeface="Open Sans" panose="020B060603050402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itch Competition Slides" id="{58882BD6-F2E2-4288-8EEE-73A4B6F21C7E}">
          <p14:sldIdLst>
            <p14:sldId id="457"/>
            <p14:sldId id="453"/>
            <p14:sldId id="391"/>
            <p14:sldId id="411"/>
            <p14:sldId id="464"/>
            <p14:sldId id="353"/>
            <p14:sldId id="463"/>
            <p14:sldId id="462"/>
            <p14:sldId id="460"/>
          </p14:sldIdLst>
        </p14:section>
        <p14:section name="Good to Have" id="{2C3BBE9E-B211-4A70-8AEB-7B96A5B8CD51}">
          <p14:sldIdLst>
            <p14:sldId id="410"/>
            <p14:sldId id="415"/>
            <p14:sldId id="438"/>
            <p14:sldId id="439"/>
            <p14:sldId id="414"/>
            <p14:sldId id="392"/>
            <p14:sldId id="324"/>
            <p14:sldId id="323"/>
            <p14:sldId id="459"/>
            <p14:sldId id="458"/>
          </p14:sldIdLst>
        </p14:section>
        <p14:section name="Market Research" id="{FAB7C01D-05B2-4DAB-8BCE-E28C92108AFA}">
          <p14:sldIdLst>
            <p14:sldId id="389"/>
            <p14:sldId id="264"/>
          </p14:sldIdLst>
        </p14:section>
        <p14:section name="OSS Research &amp; Principles" id="{3DC1B3C7-4B9F-422A-92C5-8223EA38C0C4}">
          <p14:sldIdLst>
            <p14:sldId id="317"/>
            <p14:sldId id="268"/>
            <p14:sldId id="303"/>
            <p14:sldId id="318"/>
          </p14:sldIdLst>
        </p14:section>
        <p14:section name="SDLC Model" id="{CE3E1898-3B0D-4320-B391-F38D2968B9D1}">
          <p14:sldIdLst>
            <p14:sldId id="368"/>
            <p14:sldId id="386"/>
          </p14:sldIdLst>
        </p14:section>
        <p14:section name="Sprint Planning" id="{14E084C0-8BF4-4BCB-BF85-F6D47C5C5A5F}">
          <p14:sldIdLst>
            <p14:sldId id="407"/>
            <p14:sldId id="408"/>
          </p14:sldIdLst>
        </p14:section>
        <p14:section name="Personas" id="{B59D4011-960F-40B5-8937-70E320195057}">
          <p14:sldIdLst>
            <p14:sldId id="333"/>
            <p14:sldId id="425"/>
            <p14:sldId id="334"/>
            <p14:sldId id="379"/>
          </p14:sldIdLst>
        </p14:section>
        <p14:section name="User Stories &amp; Sizing" id="{94FCEB2F-6E52-4547-AEE0-F8955D7E06F1}">
          <p14:sldIdLst>
            <p14:sldId id="380"/>
            <p14:sldId id="401"/>
            <p14:sldId id="440"/>
            <p14:sldId id="394"/>
          </p14:sldIdLst>
        </p14:section>
        <p14:section name="Requirements" id="{33BFC410-5509-4864-83CA-C6C863011F85}">
          <p14:sldIdLst>
            <p14:sldId id="412"/>
          </p14:sldIdLst>
        </p14:section>
        <p14:section name="Architecture" id="{441A67CA-DBB6-4ABF-8E60-0D30783D35EC}">
          <p14:sldIdLst/>
        </p14:section>
        <p14:section name="Product Road Map" id="{3E7D916F-04F0-4B0B-AA9D-785E55220131}">
          <p14:sldIdLst>
            <p14:sldId id="342"/>
            <p14:sldId id="343"/>
            <p14:sldId id="413"/>
          </p14:sldIdLst>
        </p14:section>
        <p14:section name="Release Management" id="{80A02522-CD0B-41DB-A51F-9ED0941785AD}">
          <p14:sldIdLst>
            <p14:sldId id="450"/>
            <p14:sldId id="452"/>
            <p14:sldId id="454"/>
          </p14:sldIdLst>
        </p14:section>
        <p14:section name="Bug Management" id="{BB63F0E1-5D78-4508-AA02-83D97BAF6DA9}">
          <p14:sldIdLst>
            <p14:sldId id="418"/>
            <p14:sldId id="416"/>
            <p14:sldId id="424"/>
          </p14:sldIdLst>
        </p14:section>
        <p14:section name="SW Disasters &amp; Risk Management" id="{185B7C06-47D9-4746-9E08-EA258EAD4805}">
          <p14:sldIdLst>
            <p14:sldId id="395"/>
            <p14:sldId id="433"/>
          </p14:sldIdLst>
        </p14:section>
        <p14:section name="Test Strategy" id="{52E8FE1A-9925-4E52-9EF5-E9AE760C3BC5}">
          <p14:sldIdLst>
            <p14:sldId id="434"/>
            <p14:sldId id="435"/>
          </p14:sldIdLst>
        </p14:section>
        <p14:section name="Test Methodology" id="{A3C61520-047F-4C1A-B839-02BB4651BFBD}">
          <p14:sldIdLst>
            <p14:sldId id="427"/>
            <p14:sldId id="445"/>
            <p14:sldId id="446"/>
            <p14:sldId id="449"/>
            <p14:sldId id="448"/>
          </p14:sldIdLst>
        </p14:section>
        <p14:section name="Appendix" id="{517D61D2-BE76-4DC5-9721-F5AD4AC44301}">
          <p14:sldIdLst>
            <p14:sldId id="308"/>
            <p14:sldId id="409"/>
            <p14:sldId id="345"/>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E28827-0D68-FD48-83AF-71704393145A}" name="Lily Chang" initials="LC" userId="bfec9af5dedccfde" providerId="Windows Live"/>
  <p188:author id="{CD42B753-A6F7-7BEB-6B3D-BCFEACDC4A3B}" name="Samiksha Khare" initials="SK" userId="S::skhare@scu.edu::473caa43-e8b0-49e0-85de-e4ced404466a" providerId="AD"/>
  <p188:author id="{0B6DD18A-C703-220C-2037-FE3A4387B48F}" name="Chen Chen" initials="CC" userId="S::cchen22@scu.edu::c8b6cc64-86d7-448c-a741-194401e5ba5d" providerId="AD"/>
  <p188:author id="{F5DB349D-F46B-328A-BBD4-AFCE8C288E16}" name="Emily Su" initials="ES" userId="S::esu@scu.edu::1b5c74c3-590d-45a1-8020-ad50ff8a2ac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8D6CF"/>
    <a:srgbClr val="A6CBC2"/>
    <a:srgbClr val="7CB2A5"/>
    <a:srgbClr val="FFFAF6"/>
    <a:srgbClr val="4E8477"/>
    <a:srgbClr val="DFDAD3"/>
    <a:srgbClr val="F87D66"/>
    <a:srgbClr val="E8E5E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C8C6F-9D44-5AC9-3016-CEF183A3381D}" v="2" dt="2024-06-06T01:10:11.491"/>
    <p1510:client id="{34E9880A-5074-2AFC-6DD0-606C8EB69E18}" v="3" dt="2024-06-07T06:00:34.359"/>
    <p1510:client id="{478C5736-829D-6F64-78FA-AEFF3219D7C0}" v="472" dt="2024-06-05T22:57:42.351"/>
    <p1510:client id="{6D813F11-7BA9-4603-A3E8-26D1A8AD916B}" v="10" dt="2024-06-05T23:29:13.768"/>
    <p1510:client id="{B5A98174-6428-CEAE-0AE2-220B2F6AB3F4}" v="339" dt="2024-06-07T05:58:29.934"/>
    <p1510:client id="{DDF8A58A-9481-61B4-F2C4-719508C07684}" v="1319" dt="2024-06-05T22:07:55.483"/>
    <p1510:client id="{FD0E9D52-D351-1315-6134-3940DBE5AC63}" v="823" dt="2024-06-05T19:52:41.221"/>
    <p1510:client id="{FE13EDA8-CD15-04E3-1E33-DADA1B924986}" v="1" dt="2024-06-05T20:03:16.977"/>
  </p1510:revLst>
</p1510:revInfo>
</file>

<file path=ppt/tableStyles.xml><?xml version="1.0" encoding="utf-8"?>
<a:tblStyleLst xmlns:a="http://schemas.openxmlformats.org/drawingml/2006/main" def="{F6D6EA9A-273F-4AC8-9EDF-B5E7F9130763}">
  <a:tblStyle styleId="{F6D6EA9A-273F-4AC8-9EDF-B5E7F91307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752484-6CDA-4EB8-95A9-2D75ADBD82B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3.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1.fntdata"/><Relationship Id="rId74" Type="http://schemas.openxmlformats.org/officeDocument/2006/relationships/presProps" Target="presProps.xml"/><Relationship Id="rId79"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font" Target="fonts/font4.fntdata"/><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cbd2da838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2cbd2da838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607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597641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53a19265bf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53a19265bf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
          </a:p>
        </p:txBody>
      </p:sp>
    </p:spTree>
    <p:extLst>
      <p:ext uri="{BB962C8B-B14F-4D97-AF65-F5344CB8AC3E}">
        <p14:creationId xmlns:p14="http://schemas.microsoft.com/office/powerpoint/2010/main" val="133302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6e8ed247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6e8ed247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6e8ed24790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6e8ed24790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121757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6e8ed24790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6e8ed24790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279696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827607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0647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6e8ed24790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6e8ed24790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33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2554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Today, we're here to present our company, Eco-Friendly Furniture , which is a forward-thinking furniture manufacturing company in San Francisco. </a:t>
            </a:r>
          </a:p>
          <a:p>
            <a:pPr indent="0">
              <a:buNone/>
            </a:pPr>
            <a:r>
              <a:rPr lang="en-US"/>
              <a:t> </a:t>
            </a:r>
          </a:p>
          <a:p>
            <a:pPr marL="171450" indent="-171450"/>
            <a:r>
              <a:rPr lang="en-US"/>
              <a:t>Our mission is to offer stylish and functional furniture while minimizing environmental impact. </a:t>
            </a:r>
          </a:p>
          <a:p>
            <a:pPr marL="171450" indent="-171450"/>
            <a:r>
              <a:rPr lang="en-US"/>
              <a:t>`</a:t>
            </a:r>
          </a:p>
          <a:p>
            <a:pPr marL="171450" indent="-171450"/>
            <a:r>
              <a:rPr lang="en-US"/>
              <a:t>In our business, we are required to comply with California's Mandatory Reporting of Greenhouse Gas Emissions regulation and failing to do so can result in substantial penalties. </a:t>
            </a:r>
          </a:p>
          <a:p>
            <a:pPr indent="0">
              <a:buNone/>
            </a:pPr>
            <a:r>
              <a:rPr lang="en-US"/>
              <a:t> </a:t>
            </a:r>
          </a:p>
          <a:p>
            <a:pPr marL="171450" indent="-171450"/>
            <a:r>
              <a:rPr lang="en-US"/>
              <a:t>Currently we are using excel files to enter the data related to Energy Consumption, Material Sourcing, and Waste Generation. But as our operations grow, maintaining these files are becoming more difficult. Additionally, if we want to retrieve some specific information it requires lot of time and efforts. </a:t>
            </a:r>
          </a:p>
          <a:p>
            <a:pPr indent="0">
              <a:buNone/>
            </a:pPr>
            <a:r>
              <a:rPr lang="de"/>
              <a:t> </a:t>
            </a:r>
            <a:endParaRPr lang="en-US"/>
          </a:p>
          <a:p>
            <a:pPr marL="171450" indent="-171450"/>
            <a:r>
              <a:rPr lang="de"/>
              <a:t>So, </a:t>
            </a:r>
            <a:r>
              <a:rPr lang="de" err="1"/>
              <a:t>to</a:t>
            </a:r>
            <a:r>
              <a:rPr lang="de"/>
              <a:t> </a:t>
            </a:r>
            <a:r>
              <a:rPr lang="de" err="1"/>
              <a:t>tackle</a:t>
            </a:r>
            <a:r>
              <a:rPr lang="de"/>
              <a:t> all </a:t>
            </a:r>
            <a:r>
              <a:rPr lang="de" err="1"/>
              <a:t>these</a:t>
            </a:r>
            <a:r>
              <a:rPr lang="de"/>
              <a:t> Challenges, </a:t>
            </a:r>
            <a:r>
              <a:rPr lang="de" err="1"/>
              <a:t>our</a:t>
            </a:r>
            <a:r>
              <a:rPr lang="de"/>
              <a:t> </a:t>
            </a:r>
            <a:r>
              <a:rPr lang="de" err="1"/>
              <a:t>proposal</a:t>
            </a:r>
            <a:r>
              <a:rPr lang="de"/>
              <a:t> </a:t>
            </a:r>
            <a:r>
              <a:rPr lang="de" err="1"/>
              <a:t>is</a:t>
            </a:r>
            <a:r>
              <a:rPr lang="de"/>
              <a:t> </a:t>
            </a:r>
            <a:r>
              <a:rPr lang="de" err="1"/>
              <a:t>to</a:t>
            </a:r>
            <a:r>
              <a:rPr lang="de"/>
              <a:t> </a:t>
            </a:r>
            <a:r>
              <a:rPr lang="de" err="1"/>
              <a:t>create</a:t>
            </a:r>
            <a:r>
              <a:rPr lang="de"/>
              <a:t> a </a:t>
            </a:r>
            <a:r>
              <a:rPr lang="de" err="1"/>
              <a:t>centralized</a:t>
            </a:r>
            <a:r>
              <a:rPr lang="de"/>
              <a:t> Environmental Management System (EMS</a:t>
            </a:r>
            <a:r>
              <a:rPr lang="en-US"/>
              <a:t>. This </a:t>
            </a:r>
            <a:r>
              <a:rPr lang="en-US" err="1"/>
              <a:t>sytem</a:t>
            </a:r>
            <a:r>
              <a:rPr lang="en-US"/>
              <a:t> will track our carbon footprint, allow us to streamline decision-making capabilities, and ensure regulatory compliances.</a:t>
            </a:r>
          </a:p>
          <a:p>
            <a:pPr marL="0" lvl="0" indent="0" algn="l">
              <a:spcBef>
                <a:spcPts val="0"/>
              </a:spcBef>
              <a:spcAft>
                <a:spcPts val="0"/>
              </a:spcAft>
              <a:buNone/>
            </a:pP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12f97afb56_1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00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2f97afb56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380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2f97afb56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348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12f97afb5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212f97afb5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de"/>
          </a:p>
        </p:txBody>
      </p:sp>
    </p:spTree>
    <p:extLst>
      <p:ext uri="{BB962C8B-B14F-4D97-AF65-F5344CB8AC3E}">
        <p14:creationId xmlns:p14="http://schemas.microsoft.com/office/powerpoint/2010/main" val="1842341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704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055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522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26e8ed24790_1_1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26e8ed24790_1_1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841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53d0c79432_0_24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53d0c79432_0_24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486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e3e384c1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e3e384c1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697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2f97afb56_1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12f97afb56_1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0"/>
              <a:t>Addressing weaknesses/threats:</a:t>
            </a:r>
            <a:br>
              <a:rPr lang="en-US" b="0"/>
            </a:br>
            <a:r>
              <a:rPr lang="en-US" b="0"/>
              <a:t>Weaknesses</a:t>
            </a:r>
          </a:p>
          <a:p>
            <a:pPr>
              <a:buFont typeface="+mj-lt"/>
              <a:buAutoNum type="arabicPeriod"/>
            </a:pPr>
            <a:r>
              <a:rPr lang="en-US" b="0"/>
              <a:t>Complexity in Large Scale Implementations</a:t>
            </a:r>
          </a:p>
          <a:p>
            <a:pPr marL="742950" lvl="1" indent="-285750">
              <a:buFont typeface="+mj-lt"/>
              <a:buAutoNum type="arabicPeriod"/>
            </a:pPr>
            <a:r>
              <a:rPr lang="en-US" b="0"/>
              <a:t>Mitigation Strategies:</a:t>
            </a:r>
          </a:p>
          <a:p>
            <a:pPr marL="1143000" lvl="2" indent="-228600">
              <a:buFont typeface="+mj-lt"/>
              <a:buAutoNum type="arabicPeriod"/>
            </a:pPr>
            <a:r>
              <a:rPr lang="en-US" b="0"/>
              <a:t>Expert Consultation: Engage with MySQL experts or hire experienced database administrators (DBAs) to design and implement the database architecture.</a:t>
            </a:r>
          </a:p>
          <a:p>
            <a:pPr marL="1143000" lvl="2" indent="-228600">
              <a:buFont typeface="+mj-lt"/>
              <a:buAutoNum type="arabicPeriod"/>
            </a:pPr>
            <a:r>
              <a:rPr lang="en-US" b="0"/>
              <a:t>Scalability Solutions: Utilize MySQL features like sharding, replication, and partitioning to handle large-scale data efficiently.</a:t>
            </a:r>
          </a:p>
          <a:p>
            <a:pPr marL="1143000" lvl="2" indent="-228600">
              <a:buFont typeface="+mj-lt"/>
              <a:buAutoNum type="arabicPeriod"/>
            </a:pPr>
            <a:r>
              <a:rPr lang="en-US" b="0"/>
              <a:t>Infrastructure Investment: Invest in robust hardware and network infrastructure to support large-scale operations.</a:t>
            </a:r>
          </a:p>
          <a:p>
            <a:pPr marL="1143000" lvl="2" indent="-228600">
              <a:buFont typeface="+mj-lt"/>
              <a:buAutoNum type="arabicPeriod"/>
            </a:pPr>
            <a:r>
              <a:rPr lang="en-US" b="0"/>
              <a:t>Automation Tools: Implement automation tools for database management tasks to reduce complexity.</a:t>
            </a:r>
          </a:p>
          <a:p>
            <a:pPr>
              <a:buFont typeface="+mj-lt"/>
              <a:buAutoNum type="arabicPeriod"/>
            </a:pPr>
            <a:r>
              <a:rPr lang="en-US" b="0"/>
              <a:t>Limited Built-in Analytics</a:t>
            </a:r>
          </a:p>
          <a:p>
            <a:pPr marL="742950" lvl="1" indent="-285750">
              <a:buFont typeface="+mj-lt"/>
              <a:buAutoNum type="arabicPeriod"/>
            </a:pPr>
            <a:r>
              <a:rPr lang="en-US" b="0"/>
              <a:t>Mitigation Strategies:</a:t>
            </a:r>
          </a:p>
          <a:p>
            <a:pPr marL="1143000" lvl="2" indent="-228600">
              <a:buFont typeface="+mj-lt"/>
              <a:buAutoNum type="arabicPeriod"/>
            </a:pPr>
            <a:r>
              <a:rPr lang="en-US" b="0"/>
              <a:t>Third-Party Integration: Integrate MySQL with powerful analytics tools such as Apache Spark, Hadoop, or data warehousing solutions like Amazon Redshift or Google </a:t>
            </a:r>
            <a:r>
              <a:rPr lang="en-US" b="0" err="1"/>
              <a:t>BigQuery</a:t>
            </a:r>
            <a:r>
              <a:rPr lang="en-US" b="0"/>
              <a:t>.</a:t>
            </a:r>
          </a:p>
          <a:p>
            <a:pPr marL="1143000" lvl="2" indent="-228600">
              <a:buFont typeface="+mj-lt"/>
              <a:buAutoNum type="arabicPeriod"/>
            </a:pPr>
            <a:r>
              <a:rPr lang="en-US" b="0"/>
              <a:t>Custom Analytics: Develop custom scripts and stored procedures to perform necessary analytics within the database.</a:t>
            </a:r>
          </a:p>
          <a:p>
            <a:pPr marL="1143000" lvl="2" indent="-228600">
              <a:buFont typeface="+mj-lt"/>
              <a:buAutoNum type="arabicPeriod"/>
            </a:pPr>
            <a:r>
              <a:rPr lang="en-US" b="0"/>
              <a:t>Data Export: Regularly export data to specialized analytics platforms or business intelligence tools like Tableau, Power BI, or Qlik.</a:t>
            </a:r>
          </a:p>
          <a:p>
            <a:pPr>
              <a:buFont typeface="+mj-lt"/>
              <a:buAutoNum type="arabicPeriod"/>
            </a:pPr>
            <a:r>
              <a:rPr lang="en-US" b="0"/>
              <a:t>Complex Transactions May Encounter Difficulties (Deadlock, Lock Contention)</a:t>
            </a:r>
          </a:p>
          <a:p>
            <a:pPr marL="742950" lvl="1" indent="-285750">
              <a:buFont typeface="+mj-lt"/>
              <a:buAutoNum type="arabicPeriod"/>
            </a:pPr>
            <a:r>
              <a:rPr lang="en-US" b="0"/>
              <a:t>Mitigation Strategies:</a:t>
            </a:r>
          </a:p>
          <a:p>
            <a:pPr marL="1143000" lvl="2" indent="-228600">
              <a:buFont typeface="+mj-lt"/>
              <a:buAutoNum type="arabicPeriod"/>
            </a:pPr>
            <a:r>
              <a:rPr lang="en-US" b="0"/>
              <a:t>Optimized Query Design: Optimize query design and indexing to reduce the likelihood of deadlocks and lock contention.</a:t>
            </a:r>
          </a:p>
          <a:p>
            <a:pPr marL="1143000" lvl="2" indent="-228600">
              <a:buFont typeface="+mj-lt"/>
              <a:buAutoNum type="arabicPeriod"/>
            </a:pPr>
            <a:r>
              <a:rPr lang="en-US" b="0"/>
              <a:t>Transaction Management: Use appropriate transaction isolation levels and break down complex transactions into smaller, manageable ones.</a:t>
            </a:r>
          </a:p>
          <a:p>
            <a:pPr marL="1143000" lvl="2" indent="-228600">
              <a:buFont typeface="+mj-lt"/>
              <a:buAutoNum type="arabicPeriod"/>
            </a:pPr>
            <a:r>
              <a:rPr lang="en-US" b="0"/>
              <a:t>Monitoring Tools: Implement monitoring tools to detect and resolve transaction issues proactively, such as MySQL Enterprise Monitor or </a:t>
            </a:r>
            <a:r>
              <a:rPr lang="en-US" b="0" err="1"/>
              <a:t>Percona</a:t>
            </a:r>
            <a:r>
              <a:rPr lang="en-US" b="0"/>
              <a:t> Monitoring and Management.</a:t>
            </a:r>
          </a:p>
          <a:p>
            <a:r>
              <a:rPr lang="en-US" b="0"/>
              <a:t>Threats</a:t>
            </a:r>
          </a:p>
          <a:p>
            <a:pPr>
              <a:buFont typeface="+mj-lt"/>
              <a:buAutoNum type="arabicPeriod"/>
            </a:pPr>
            <a:r>
              <a:rPr lang="en-US" b="0"/>
              <a:t>Competing Database Technologies</a:t>
            </a:r>
          </a:p>
          <a:p>
            <a:pPr marL="742950" lvl="1" indent="-285750">
              <a:buFont typeface="+mj-lt"/>
              <a:buAutoNum type="arabicPeriod"/>
            </a:pPr>
            <a:r>
              <a:rPr lang="en-US" b="0"/>
              <a:t>Mitigation Strategies:</a:t>
            </a:r>
          </a:p>
          <a:p>
            <a:pPr marL="1143000" lvl="2" indent="-228600">
              <a:buFont typeface="+mj-lt"/>
              <a:buAutoNum type="arabicPeriod"/>
            </a:pPr>
            <a:r>
              <a:rPr lang="en-US" b="0"/>
              <a:t>Continuous Evaluation: Regularly evaluate the performance and capabilities of MySQL against other database technologies to ensure it remains the best fit for your needs.</a:t>
            </a:r>
          </a:p>
          <a:p>
            <a:pPr marL="1143000" lvl="2" indent="-228600">
              <a:buFont typeface="+mj-lt"/>
              <a:buAutoNum type="arabicPeriod"/>
            </a:pPr>
            <a:r>
              <a:rPr lang="en-US" b="0"/>
              <a:t>Hybrid Solutions: Consider a hybrid database approach where MySQL is used alongside other specialized databases (e.g., NoSQL for unstructured data, columnar databases for analytics).</a:t>
            </a:r>
          </a:p>
          <a:p>
            <a:pPr marL="1143000" lvl="2" indent="-228600">
              <a:buFont typeface="+mj-lt"/>
              <a:buAutoNum type="arabicPeriod"/>
            </a:pPr>
            <a:r>
              <a:rPr lang="en-US" b="0"/>
              <a:t>Community and Vendor Support: Leverage the MySQL community and vendor support (such as Oracle) for updates, patches, and enhancements to stay competitive.</a:t>
            </a:r>
          </a:p>
          <a:p>
            <a:pPr>
              <a:buFont typeface="+mj-lt"/>
              <a:buAutoNum type="arabicPeriod"/>
            </a:pPr>
            <a:r>
              <a:rPr lang="en-US" b="0"/>
              <a:t>Security Vulnerabilities</a:t>
            </a:r>
          </a:p>
          <a:p>
            <a:pPr marL="742950" lvl="1" indent="-285750">
              <a:buFont typeface="+mj-lt"/>
              <a:buAutoNum type="arabicPeriod"/>
            </a:pPr>
            <a:r>
              <a:rPr lang="en-US" b="0"/>
              <a:t>Mitigation Strategies:</a:t>
            </a:r>
          </a:p>
          <a:p>
            <a:pPr marL="1143000" lvl="2" indent="-228600">
              <a:buFont typeface="+mj-lt"/>
              <a:buAutoNum type="arabicPeriod"/>
            </a:pPr>
            <a:r>
              <a:rPr lang="en-US" b="0"/>
              <a:t>Regular Updates: Keep MySQL and its dependencies updated with the latest security patches and releases.</a:t>
            </a:r>
          </a:p>
          <a:p>
            <a:pPr marL="1143000" lvl="2" indent="-228600">
              <a:buFont typeface="+mj-lt"/>
              <a:buAutoNum type="arabicPeriod"/>
            </a:pPr>
            <a:r>
              <a:rPr lang="en-US" b="0"/>
              <a:t>Security Best Practices: Implement security best practices such as using strong passwords, enabling SSL/TLS encryption, and restricting database access to authorized users only.</a:t>
            </a:r>
          </a:p>
          <a:p>
            <a:pPr marL="1143000" lvl="2" indent="-228600">
              <a:buFont typeface="+mj-lt"/>
              <a:buAutoNum type="arabicPeriod"/>
            </a:pPr>
            <a:r>
              <a:rPr lang="en-US" b="0"/>
              <a:t>Monitoring and Auditing: Use database activity monitoring and auditing tools to detect and respond to security threats in real-time.</a:t>
            </a:r>
          </a:p>
          <a:p>
            <a:pPr marL="1143000" lvl="2" indent="-228600">
              <a:buFont typeface="+mj-lt"/>
              <a:buAutoNum type="arabicPeriod"/>
            </a:pPr>
            <a:r>
              <a:rPr lang="en-US" b="0"/>
              <a:t>Backup and Recovery: Establish a robust backup and recovery plan to protect data integrity and availability in case of security incidents.</a:t>
            </a:r>
          </a:p>
          <a:p>
            <a:pPr>
              <a:buFont typeface="+mj-lt"/>
              <a:buAutoNum type="arabicPeriod"/>
            </a:pPr>
            <a:r>
              <a:rPr lang="en-US" b="0"/>
              <a:t>Potential Regulatory Compliance Risks</a:t>
            </a:r>
          </a:p>
          <a:p>
            <a:pPr marL="742950" lvl="1" indent="-285750">
              <a:buFont typeface="+mj-lt"/>
              <a:buAutoNum type="arabicPeriod"/>
            </a:pPr>
            <a:r>
              <a:rPr lang="en-US" b="0"/>
              <a:t>Mitigation Strategies:</a:t>
            </a:r>
          </a:p>
          <a:p>
            <a:pPr marL="1143000" lvl="2" indent="-228600">
              <a:buFont typeface="+mj-lt"/>
              <a:buAutoNum type="arabicPeriod"/>
            </a:pPr>
            <a:r>
              <a:rPr lang="en-US" b="0"/>
              <a:t>Compliance Audits: Regularly conduct compliance audits to ensure that the database and its operations meet relevant regulatory standards (e.g., GDPR, HIPAA).</a:t>
            </a:r>
          </a:p>
          <a:p>
            <a:pPr marL="1143000" lvl="2" indent="-228600">
              <a:buFont typeface="+mj-lt"/>
              <a:buAutoNum type="arabicPeriod"/>
            </a:pPr>
            <a:r>
              <a:rPr lang="en-US" b="0"/>
              <a:t>Documentation and Policies: Maintain thorough documentation and implement policies for data handling, storage, and processing that align with regulatory requirements.</a:t>
            </a:r>
          </a:p>
          <a:p>
            <a:pPr marL="1143000" lvl="2" indent="-228600">
              <a:buFont typeface="+mj-lt"/>
              <a:buAutoNum type="arabicPeriod"/>
            </a:pPr>
            <a:r>
              <a:rPr lang="en-US" b="0"/>
              <a:t>Training and Awareness: Provide training and raise awareness among staff about regulatory compliance and data protection practices.</a:t>
            </a:r>
          </a:p>
          <a:p>
            <a:pPr marL="1143000" lvl="2" indent="-228600">
              <a:buFont typeface="+mj-lt"/>
              <a:buAutoNum type="arabicPeriod"/>
            </a:pPr>
            <a:r>
              <a:rPr lang="en-US" b="0"/>
              <a:t>Legal Consultation: Consult with legal experts to stay informed about changes in regulations and to ensure ongoing compliance.</a:t>
            </a:r>
          </a:p>
          <a:p>
            <a:pPr marL="0" lvl="0" indent="0" algn="l" rtl="0">
              <a:spcBef>
                <a:spcPts val="0"/>
              </a:spcBef>
              <a:spcAft>
                <a:spcPts val="0"/>
              </a:spcAft>
              <a:buNone/>
            </a:pPr>
            <a:endParaRPr lang="en-US" b="0"/>
          </a:p>
        </p:txBody>
      </p:sp>
    </p:spTree>
    <p:extLst>
      <p:ext uri="{BB962C8B-B14F-4D97-AF65-F5344CB8AC3E}">
        <p14:creationId xmlns:p14="http://schemas.microsoft.com/office/powerpoint/2010/main" val="799078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12f97afb5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12f97afb5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739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3743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212f97afb56_1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212f97afb56_1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883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272861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217548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923935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714237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36533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773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212f97afb56_1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212f97afb5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06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12f97afb56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2f97afb56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267118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53d0c79432_0_24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53d0c79432_0_24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6881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12f97afb56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2f97afb56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35657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a:solidFill>
                <a:srgbClr val="ECECEC"/>
              </a:solidFill>
              <a:effectLst/>
              <a:highlight>
                <a:srgbClr val="212121"/>
              </a:highlight>
              <a:latin typeface="Söhne"/>
            </a:endParaRPr>
          </a:p>
        </p:txBody>
      </p:sp>
      <p:sp>
        <p:nvSpPr>
          <p:cNvPr id="4" name="Slide Number Placeholder 3"/>
          <p:cNvSpPr>
            <a:spLocks noGrp="1"/>
          </p:cNvSpPr>
          <p:nvPr>
            <p:ph type="sldNum" sz="quarter" idx="5"/>
          </p:nvPr>
        </p:nvSpPr>
        <p:spPr/>
        <p:txBody>
          <a:bodyPr/>
          <a:lstStyle/>
          <a:p>
            <a:fld id="{EA03E610-555F-4DB2-8697-231693B54B38}" type="slidenum">
              <a:rPr lang="en-US" smtClean="0"/>
              <a:t>8</a:t>
            </a:fld>
            <a:endParaRPr lang="en-US"/>
          </a:p>
        </p:txBody>
      </p:sp>
    </p:spTree>
    <p:extLst>
      <p:ext uri="{BB962C8B-B14F-4D97-AF65-F5344CB8AC3E}">
        <p14:creationId xmlns:p14="http://schemas.microsoft.com/office/powerpoint/2010/main" val="1785683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12f97afb56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12f97afb56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94615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6e8ed24790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6e8ed24790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105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b="0" i="0">
              <a:solidFill>
                <a:srgbClr val="ECECEC"/>
              </a:solidFill>
              <a:effectLst/>
              <a:highlight>
                <a:srgbClr val="212121"/>
              </a:highlight>
              <a:latin typeface="Söhne"/>
            </a:endParaRPr>
          </a:p>
        </p:txBody>
      </p:sp>
      <p:sp>
        <p:nvSpPr>
          <p:cNvPr id="4" name="Slide Number Placeholder 3"/>
          <p:cNvSpPr>
            <a:spLocks noGrp="1"/>
          </p:cNvSpPr>
          <p:nvPr>
            <p:ph type="sldNum" sz="quarter" idx="5"/>
          </p:nvPr>
        </p:nvSpPr>
        <p:spPr/>
        <p:txBody>
          <a:bodyPr/>
          <a:lstStyle/>
          <a:p>
            <a:fld id="{EA03E610-555F-4DB2-8697-231693B54B38}" type="slidenum">
              <a:rPr lang="en-US" smtClean="0"/>
              <a:t>15</a:t>
            </a:fld>
            <a:endParaRPr lang="en-US"/>
          </a:p>
        </p:txBody>
      </p:sp>
    </p:spTree>
    <p:extLst>
      <p:ext uri="{BB962C8B-B14F-4D97-AF65-F5344CB8AC3E}">
        <p14:creationId xmlns:p14="http://schemas.microsoft.com/office/powerpoint/2010/main" val="295121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75" y="983850"/>
            <a:ext cx="4889100" cy="19890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000">
                <a:latin typeface="Inter Tight"/>
                <a:ea typeface="Inter Tight"/>
                <a:cs typeface="Inter Tight"/>
                <a:sym typeface="Inter Tight"/>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715100" y="3114513"/>
            <a:ext cx="48891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Inter Tight"/>
                <a:ea typeface="Inter Tight"/>
                <a:cs typeface="Inter Tight"/>
                <a:sym typeface="Inter T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grpSp>
        <p:nvGrpSpPr>
          <p:cNvPr id="11" name="Google Shape;11;p2"/>
          <p:cNvGrpSpPr/>
          <p:nvPr/>
        </p:nvGrpSpPr>
        <p:grpSpPr>
          <a:xfrm>
            <a:off x="-3661965" y="-3226663"/>
            <a:ext cx="16896991" cy="12747706"/>
            <a:chOff x="-3661965" y="-3226663"/>
            <a:chExt cx="16896991" cy="12747706"/>
          </a:xfrm>
        </p:grpSpPr>
        <p:sp>
          <p:nvSpPr>
            <p:cNvPr id="12" name="Google Shape;12;p2"/>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317507">
              <a:off x="6779618" y="-23758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162700" y="-361942"/>
            <a:ext cx="9435012" cy="6132310"/>
            <a:chOff x="-162700" y="-361942"/>
            <a:chExt cx="9435012" cy="6132310"/>
          </a:xfrm>
        </p:grpSpPr>
        <p:grpSp>
          <p:nvGrpSpPr>
            <p:cNvPr id="15" name="Google Shape;15;p2"/>
            <p:cNvGrpSpPr/>
            <p:nvPr/>
          </p:nvGrpSpPr>
          <p:grpSpPr>
            <a:xfrm>
              <a:off x="7520165" y="-361942"/>
              <a:ext cx="1752146" cy="1642088"/>
              <a:chOff x="7520165" y="-361942"/>
              <a:chExt cx="1752146" cy="1642088"/>
            </a:xfrm>
          </p:grpSpPr>
          <p:grpSp>
            <p:nvGrpSpPr>
              <p:cNvPr id="16" name="Google Shape;16;p2"/>
              <p:cNvGrpSpPr/>
              <p:nvPr/>
            </p:nvGrpSpPr>
            <p:grpSpPr>
              <a:xfrm rot="-3917742">
                <a:off x="7737358" y="-172769"/>
                <a:ext cx="1226146" cy="1263743"/>
                <a:chOff x="8381275" y="162075"/>
                <a:chExt cx="1226250" cy="1263850"/>
              </a:xfrm>
            </p:grpSpPr>
            <p:sp>
              <p:nvSpPr>
                <p:cNvPr id="17" name="Google Shape;17;p2"/>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9848329">
                <a:off x="8514481" y="-195784"/>
                <a:ext cx="590068" cy="1309842"/>
                <a:chOff x="4590115" y="2319904"/>
                <a:chExt cx="590085" cy="1309878"/>
              </a:xfrm>
            </p:grpSpPr>
            <p:sp>
              <p:nvSpPr>
                <p:cNvPr id="24" name="Google Shape;24;p2"/>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30;p2"/>
            <p:cNvGrpSpPr/>
            <p:nvPr/>
          </p:nvGrpSpPr>
          <p:grpSpPr>
            <a:xfrm rot="1700467">
              <a:off x="112976" y="3925253"/>
              <a:ext cx="493803" cy="1286109"/>
              <a:chOff x="4111688" y="2568185"/>
              <a:chExt cx="493824" cy="1286163"/>
            </a:xfrm>
          </p:grpSpPr>
          <p:sp>
            <p:nvSpPr>
              <p:cNvPr id="31" name="Google Shape;31;p2"/>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rot="1700467">
              <a:off x="425624" y="4409038"/>
              <a:ext cx="1017032" cy="1191325"/>
              <a:chOff x="7488025" y="1788464"/>
              <a:chExt cx="1017075" cy="1191375"/>
            </a:xfrm>
          </p:grpSpPr>
          <p:grpSp>
            <p:nvGrpSpPr>
              <p:cNvPr id="38" name="Google Shape;38;p2"/>
              <p:cNvGrpSpPr/>
              <p:nvPr/>
            </p:nvGrpSpPr>
            <p:grpSpPr>
              <a:xfrm>
                <a:off x="7488025" y="1788464"/>
                <a:ext cx="1017075" cy="1191375"/>
                <a:chOff x="7457475" y="1779363"/>
                <a:chExt cx="1017075" cy="1191375"/>
              </a:xfrm>
            </p:grpSpPr>
            <p:sp>
              <p:nvSpPr>
                <p:cNvPr id="39" name="Google Shape;39;p2"/>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85"/>
        <p:cNvGrpSpPr/>
        <p:nvPr/>
      </p:nvGrpSpPr>
      <p:grpSpPr>
        <a:xfrm>
          <a:off x="0" y="0"/>
          <a:ext cx="0" cy="0"/>
          <a:chOff x="0" y="0"/>
          <a:chExt cx="0" cy="0"/>
        </a:xfrm>
      </p:grpSpPr>
      <p:sp>
        <p:nvSpPr>
          <p:cNvPr id="286" name="Google Shape;286;p14"/>
          <p:cNvSpPr txBox="1">
            <a:spLocks noGrp="1"/>
          </p:cNvSpPr>
          <p:nvPr>
            <p:ph type="title"/>
          </p:nvPr>
        </p:nvSpPr>
        <p:spPr>
          <a:xfrm>
            <a:off x="1458150" y="3994088"/>
            <a:ext cx="6227700" cy="6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287" name="Google Shape;287;p14"/>
          <p:cNvSpPr txBox="1">
            <a:spLocks noGrp="1"/>
          </p:cNvSpPr>
          <p:nvPr>
            <p:ph type="subTitle" idx="1"/>
          </p:nvPr>
        </p:nvSpPr>
        <p:spPr>
          <a:xfrm>
            <a:off x="1458150" y="2647949"/>
            <a:ext cx="6227700" cy="13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r>
              <a:rPr lang="en-US"/>
              <a:t>Click to edit Master subtitle style</a:t>
            </a:r>
            <a:endParaRPr/>
          </a:p>
        </p:txBody>
      </p:sp>
      <p:grpSp>
        <p:nvGrpSpPr>
          <p:cNvPr id="288" name="Google Shape;288;p14"/>
          <p:cNvGrpSpPr/>
          <p:nvPr/>
        </p:nvGrpSpPr>
        <p:grpSpPr>
          <a:xfrm>
            <a:off x="-151849" y="-263019"/>
            <a:ext cx="9012231" cy="5868444"/>
            <a:chOff x="-151849" y="-263019"/>
            <a:chExt cx="9012231" cy="5868444"/>
          </a:xfrm>
        </p:grpSpPr>
        <p:grpSp>
          <p:nvGrpSpPr>
            <p:cNvPr id="289" name="Google Shape;289;p14"/>
            <p:cNvGrpSpPr/>
            <p:nvPr/>
          </p:nvGrpSpPr>
          <p:grpSpPr>
            <a:xfrm>
              <a:off x="-151849" y="3821041"/>
              <a:ext cx="1733894" cy="1784384"/>
              <a:chOff x="-151849" y="3821041"/>
              <a:chExt cx="1733894" cy="1784384"/>
            </a:xfrm>
          </p:grpSpPr>
          <p:grpSp>
            <p:nvGrpSpPr>
              <p:cNvPr id="290" name="Google Shape;290;p14"/>
              <p:cNvGrpSpPr/>
              <p:nvPr/>
            </p:nvGrpSpPr>
            <p:grpSpPr>
              <a:xfrm rot="2668886">
                <a:off x="617565" y="4276431"/>
                <a:ext cx="590103" cy="1309919"/>
                <a:chOff x="4590115" y="2319904"/>
                <a:chExt cx="590085" cy="1309878"/>
              </a:xfrm>
            </p:grpSpPr>
            <p:sp>
              <p:nvSpPr>
                <p:cNvPr id="291" name="Google Shape;291;p1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14"/>
              <p:cNvGrpSpPr/>
              <p:nvPr/>
            </p:nvGrpSpPr>
            <p:grpSpPr>
              <a:xfrm rot="1874984">
                <a:off x="145898" y="3855825"/>
                <a:ext cx="493758" cy="1285991"/>
                <a:chOff x="4111688" y="2568185"/>
                <a:chExt cx="493824" cy="1286163"/>
              </a:xfrm>
            </p:grpSpPr>
            <p:sp>
              <p:nvSpPr>
                <p:cNvPr id="298" name="Google Shape;298;p14"/>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 name="Google Shape;304;p14"/>
            <p:cNvGrpSpPr/>
            <p:nvPr/>
          </p:nvGrpSpPr>
          <p:grpSpPr>
            <a:xfrm rot="-10314673">
              <a:off x="7764606" y="-197394"/>
              <a:ext cx="1017022" cy="1191313"/>
              <a:chOff x="7488025" y="1788464"/>
              <a:chExt cx="1017075" cy="1191375"/>
            </a:xfrm>
          </p:grpSpPr>
          <p:grpSp>
            <p:nvGrpSpPr>
              <p:cNvPr id="305" name="Google Shape;305;p14"/>
              <p:cNvGrpSpPr/>
              <p:nvPr/>
            </p:nvGrpSpPr>
            <p:grpSpPr>
              <a:xfrm>
                <a:off x="7488025" y="1788464"/>
                <a:ext cx="1017075" cy="1191375"/>
                <a:chOff x="7457475" y="1779363"/>
                <a:chExt cx="1017075" cy="1191375"/>
              </a:xfrm>
            </p:grpSpPr>
            <p:sp>
              <p:nvSpPr>
                <p:cNvPr id="306" name="Google Shape;306;p14"/>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14"/>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 name="Google Shape;312;p14"/>
          <p:cNvGrpSpPr/>
          <p:nvPr/>
        </p:nvGrpSpPr>
        <p:grpSpPr>
          <a:xfrm rot="10800000" flipH="1">
            <a:off x="-3831562" y="-2801560"/>
            <a:ext cx="16731196" cy="9281014"/>
            <a:chOff x="-3831562" y="-261274"/>
            <a:chExt cx="16731196" cy="9281014"/>
          </a:xfrm>
        </p:grpSpPr>
        <p:sp>
          <p:nvSpPr>
            <p:cNvPr id="313" name="Google Shape;313;p14"/>
            <p:cNvSpPr/>
            <p:nvPr/>
          </p:nvSpPr>
          <p:spPr>
            <a:xfrm rot="9777950">
              <a:off x="-3144221" y="2782336"/>
              <a:ext cx="5624527" cy="553498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7274918" y="-261274"/>
              <a:ext cx="5624716" cy="553517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315"/>
        <p:cNvGrpSpPr/>
        <p:nvPr/>
      </p:nvGrpSpPr>
      <p:grpSpPr>
        <a:xfrm>
          <a:off x="0" y="0"/>
          <a:ext cx="0" cy="0"/>
          <a:chOff x="0" y="0"/>
          <a:chExt cx="0" cy="0"/>
        </a:xfrm>
      </p:grpSpPr>
      <p:sp>
        <p:nvSpPr>
          <p:cNvPr id="316" name="Google Shape;316;p15"/>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grpSp>
        <p:nvGrpSpPr>
          <p:cNvPr id="317" name="Google Shape;317;p15"/>
          <p:cNvGrpSpPr/>
          <p:nvPr/>
        </p:nvGrpSpPr>
        <p:grpSpPr>
          <a:xfrm>
            <a:off x="-36967" y="-173502"/>
            <a:ext cx="9135846" cy="5744489"/>
            <a:chOff x="-36967" y="-173502"/>
            <a:chExt cx="9135846" cy="5744489"/>
          </a:xfrm>
        </p:grpSpPr>
        <p:grpSp>
          <p:nvGrpSpPr>
            <p:cNvPr id="318" name="Google Shape;318;p15"/>
            <p:cNvGrpSpPr/>
            <p:nvPr/>
          </p:nvGrpSpPr>
          <p:grpSpPr>
            <a:xfrm rot="2700000" flipH="1">
              <a:off x="8222779" y="4298777"/>
              <a:ext cx="493749" cy="1285969"/>
              <a:chOff x="4111688" y="2568185"/>
              <a:chExt cx="493824" cy="1286163"/>
            </a:xfrm>
          </p:grpSpPr>
          <p:sp>
            <p:nvSpPr>
              <p:cNvPr id="319" name="Google Shape;319;p1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5"/>
            <p:cNvGrpSpPr/>
            <p:nvPr/>
          </p:nvGrpSpPr>
          <p:grpSpPr>
            <a:xfrm rot="-6857788" flipH="1">
              <a:off x="206630" y="-60610"/>
              <a:ext cx="1016931" cy="1191207"/>
              <a:chOff x="7488025" y="1788464"/>
              <a:chExt cx="1017075" cy="1191375"/>
            </a:xfrm>
          </p:grpSpPr>
          <p:grpSp>
            <p:nvGrpSpPr>
              <p:cNvPr id="326" name="Google Shape;326;p15"/>
              <p:cNvGrpSpPr/>
              <p:nvPr/>
            </p:nvGrpSpPr>
            <p:grpSpPr>
              <a:xfrm>
                <a:off x="7488025" y="1788464"/>
                <a:ext cx="1017075" cy="1191375"/>
                <a:chOff x="7457475" y="1779363"/>
                <a:chExt cx="1017075" cy="1191375"/>
              </a:xfrm>
            </p:grpSpPr>
            <p:sp>
              <p:nvSpPr>
                <p:cNvPr id="327" name="Google Shape;327;p15"/>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5"/>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15"/>
          <p:cNvGrpSpPr/>
          <p:nvPr/>
        </p:nvGrpSpPr>
        <p:grpSpPr>
          <a:xfrm>
            <a:off x="-3579065" y="-3300213"/>
            <a:ext cx="16779291" cy="12916506"/>
            <a:chOff x="-3661965" y="-3395463"/>
            <a:chExt cx="16779291" cy="12916506"/>
          </a:xfrm>
        </p:grpSpPr>
        <p:sp>
          <p:nvSpPr>
            <p:cNvPr id="334" name="Google Shape;334;p15"/>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rot="-1317507">
              <a:off x="6661918" y="-25446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336"/>
        <p:cNvGrpSpPr/>
        <p:nvPr/>
      </p:nvGrpSpPr>
      <p:grpSpPr>
        <a:xfrm>
          <a:off x="0" y="0"/>
          <a:ext cx="0" cy="0"/>
          <a:chOff x="0" y="0"/>
          <a:chExt cx="0" cy="0"/>
        </a:xfrm>
      </p:grpSpPr>
      <p:sp>
        <p:nvSpPr>
          <p:cNvPr id="337" name="Google Shape;337;p16"/>
          <p:cNvSpPr txBox="1">
            <a:spLocks noGrp="1"/>
          </p:cNvSpPr>
          <p:nvPr>
            <p:ph type="subTitle" idx="1"/>
          </p:nvPr>
        </p:nvSpPr>
        <p:spPr>
          <a:xfrm>
            <a:off x="2404200" y="1169725"/>
            <a:ext cx="4335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r>
              <a:rPr lang="en-US"/>
              <a:t>Click to edit Master subtitle style</a:t>
            </a:r>
            <a:endParaRPr/>
          </a:p>
        </p:txBody>
      </p:sp>
      <p:sp>
        <p:nvSpPr>
          <p:cNvPr id="338" name="Google Shape;338;p16"/>
          <p:cNvSpPr>
            <a:spLocks noGrp="1"/>
          </p:cNvSpPr>
          <p:nvPr>
            <p:ph type="pic" idx="2"/>
          </p:nvPr>
        </p:nvSpPr>
        <p:spPr>
          <a:xfrm>
            <a:off x="715101" y="2102594"/>
            <a:ext cx="2506800" cy="2505900"/>
          </a:xfrm>
          <a:prstGeom prst="ellipse">
            <a:avLst/>
          </a:prstGeom>
          <a:noFill/>
          <a:ln>
            <a:noFill/>
          </a:ln>
        </p:spPr>
      </p:sp>
      <p:sp>
        <p:nvSpPr>
          <p:cNvPr id="339" name="Google Shape;339;p16"/>
          <p:cNvSpPr>
            <a:spLocks noGrp="1"/>
          </p:cNvSpPr>
          <p:nvPr>
            <p:ph type="pic" idx="3"/>
          </p:nvPr>
        </p:nvSpPr>
        <p:spPr>
          <a:xfrm>
            <a:off x="5922871" y="2102594"/>
            <a:ext cx="2505900" cy="2505900"/>
          </a:xfrm>
          <a:prstGeom prst="ellipse">
            <a:avLst/>
          </a:prstGeom>
          <a:noFill/>
          <a:ln>
            <a:noFill/>
          </a:ln>
        </p:spPr>
      </p:sp>
      <p:sp>
        <p:nvSpPr>
          <p:cNvPr id="340" name="Google Shape;340;p16"/>
          <p:cNvSpPr>
            <a:spLocks noGrp="1"/>
          </p:cNvSpPr>
          <p:nvPr>
            <p:ph type="pic" idx="4"/>
          </p:nvPr>
        </p:nvSpPr>
        <p:spPr>
          <a:xfrm>
            <a:off x="3319050" y="2102594"/>
            <a:ext cx="2505900" cy="2505900"/>
          </a:xfrm>
          <a:prstGeom prst="ellipse">
            <a:avLst/>
          </a:prstGeom>
          <a:noFill/>
          <a:ln>
            <a:noFill/>
          </a:ln>
        </p:spPr>
      </p:sp>
      <p:sp>
        <p:nvSpPr>
          <p:cNvPr id="341" name="Google Shape;34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342" name="Google Shape;342;p16"/>
          <p:cNvGrpSpPr/>
          <p:nvPr/>
        </p:nvGrpSpPr>
        <p:grpSpPr>
          <a:xfrm>
            <a:off x="-4561026" y="-3627353"/>
            <a:ext cx="17769377" cy="7885669"/>
            <a:chOff x="-4561026" y="-3627353"/>
            <a:chExt cx="17769377" cy="7885669"/>
          </a:xfrm>
        </p:grpSpPr>
        <p:sp>
          <p:nvSpPr>
            <p:cNvPr id="343" name="Google Shape;343;p16"/>
            <p:cNvSpPr/>
            <p:nvPr/>
          </p:nvSpPr>
          <p:spPr>
            <a:xfrm rot="-7948369">
              <a:off x="-3433099" y="-2451865"/>
              <a:ext cx="5624232" cy="553469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1317507">
              <a:off x="6752943" y="-25472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6"/>
          <p:cNvGrpSpPr/>
          <p:nvPr/>
        </p:nvGrpSpPr>
        <p:grpSpPr>
          <a:xfrm>
            <a:off x="-530899" y="-14812"/>
            <a:ext cx="10031111" cy="1625446"/>
            <a:chOff x="-530899" y="-14812"/>
            <a:chExt cx="10031111" cy="1625446"/>
          </a:xfrm>
        </p:grpSpPr>
        <p:grpSp>
          <p:nvGrpSpPr>
            <p:cNvPr id="346" name="Google Shape;346;p16"/>
            <p:cNvGrpSpPr/>
            <p:nvPr/>
          </p:nvGrpSpPr>
          <p:grpSpPr>
            <a:xfrm rot="-5587453" flipH="1">
              <a:off x="8535138" y="-339449"/>
              <a:ext cx="590076" cy="1309860"/>
              <a:chOff x="4590115" y="2319904"/>
              <a:chExt cx="590085" cy="1309878"/>
            </a:xfrm>
          </p:grpSpPr>
          <p:sp>
            <p:nvSpPr>
              <p:cNvPr id="347" name="Google Shape;347;p1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16"/>
            <p:cNvGrpSpPr/>
            <p:nvPr/>
          </p:nvGrpSpPr>
          <p:grpSpPr>
            <a:xfrm rot="3192757">
              <a:off x="-114961" y="384798"/>
              <a:ext cx="493785" cy="1286061"/>
              <a:chOff x="4111688" y="2568185"/>
              <a:chExt cx="493824" cy="1286163"/>
            </a:xfrm>
          </p:grpSpPr>
          <p:sp>
            <p:nvSpPr>
              <p:cNvPr id="354" name="Google Shape;354;p1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16"/>
            <p:cNvGrpSpPr/>
            <p:nvPr/>
          </p:nvGrpSpPr>
          <p:grpSpPr>
            <a:xfrm rot="10021199">
              <a:off x="8321673" y="135717"/>
              <a:ext cx="1017024" cy="1191316"/>
              <a:chOff x="7488025" y="1788464"/>
              <a:chExt cx="1017075" cy="1191375"/>
            </a:xfrm>
          </p:grpSpPr>
          <p:grpSp>
            <p:nvGrpSpPr>
              <p:cNvPr id="361" name="Google Shape;361;p16"/>
              <p:cNvGrpSpPr/>
              <p:nvPr/>
            </p:nvGrpSpPr>
            <p:grpSpPr>
              <a:xfrm>
                <a:off x="7488025" y="1788464"/>
                <a:ext cx="1017075" cy="1191375"/>
                <a:chOff x="7457475" y="1779363"/>
                <a:chExt cx="1017075" cy="1191375"/>
              </a:xfrm>
            </p:grpSpPr>
            <p:sp>
              <p:nvSpPr>
                <p:cNvPr id="362" name="Google Shape;362;p16"/>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6"/>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368"/>
        <p:cNvGrpSpPr/>
        <p:nvPr/>
      </p:nvGrpSpPr>
      <p:grpSpPr>
        <a:xfrm>
          <a:off x="0" y="0"/>
          <a:ext cx="0" cy="0"/>
          <a:chOff x="0" y="0"/>
          <a:chExt cx="0" cy="0"/>
        </a:xfrm>
      </p:grpSpPr>
      <p:sp>
        <p:nvSpPr>
          <p:cNvPr id="369" name="Google Shape;369;p17"/>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70" name="Google Shape;370;p17"/>
          <p:cNvSpPr txBox="1">
            <a:spLocks noGrp="1"/>
          </p:cNvSpPr>
          <p:nvPr>
            <p:ph type="subTitle" idx="1"/>
          </p:nvPr>
        </p:nvSpPr>
        <p:spPr>
          <a:xfrm>
            <a:off x="715100" y="1079575"/>
            <a:ext cx="7713900" cy="13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600"/>
              <a:buChar char="●"/>
              <a:defRPr/>
            </a:lvl1pPr>
            <a:lvl2pPr lvl="1" rtl="0">
              <a:lnSpc>
                <a:spcPct val="100000"/>
              </a:lnSpc>
              <a:spcBef>
                <a:spcPts val="0"/>
              </a:spcBef>
              <a:spcAft>
                <a:spcPts val="0"/>
              </a:spcAft>
              <a:buClr>
                <a:srgbClr val="434343"/>
              </a:buClr>
              <a:buSzPts val="1400"/>
              <a:buFont typeface="Roboto"/>
              <a:buChar char="○"/>
              <a:defRPr sz="1600"/>
            </a:lvl2pPr>
            <a:lvl3pPr lvl="2" rtl="0">
              <a:lnSpc>
                <a:spcPct val="100000"/>
              </a:lnSpc>
              <a:spcBef>
                <a:spcPts val="0"/>
              </a:spcBef>
              <a:spcAft>
                <a:spcPts val="0"/>
              </a:spcAft>
              <a:buClr>
                <a:srgbClr val="434343"/>
              </a:buClr>
              <a:buSzPts val="1400"/>
              <a:buFont typeface="Roboto"/>
              <a:buChar char="■"/>
              <a:defRPr sz="1600"/>
            </a:lvl3pPr>
            <a:lvl4pPr lvl="3" rtl="0">
              <a:lnSpc>
                <a:spcPct val="100000"/>
              </a:lnSpc>
              <a:spcBef>
                <a:spcPts val="0"/>
              </a:spcBef>
              <a:spcAft>
                <a:spcPts val="0"/>
              </a:spcAft>
              <a:buClr>
                <a:srgbClr val="434343"/>
              </a:buClr>
              <a:buSzPts val="1400"/>
              <a:buFont typeface="Roboto"/>
              <a:buChar char="●"/>
              <a:defRPr sz="1600"/>
            </a:lvl4pPr>
            <a:lvl5pPr lvl="4" rtl="0">
              <a:lnSpc>
                <a:spcPct val="100000"/>
              </a:lnSpc>
              <a:spcBef>
                <a:spcPts val="0"/>
              </a:spcBef>
              <a:spcAft>
                <a:spcPts val="0"/>
              </a:spcAft>
              <a:buClr>
                <a:srgbClr val="434343"/>
              </a:buClr>
              <a:buSzPts val="1400"/>
              <a:buFont typeface="Roboto"/>
              <a:buChar char="○"/>
              <a:defRPr sz="1600"/>
            </a:lvl5pPr>
            <a:lvl6pPr lvl="5" rtl="0">
              <a:lnSpc>
                <a:spcPct val="100000"/>
              </a:lnSpc>
              <a:spcBef>
                <a:spcPts val="0"/>
              </a:spcBef>
              <a:spcAft>
                <a:spcPts val="0"/>
              </a:spcAft>
              <a:buClr>
                <a:srgbClr val="434343"/>
              </a:buClr>
              <a:buSzPts val="1400"/>
              <a:buFont typeface="Roboto"/>
              <a:buChar char="■"/>
              <a:defRPr sz="1600"/>
            </a:lvl6pPr>
            <a:lvl7pPr lvl="6" rtl="0">
              <a:lnSpc>
                <a:spcPct val="100000"/>
              </a:lnSpc>
              <a:spcBef>
                <a:spcPts val="0"/>
              </a:spcBef>
              <a:spcAft>
                <a:spcPts val="0"/>
              </a:spcAft>
              <a:buClr>
                <a:srgbClr val="434343"/>
              </a:buClr>
              <a:buSzPts val="1400"/>
              <a:buFont typeface="Roboto"/>
              <a:buChar char="●"/>
              <a:defRPr sz="1600"/>
            </a:lvl7pPr>
            <a:lvl8pPr lvl="7" rtl="0">
              <a:lnSpc>
                <a:spcPct val="100000"/>
              </a:lnSpc>
              <a:spcBef>
                <a:spcPts val="0"/>
              </a:spcBef>
              <a:spcAft>
                <a:spcPts val="0"/>
              </a:spcAft>
              <a:buClr>
                <a:srgbClr val="434343"/>
              </a:buClr>
              <a:buSzPts val="1400"/>
              <a:buFont typeface="Roboto"/>
              <a:buChar char="○"/>
              <a:defRPr sz="1600"/>
            </a:lvl8pPr>
            <a:lvl9pPr lvl="8" rtl="0">
              <a:lnSpc>
                <a:spcPct val="100000"/>
              </a:lnSpc>
              <a:spcBef>
                <a:spcPts val="0"/>
              </a:spcBef>
              <a:spcAft>
                <a:spcPts val="0"/>
              </a:spcAft>
              <a:buClr>
                <a:srgbClr val="434343"/>
              </a:buClr>
              <a:buSzPts val="1400"/>
              <a:buFont typeface="Roboto"/>
              <a:buChar char="■"/>
              <a:defRPr sz="1600"/>
            </a:lvl9pPr>
          </a:lstStyle>
          <a:p>
            <a:r>
              <a:rPr lang="en-US"/>
              <a:t>Click to edit Master subtitle style</a:t>
            </a:r>
            <a:endParaRPr/>
          </a:p>
        </p:txBody>
      </p:sp>
      <p:grpSp>
        <p:nvGrpSpPr>
          <p:cNvPr id="371" name="Google Shape;371;p17"/>
          <p:cNvGrpSpPr/>
          <p:nvPr/>
        </p:nvGrpSpPr>
        <p:grpSpPr>
          <a:xfrm>
            <a:off x="-443162" y="-663069"/>
            <a:ext cx="9855994" cy="6363744"/>
            <a:chOff x="-443162" y="-663069"/>
            <a:chExt cx="9855994" cy="6363744"/>
          </a:xfrm>
        </p:grpSpPr>
        <p:grpSp>
          <p:nvGrpSpPr>
            <p:cNvPr id="372" name="Google Shape;372;p17"/>
            <p:cNvGrpSpPr/>
            <p:nvPr/>
          </p:nvGrpSpPr>
          <p:grpSpPr>
            <a:xfrm rot="2668886">
              <a:off x="-68785" y="4371681"/>
              <a:ext cx="590103" cy="1309919"/>
              <a:chOff x="4590115" y="2319904"/>
              <a:chExt cx="590085" cy="1309878"/>
            </a:xfrm>
          </p:grpSpPr>
          <p:sp>
            <p:nvSpPr>
              <p:cNvPr id="373" name="Google Shape;373;p1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17"/>
            <p:cNvGrpSpPr/>
            <p:nvPr/>
          </p:nvGrpSpPr>
          <p:grpSpPr>
            <a:xfrm rot="-10314673">
              <a:off x="8317056" y="-597444"/>
              <a:ext cx="1017022" cy="1191313"/>
              <a:chOff x="7488025" y="1788464"/>
              <a:chExt cx="1017075" cy="1191375"/>
            </a:xfrm>
          </p:grpSpPr>
          <p:grpSp>
            <p:nvGrpSpPr>
              <p:cNvPr id="380" name="Google Shape;380;p17"/>
              <p:cNvGrpSpPr/>
              <p:nvPr/>
            </p:nvGrpSpPr>
            <p:grpSpPr>
              <a:xfrm>
                <a:off x="7488025" y="1788464"/>
                <a:ext cx="1017075" cy="1191375"/>
                <a:chOff x="7457475" y="1779363"/>
                <a:chExt cx="1017075" cy="1191375"/>
              </a:xfrm>
            </p:grpSpPr>
            <p:sp>
              <p:nvSpPr>
                <p:cNvPr id="381" name="Google Shape;381;p1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1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 name="Google Shape;387;p17"/>
          <p:cNvGrpSpPr/>
          <p:nvPr/>
        </p:nvGrpSpPr>
        <p:grpSpPr>
          <a:xfrm rot="10800000" flipH="1">
            <a:off x="-4307812" y="-3125410"/>
            <a:ext cx="17302696" cy="10501489"/>
            <a:chOff x="-4307812" y="-1157899"/>
            <a:chExt cx="17302696" cy="10501489"/>
          </a:xfrm>
        </p:grpSpPr>
        <p:sp>
          <p:nvSpPr>
            <p:cNvPr id="388" name="Google Shape;388;p17"/>
            <p:cNvSpPr/>
            <p:nvPr/>
          </p:nvSpPr>
          <p:spPr>
            <a:xfrm rot="9777950">
              <a:off x="-3620471" y="3106186"/>
              <a:ext cx="5624527" cy="553498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7370168" y="-1157899"/>
              <a:ext cx="5624716" cy="553517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12"/>
        <p:cNvGrpSpPr/>
        <p:nvPr/>
      </p:nvGrpSpPr>
      <p:grpSpPr>
        <a:xfrm>
          <a:off x="0" y="0"/>
          <a:ext cx="0" cy="0"/>
          <a:chOff x="0" y="0"/>
          <a:chExt cx="0" cy="0"/>
        </a:xfrm>
      </p:grpSpPr>
      <p:sp>
        <p:nvSpPr>
          <p:cNvPr id="413" name="Google Shape;413;p1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14" name="Google Shape;414;p19"/>
          <p:cNvSpPr txBox="1">
            <a:spLocks noGrp="1"/>
          </p:cNvSpPr>
          <p:nvPr>
            <p:ph type="subTitle" idx="1"/>
          </p:nvPr>
        </p:nvSpPr>
        <p:spPr>
          <a:xfrm>
            <a:off x="733338" y="3078488"/>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415" name="Google Shape;415;p19"/>
          <p:cNvSpPr txBox="1">
            <a:spLocks noGrp="1"/>
          </p:cNvSpPr>
          <p:nvPr>
            <p:ph type="subTitle" idx="2"/>
          </p:nvPr>
        </p:nvSpPr>
        <p:spPr>
          <a:xfrm>
            <a:off x="733338" y="3470588"/>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16" name="Google Shape;416;p19"/>
          <p:cNvSpPr txBox="1">
            <a:spLocks noGrp="1"/>
          </p:cNvSpPr>
          <p:nvPr>
            <p:ph type="subTitle" idx="3"/>
          </p:nvPr>
        </p:nvSpPr>
        <p:spPr>
          <a:xfrm>
            <a:off x="2678101" y="1788000"/>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17" name="Google Shape;417;p19"/>
          <p:cNvSpPr txBox="1">
            <a:spLocks noGrp="1"/>
          </p:cNvSpPr>
          <p:nvPr>
            <p:ph type="subTitle" idx="4"/>
          </p:nvPr>
        </p:nvSpPr>
        <p:spPr>
          <a:xfrm>
            <a:off x="4622865" y="3470600"/>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18" name="Google Shape;418;p19"/>
          <p:cNvSpPr txBox="1">
            <a:spLocks noGrp="1"/>
          </p:cNvSpPr>
          <p:nvPr>
            <p:ph type="subTitle" idx="5"/>
          </p:nvPr>
        </p:nvSpPr>
        <p:spPr>
          <a:xfrm>
            <a:off x="2678079" y="1395900"/>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419" name="Google Shape;419;p19"/>
          <p:cNvSpPr txBox="1">
            <a:spLocks noGrp="1"/>
          </p:cNvSpPr>
          <p:nvPr>
            <p:ph type="subTitle" idx="6"/>
          </p:nvPr>
        </p:nvSpPr>
        <p:spPr>
          <a:xfrm>
            <a:off x="4622865" y="3078500"/>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420" name="Google Shape;420;p19"/>
          <p:cNvGrpSpPr/>
          <p:nvPr/>
        </p:nvGrpSpPr>
        <p:grpSpPr>
          <a:xfrm>
            <a:off x="-3852357" y="-3829990"/>
            <a:ext cx="16782583" cy="7658409"/>
            <a:chOff x="-3852357" y="-3829990"/>
            <a:chExt cx="16782583" cy="7658409"/>
          </a:xfrm>
        </p:grpSpPr>
        <p:sp>
          <p:nvSpPr>
            <p:cNvPr id="421" name="Google Shape;421;p19"/>
            <p:cNvSpPr/>
            <p:nvPr/>
          </p:nvSpPr>
          <p:spPr>
            <a:xfrm rot="-7235734">
              <a:off x="-2851076" y="-2768188"/>
              <a:ext cx="5624346" cy="5534806"/>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rot="-1317507">
              <a:off x="6474818" y="-26615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19"/>
          <p:cNvGrpSpPr/>
          <p:nvPr/>
        </p:nvGrpSpPr>
        <p:grpSpPr>
          <a:xfrm>
            <a:off x="-161413" y="-129098"/>
            <a:ext cx="9943989" cy="2569650"/>
            <a:chOff x="-161413" y="-129098"/>
            <a:chExt cx="9943989" cy="2569650"/>
          </a:xfrm>
        </p:grpSpPr>
        <p:grpSp>
          <p:nvGrpSpPr>
            <p:cNvPr id="424" name="Google Shape;424;p19"/>
            <p:cNvGrpSpPr/>
            <p:nvPr/>
          </p:nvGrpSpPr>
          <p:grpSpPr>
            <a:xfrm rot="-6773405">
              <a:off x="8349043" y="998226"/>
              <a:ext cx="1226047" cy="1263640"/>
              <a:chOff x="8381275" y="162075"/>
              <a:chExt cx="1226250" cy="1263850"/>
            </a:xfrm>
          </p:grpSpPr>
          <p:sp>
            <p:nvSpPr>
              <p:cNvPr id="425" name="Google Shape;425;p19"/>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19"/>
            <p:cNvGrpSpPr/>
            <p:nvPr/>
          </p:nvGrpSpPr>
          <p:grpSpPr>
            <a:xfrm rot="-3995761">
              <a:off x="8667046" y="-119921"/>
              <a:ext cx="590067" cy="1309840"/>
              <a:chOff x="4590115" y="2319904"/>
              <a:chExt cx="590085" cy="1309878"/>
            </a:xfrm>
          </p:grpSpPr>
          <p:sp>
            <p:nvSpPr>
              <p:cNvPr id="432" name="Google Shape;432;p19"/>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19"/>
            <p:cNvGrpSpPr/>
            <p:nvPr/>
          </p:nvGrpSpPr>
          <p:grpSpPr>
            <a:xfrm>
              <a:off x="-161413" y="-129098"/>
              <a:ext cx="1961988" cy="1573565"/>
              <a:chOff x="-161413" y="-129098"/>
              <a:chExt cx="1961988" cy="1573565"/>
            </a:xfrm>
          </p:grpSpPr>
          <p:grpSp>
            <p:nvGrpSpPr>
              <p:cNvPr id="439" name="Google Shape;439;p19"/>
              <p:cNvGrpSpPr/>
              <p:nvPr/>
            </p:nvGrpSpPr>
            <p:grpSpPr>
              <a:xfrm rot="5214588" flipH="1">
                <a:off x="904473" y="-491063"/>
                <a:ext cx="487774" cy="1279997"/>
                <a:chOff x="4128705" y="2567878"/>
                <a:chExt cx="487846" cy="1280184"/>
              </a:xfrm>
            </p:grpSpPr>
            <p:sp>
              <p:nvSpPr>
                <p:cNvPr id="440" name="Google Shape;440;p19"/>
                <p:cNvSpPr/>
                <p:nvPr/>
              </p:nvSpPr>
              <p:spPr>
                <a:xfrm>
                  <a:off x="4313809" y="2801854"/>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4174559" y="2567878"/>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4128705" y="2825356"/>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4434184" y="2706774"/>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4131495" y="3010857"/>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9"/>
              <p:cNvGrpSpPr/>
              <p:nvPr/>
            </p:nvGrpSpPr>
            <p:grpSpPr>
              <a:xfrm rot="-8132091" flipH="1">
                <a:off x="110217" y="67581"/>
                <a:ext cx="1016966" cy="1191247"/>
                <a:chOff x="7488025" y="1788464"/>
                <a:chExt cx="1017075" cy="1191375"/>
              </a:xfrm>
            </p:grpSpPr>
            <p:grpSp>
              <p:nvGrpSpPr>
                <p:cNvPr id="447" name="Google Shape;447;p19"/>
                <p:cNvGrpSpPr/>
                <p:nvPr/>
              </p:nvGrpSpPr>
              <p:grpSpPr>
                <a:xfrm>
                  <a:off x="7488025" y="1788464"/>
                  <a:ext cx="1017075" cy="1191375"/>
                  <a:chOff x="7457475" y="1779363"/>
                  <a:chExt cx="1017075" cy="1191375"/>
                </a:xfrm>
              </p:grpSpPr>
              <p:sp>
                <p:nvSpPr>
                  <p:cNvPr id="448" name="Google Shape;448;p19"/>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19"/>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454"/>
        <p:cNvGrpSpPr/>
        <p:nvPr/>
      </p:nvGrpSpPr>
      <p:grpSpPr>
        <a:xfrm>
          <a:off x="0" y="0"/>
          <a:ext cx="0" cy="0"/>
          <a:chOff x="0" y="0"/>
          <a:chExt cx="0" cy="0"/>
        </a:xfrm>
      </p:grpSpPr>
      <p:grpSp>
        <p:nvGrpSpPr>
          <p:cNvPr id="455" name="Google Shape;455;p20"/>
          <p:cNvGrpSpPr/>
          <p:nvPr/>
        </p:nvGrpSpPr>
        <p:grpSpPr>
          <a:xfrm rot="439526">
            <a:off x="-3482672" y="-5365119"/>
            <a:ext cx="15466452" cy="14430371"/>
            <a:chOff x="-3693977" y="-3973592"/>
            <a:chExt cx="15467044" cy="14430923"/>
          </a:xfrm>
        </p:grpSpPr>
        <p:sp>
          <p:nvSpPr>
            <p:cNvPr id="456" name="Google Shape;456;p20"/>
            <p:cNvSpPr/>
            <p:nvPr/>
          </p:nvSpPr>
          <p:spPr>
            <a:xfrm rot="9155471">
              <a:off x="-2735717" y="3938604"/>
              <a:ext cx="5624373" cy="553483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rot="-3395918">
              <a:off x="5102306" y="-2869811"/>
              <a:ext cx="5624482" cy="553494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59" name="Google Shape;459;p20"/>
          <p:cNvSpPr txBox="1">
            <a:spLocks noGrp="1"/>
          </p:cNvSpPr>
          <p:nvPr>
            <p:ph type="subTitle" idx="1"/>
          </p:nvPr>
        </p:nvSpPr>
        <p:spPr>
          <a:xfrm>
            <a:off x="1921425" y="17563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460" name="Google Shape;460;p20"/>
          <p:cNvSpPr txBox="1">
            <a:spLocks noGrp="1"/>
          </p:cNvSpPr>
          <p:nvPr>
            <p:ph type="subTitle" idx="2"/>
          </p:nvPr>
        </p:nvSpPr>
        <p:spPr>
          <a:xfrm>
            <a:off x="3349175" y="29379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461" name="Google Shape;461;p20"/>
          <p:cNvSpPr txBox="1">
            <a:spLocks noGrp="1"/>
          </p:cNvSpPr>
          <p:nvPr>
            <p:ph type="subTitle" idx="3"/>
          </p:nvPr>
        </p:nvSpPr>
        <p:spPr>
          <a:xfrm>
            <a:off x="4776900" y="41195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462" name="Google Shape;462;p20"/>
          <p:cNvSpPr txBox="1">
            <a:spLocks noGrp="1"/>
          </p:cNvSpPr>
          <p:nvPr>
            <p:ph type="subTitle" idx="4"/>
          </p:nvPr>
        </p:nvSpPr>
        <p:spPr>
          <a:xfrm>
            <a:off x="1921425" y="1127275"/>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63" name="Google Shape;463;p20"/>
          <p:cNvSpPr txBox="1">
            <a:spLocks noGrp="1"/>
          </p:cNvSpPr>
          <p:nvPr>
            <p:ph type="subTitle" idx="5"/>
          </p:nvPr>
        </p:nvSpPr>
        <p:spPr>
          <a:xfrm>
            <a:off x="3349163" y="2308934"/>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464" name="Google Shape;464;p20"/>
          <p:cNvSpPr txBox="1">
            <a:spLocks noGrp="1"/>
          </p:cNvSpPr>
          <p:nvPr>
            <p:ph type="subTitle" idx="6"/>
          </p:nvPr>
        </p:nvSpPr>
        <p:spPr>
          <a:xfrm>
            <a:off x="4776900" y="3490593"/>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grpSp>
        <p:nvGrpSpPr>
          <p:cNvPr id="465" name="Google Shape;465;p20"/>
          <p:cNvGrpSpPr/>
          <p:nvPr/>
        </p:nvGrpSpPr>
        <p:grpSpPr>
          <a:xfrm>
            <a:off x="-620834" y="-498017"/>
            <a:ext cx="10378911" cy="6362166"/>
            <a:chOff x="-620834" y="-498017"/>
            <a:chExt cx="10378911" cy="6362166"/>
          </a:xfrm>
        </p:grpSpPr>
        <p:grpSp>
          <p:nvGrpSpPr>
            <p:cNvPr id="466" name="Google Shape;466;p20"/>
            <p:cNvGrpSpPr/>
            <p:nvPr/>
          </p:nvGrpSpPr>
          <p:grpSpPr>
            <a:xfrm rot="4465995">
              <a:off x="102115" y="4472321"/>
              <a:ext cx="1225972" cy="1263563"/>
              <a:chOff x="8381275" y="162075"/>
              <a:chExt cx="1226250" cy="1263850"/>
            </a:xfrm>
          </p:grpSpPr>
          <p:sp>
            <p:nvSpPr>
              <p:cNvPr id="467" name="Google Shape;467;p20"/>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0"/>
            <p:cNvGrpSpPr/>
            <p:nvPr/>
          </p:nvGrpSpPr>
          <p:grpSpPr>
            <a:xfrm rot="5592621">
              <a:off x="-245454" y="3078597"/>
              <a:ext cx="590066" cy="1309838"/>
              <a:chOff x="4590115" y="2319904"/>
              <a:chExt cx="590085" cy="1309878"/>
            </a:xfrm>
          </p:grpSpPr>
          <p:sp>
            <p:nvSpPr>
              <p:cNvPr id="474" name="Google Shape;474;p20"/>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20"/>
            <p:cNvGrpSpPr/>
            <p:nvPr/>
          </p:nvGrpSpPr>
          <p:grpSpPr>
            <a:xfrm rot="7025420">
              <a:off x="7634322" y="-49852"/>
              <a:ext cx="1962622" cy="1562546"/>
              <a:chOff x="-161413" y="-118061"/>
              <a:chExt cx="1962599" cy="1562528"/>
            </a:xfrm>
          </p:grpSpPr>
          <p:grpSp>
            <p:nvGrpSpPr>
              <p:cNvPr id="481" name="Google Shape;481;p20"/>
              <p:cNvGrpSpPr/>
              <p:nvPr/>
            </p:nvGrpSpPr>
            <p:grpSpPr>
              <a:xfrm rot="5214588" flipH="1">
                <a:off x="898950" y="-479870"/>
                <a:ext cx="493752" cy="1285975"/>
                <a:chOff x="4111688" y="2568185"/>
                <a:chExt cx="493824" cy="1286163"/>
              </a:xfrm>
            </p:grpSpPr>
            <p:sp>
              <p:nvSpPr>
                <p:cNvPr id="482" name="Google Shape;482;p20"/>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20"/>
              <p:cNvGrpSpPr/>
              <p:nvPr/>
            </p:nvGrpSpPr>
            <p:grpSpPr>
              <a:xfrm rot="-8132091" flipH="1">
                <a:off x="110217" y="67581"/>
                <a:ext cx="1016966" cy="1191247"/>
                <a:chOff x="7488025" y="1788464"/>
                <a:chExt cx="1017075" cy="1191375"/>
              </a:xfrm>
            </p:grpSpPr>
            <p:grpSp>
              <p:nvGrpSpPr>
                <p:cNvPr id="489" name="Google Shape;489;p20"/>
                <p:cNvGrpSpPr/>
                <p:nvPr/>
              </p:nvGrpSpPr>
              <p:grpSpPr>
                <a:xfrm>
                  <a:off x="7488025" y="1788464"/>
                  <a:ext cx="1017075" cy="1191375"/>
                  <a:chOff x="7457475" y="1779363"/>
                  <a:chExt cx="1017075" cy="1191375"/>
                </a:xfrm>
              </p:grpSpPr>
              <p:sp>
                <p:nvSpPr>
                  <p:cNvPr id="490" name="Google Shape;490;p20"/>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0"/>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96"/>
        <p:cNvGrpSpPr/>
        <p:nvPr/>
      </p:nvGrpSpPr>
      <p:grpSpPr>
        <a:xfrm>
          <a:off x="0" y="0"/>
          <a:ext cx="0" cy="0"/>
          <a:chOff x="0" y="0"/>
          <a:chExt cx="0" cy="0"/>
        </a:xfrm>
      </p:grpSpPr>
      <p:sp>
        <p:nvSpPr>
          <p:cNvPr id="497" name="Google Shape;497;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98" name="Google Shape;498;p21"/>
          <p:cNvSpPr txBox="1">
            <a:spLocks noGrp="1"/>
          </p:cNvSpPr>
          <p:nvPr>
            <p:ph type="subTitle" idx="1"/>
          </p:nvPr>
        </p:nvSpPr>
        <p:spPr>
          <a:xfrm>
            <a:off x="2838500" y="1294750"/>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499" name="Google Shape;499;p21"/>
          <p:cNvSpPr txBox="1">
            <a:spLocks noGrp="1"/>
          </p:cNvSpPr>
          <p:nvPr>
            <p:ph type="subTitle" idx="2"/>
          </p:nvPr>
        </p:nvSpPr>
        <p:spPr>
          <a:xfrm>
            <a:off x="2838501" y="1744450"/>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0" name="Google Shape;500;p21"/>
          <p:cNvSpPr txBox="1">
            <a:spLocks noGrp="1"/>
          </p:cNvSpPr>
          <p:nvPr>
            <p:ph type="subTitle" idx="3"/>
          </p:nvPr>
        </p:nvSpPr>
        <p:spPr>
          <a:xfrm>
            <a:off x="5633724" y="1744450"/>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1" name="Google Shape;501;p21"/>
          <p:cNvSpPr txBox="1">
            <a:spLocks noGrp="1"/>
          </p:cNvSpPr>
          <p:nvPr>
            <p:ph type="subTitle" idx="4"/>
          </p:nvPr>
        </p:nvSpPr>
        <p:spPr>
          <a:xfrm>
            <a:off x="2838501" y="3340375"/>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2" name="Google Shape;502;p21"/>
          <p:cNvSpPr txBox="1">
            <a:spLocks noGrp="1"/>
          </p:cNvSpPr>
          <p:nvPr>
            <p:ph type="subTitle" idx="5"/>
          </p:nvPr>
        </p:nvSpPr>
        <p:spPr>
          <a:xfrm>
            <a:off x="5633724" y="3340375"/>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03" name="Google Shape;503;p21"/>
          <p:cNvSpPr txBox="1">
            <a:spLocks noGrp="1"/>
          </p:cNvSpPr>
          <p:nvPr>
            <p:ph type="subTitle" idx="6"/>
          </p:nvPr>
        </p:nvSpPr>
        <p:spPr>
          <a:xfrm>
            <a:off x="2838500" y="2890675"/>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504" name="Google Shape;504;p21"/>
          <p:cNvSpPr txBox="1">
            <a:spLocks noGrp="1"/>
          </p:cNvSpPr>
          <p:nvPr>
            <p:ph type="subTitle" idx="7"/>
          </p:nvPr>
        </p:nvSpPr>
        <p:spPr>
          <a:xfrm>
            <a:off x="5633722" y="1294750"/>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505" name="Google Shape;505;p21"/>
          <p:cNvSpPr txBox="1">
            <a:spLocks noGrp="1"/>
          </p:cNvSpPr>
          <p:nvPr>
            <p:ph type="subTitle" idx="8"/>
          </p:nvPr>
        </p:nvSpPr>
        <p:spPr>
          <a:xfrm>
            <a:off x="5633722" y="2890675"/>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506" name="Google Shape;506;p21"/>
          <p:cNvGrpSpPr/>
          <p:nvPr/>
        </p:nvGrpSpPr>
        <p:grpSpPr>
          <a:xfrm>
            <a:off x="-3463571" y="-4055650"/>
            <a:ext cx="16670555" cy="7945479"/>
            <a:chOff x="-3463571" y="-4055650"/>
            <a:chExt cx="16670555" cy="7945479"/>
          </a:xfrm>
        </p:grpSpPr>
        <p:sp>
          <p:nvSpPr>
            <p:cNvPr id="507" name="Google Shape;507;p21"/>
            <p:cNvSpPr/>
            <p:nvPr/>
          </p:nvSpPr>
          <p:spPr>
            <a:xfrm rot="-6925087">
              <a:off x="-2569211" y="-3095302"/>
              <a:ext cx="5624176" cy="5534639"/>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rot="-518167">
              <a:off x="7198674" y="-2036167"/>
              <a:ext cx="5624626" cy="5535081"/>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21"/>
          <p:cNvGrpSpPr/>
          <p:nvPr/>
        </p:nvGrpSpPr>
        <p:grpSpPr>
          <a:xfrm>
            <a:off x="-750413" y="3687371"/>
            <a:ext cx="10294414" cy="2138863"/>
            <a:chOff x="-750413" y="3811374"/>
            <a:chExt cx="10294414" cy="2138863"/>
          </a:xfrm>
        </p:grpSpPr>
        <p:grpSp>
          <p:nvGrpSpPr>
            <p:cNvPr id="510" name="Google Shape;510;p21"/>
            <p:cNvGrpSpPr/>
            <p:nvPr/>
          </p:nvGrpSpPr>
          <p:grpSpPr>
            <a:xfrm rot="4026595">
              <a:off x="-542925" y="4507911"/>
              <a:ext cx="1226047" cy="1263640"/>
              <a:chOff x="8381275" y="162075"/>
              <a:chExt cx="1226250" cy="1263850"/>
            </a:xfrm>
          </p:grpSpPr>
          <p:sp>
            <p:nvSpPr>
              <p:cNvPr id="511" name="Google Shape;511;p21"/>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21"/>
            <p:cNvGrpSpPr/>
            <p:nvPr/>
          </p:nvGrpSpPr>
          <p:grpSpPr>
            <a:xfrm rot="3019633">
              <a:off x="563363" y="4566561"/>
              <a:ext cx="590082" cy="1309873"/>
              <a:chOff x="4590115" y="2319904"/>
              <a:chExt cx="590085" cy="1309878"/>
            </a:xfrm>
          </p:grpSpPr>
          <p:sp>
            <p:nvSpPr>
              <p:cNvPr id="518" name="Google Shape;518;p21"/>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21"/>
            <p:cNvGrpSpPr/>
            <p:nvPr/>
          </p:nvGrpSpPr>
          <p:grpSpPr>
            <a:xfrm rot="10800000">
              <a:off x="7581402" y="3811374"/>
              <a:ext cx="1962599" cy="1562528"/>
              <a:chOff x="-161413" y="-118061"/>
              <a:chExt cx="1962599" cy="1562528"/>
            </a:xfrm>
          </p:grpSpPr>
          <p:grpSp>
            <p:nvGrpSpPr>
              <p:cNvPr id="525" name="Google Shape;525;p21"/>
              <p:cNvGrpSpPr/>
              <p:nvPr/>
            </p:nvGrpSpPr>
            <p:grpSpPr>
              <a:xfrm rot="5214588" flipH="1">
                <a:off x="898950" y="-479870"/>
                <a:ext cx="493752" cy="1285975"/>
                <a:chOff x="4111688" y="2568185"/>
                <a:chExt cx="493824" cy="1286163"/>
              </a:xfrm>
            </p:grpSpPr>
            <p:sp>
              <p:nvSpPr>
                <p:cNvPr id="526" name="Google Shape;526;p21"/>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1"/>
              <p:cNvGrpSpPr/>
              <p:nvPr/>
            </p:nvGrpSpPr>
            <p:grpSpPr>
              <a:xfrm rot="-8132091" flipH="1">
                <a:off x="110217" y="67581"/>
                <a:ext cx="1016966" cy="1191247"/>
                <a:chOff x="7488025" y="1788464"/>
                <a:chExt cx="1017075" cy="1191375"/>
              </a:xfrm>
            </p:grpSpPr>
            <p:grpSp>
              <p:nvGrpSpPr>
                <p:cNvPr id="533" name="Google Shape;533;p21"/>
                <p:cNvGrpSpPr/>
                <p:nvPr/>
              </p:nvGrpSpPr>
              <p:grpSpPr>
                <a:xfrm>
                  <a:off x="7488025" y="1788464"/>
                  <a:ext cx="1017075" cy="1191375"/>
                  <a:chOff x="7457475" y="1779363"/>
                  <a:chExt cx="1017075" cy="1191375"/>
                </a:xfrm>
              </p:grpSpPr>
              <p:sp>
                <p:nvSpPr>
                  <p:cNvPr id="534" name="Google Shape;534;p21"/>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21"/>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540"/>
        <p:cNvGrpSpPr/>
        <p:nvPr/>
      </p:nvGrpSpPr>
      <p:grpSpPr>
        <a:xfrm>
          <a:off x="0" y="0"/>
          <a:ext cx="0" cy="0"/>
          <a:chOff x="0" y="0"/>
          <a:chExt cx="0" cy="0"/>
        </a:xfrm>
      </p:grpSpPr>
      <p:sp>
        <p:nvSpPr>
          <p:cNvPr id="541" name="Google Shape;541;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42" name="Google Shape;542;p22"/>
          <p:cNvSpPr txBox="1">
            <a:spLocks noGrp="1"/>
          </p:cNvSpPr>
          <p:nvPr>
            <p:ph type="subTitle" idx="1"/>
          </p:nvPr>
        </p:nvSpPr>
        <p:spPr>
          <a:xfrm>
            <a:off x="721524" y="153379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43" name="Google Shape;543;p22"/>
          <p:cNvSpPr txBox="1">
            <a:spLocks noGrp="1"/>
          </p:cNvSpPr>
          <p:nvPr>
            <p:ph type="subTitle" idx="2"/>
          </p:nvPr>
        </p:nvSpPr>
        <p:spPr>
          <a:xfrm>
            <a:off x="721524" y="386269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44" name="Google Shape;544;p22"/>
          <p:cNvSpPr txBox="1">
            <a:spLocks noGrp="1"/>
          </p:cNvSpPr>
          <p:nvPr>
            <p:ph type="subTitle" idx="3"/>
          </p:nvPr>
        </p:nvSpPr>
        <p:spPr>
          <a:xfrm>
            <a:off x="4706676" y="2698246"/>
            <a:ext cx="37080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45" name="Google Shape;545;p22"/>
          <p:cNvSpPr txBox="1">
            <a:spLocks noGrp="1"/>
          </p:cNvSpPr>
          <p:nvPr>
            <p:ph type="subTitle" idx="4"/>
          </p:nvPr>
        </p:nvSpPr>
        <p:spPr>
          <a:xfrm>
            <a:off x="721524" y="269824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46" name="Google Shape;546;p22"/>
          <p:cNvSpPr txBox="1">
            <a:spLocks noGrp="1"/>
          </p:cNvSpPr>
          <p:nvPr>
            <p:ph type="subTitle" idx="5"/>
          </p:nvPr>
        </p:nvSpPr>
        <p:spPr>
          <a:xfrm>
            <a:off x="4706676" y="1538300"/>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47" name="Google Shape;547;p22"/>
          <p:cNvSpPr txBox="1">
            <a:spLocks noGrp="1"/>
          </p:cNvSpPr>
          <p:nvPr>
            <p:ph type="subTitle" idx="6"/>
          </p:nvPr>
        </p:nvSpPr>
        <p:spPr>
          <a:xfrm>
            <a:off x="4706676" y="3867200"/>
            <a:ext cx="37080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48" name="Google Shape;548;p22"/>
          <p:cNvSpPr txBox="1">
            <a:spLocks noGrp="1"/>
          </p:cNvSpPr>
          <p:nvPr>
            <p:ph type="subTitle" idx="7"/>
          </p:nvPr>
        </p:nvSpPr>
        <p:spPr>
          <a:xfrm>
            <a:off x="721524" y="114535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549" name="Google Shape;549;p22"/>
          <p:cNvSpPr txBox="1">
            <a:spLocks noGrp="1"/>
          </p:cNvSpPr>
          <p:nvPr>
            <p:ph type="subTitle" idx="8"/>
          </p:nvPr>
        </p:nvSpPr>
        <p:spPr>
          <a:xfrm>
            <a:off x="721524" y="34743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550" name="Google Shape;550;p22"/>
          <p:cNvSpPr txBox="1">
            <a:spLocks noGrp="1"/>
          </p:cNvSpPr>
          <p:nvPr>
            <p:ph type="subTitle" idx="9"/>
          </p:nvPr>
        </p:nvSpPr>
        <p:spPr>
          <a:xfrm>
            <a:off x="4706676" y="2309811"/>
            <a:ext cx="37080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551" name="Google Shape;551;p22"/>
          <p:cNvSpPr txBox="1">
            <a:spLocks noGrp="1"/>
          </p:cNvSpPr>
          <p:nvPr>
            <p:ph type="subTitle" idx="13"/>
          </p:nvPr>
        </p:nvSpPr>
        <p:spPr>
          <a:xfrm>
            <a:off x="721524" y="23098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552" name="Google Shape;552;p22"/>
          <p:cNvSpPr txBox="1">
            <a:spLocks noGrp="1"/>
          </p:cNvSpPr>
          <p:nvPr>
            <p:ph type="subTitle" idx="14"/>
          </p:nvPr>
        </p:nvSpPr>
        <p:spPr>
          <a:xfrm>
            <a:off x="4706676" y="114535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553" name="Google Shape;553;p22"/>
          <p:cNvSpPr txBox="1">
            <a:spLocks noGrp="1"/>
          </p:cNvSpPr>
          <p:nvPr>
            <p:ph type="subTitle" idx="15"/>
          </p:nvPr>
        </p:nvSpPr>
        <p:spPr>
          <a:xfrm>
            <a:off x="4706676" y="34743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554" name="Google Shape;554;p22"/>
          <p:cNvGrpSpPr/>
          <p:nvPr/>
        </p:nvGrpSpPr>
        <p:grpSpPr>
          <a:xfrm rot="10800000" flipH="1">
            <a:off x="-4006463" y="-3993562"/>
            <a:ext cx="17771789" cy="12438280"/>
            <a:chOff x="-4006463" y="-2226538"/>
            <a:chExt cx="17771789" cy="12438280"/>
          </a:xfrm>
        </p:grpSpPr>
        <p:sp>
          <p:nvSpPr>
            <p:cNvPr id="555" name="Google Shape;555;p22"/>
            <p:cNvSpPr/>
            <p:nvPr/>
          </p:nvSpPr>
          <p:spPr>
            <a:xfrm rot="9314491">
              <a:off x="-3105971" y="3753510"/>
              <a:ext cx="5624417" cy="5534876"/>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rot="-1317507">
              <a:off x="7309918" y="-13756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2"/>
          <p:cNvGrpSpPr/>
          <p:nvPr/>
        </p:nvGrpSpPr>
        <p:grpSpPr>
          <a:xfrm>
            <a:off x="-801074" y="-299799"/>
            <a:ext cx="10828232" cy="5443306"/>
            <a:chOff x="-801074" y="-299799"/>
            <a:chExt cx="10828232" cy="5443306"/>
          </a:xfrm>
        </p:grpSpPr>
        <p:grpSp>
          <p:nvGrpSpPr>
            <p:cNvPr id="558" name="Google Shape;558;p22"/>
            <p:cNvGrpSpPr/>
            <p:nvPr/>
          </p:nvGrpSpPr>
          <p:grpSpPr>
            <a:xfrm rot="6672841">
              <a:off x="-603264" y="-131508"/>
              <a:ext cx="1226072" cy="1263667"/>
              <a:chOff x="8381275" y="162075"/>
              <a:chExt cx="1226250" cy="1263850"/>
            </a:xfrm>
          </p:grpSpPr>
          <p:sp>
            <p:nvSpPr>
              <p:cNvPr id="559" name="Google Shape;559;p22"/>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2"/>
            <p:cNvGrpSpPr/>
            <p:nvPr/>
          </p:nvGrpSpPr>
          <p:grpSpPr>
            <a:xfrm rot="-3995761">
              <a:off x="9013896" y="2947129"/>
              <a:ext cx="590067" cy="1309840"/>
              <a:chOff x="4590115" y="2319904"/>
              <a:chExt cx="590085" cy="1309878"/>
            </a:xfrm>
          </p:grpSpPr>
          <p:sp>
            <p:nvSpPr>
              <p:cNvPr id="566" name="Google Shape;566;p22"/>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22"/>
            <p:cNvGrpSpPr/>
            <p:nvPr/>
          </p:nvGrpSpPr>
          <p:grpSpPr>
            <a:xfrm rot="7741445">
              <a:off x="-265700" y="574451"/>
              <a:ext cx="493709" cy="1285862"/>
              <a:chOff x="4111688" y="2568185"/>
              <a:chExt cx="493824" cy="1286163"/>
            </a:xfrm>
          </p:grpSpPr>
          <p:sp>
            <p:nvSpPr>
              <p:cNvPr id="573" name="Google Shape;573;p22"/>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22"/>
            <p:cNvGrpSpPr/>
            <p:nvPr/>
          </p:nvGrpSpPr>
          <p:grpSpPr>
            <a:xfrm rot="-10314673">
              <a:off x="8322606" y="3886569"/>
              <a:ext cx="1017022" cy="1191313"/>
              <a:chOff x="7488025" y="1788464"/>
              <a:chExt cx="1017075" cy="1191375"/>
            </a:xfrm>
          </p:grpSpPr>
          <p:grpSp>
            <p:nvGrpSpPr>
              <p:cNvPr id="580" name="Google Shape;580;p22"/>
              <p:cNvGrpSpPr/>
              <p:nvPr/>
            </p:nvGrpSpPr>
            <p:grpSpPr>
              <a:xfrm>
                <a:off x="7488025" y="1788464"/>
                <a:ext cx="1017075" cy="1191375"/>
                <a:chOff x="7457475" y="1779363"/>
                <a:chExt cx="1017075" cy="1191375"/>
              </a:xfrm>
            </p:grpSpPr>
            <p:sp>
              <p:nvSpPr>
                <p:cNvPr id="581" name="Google Shape;581;p22"/>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22"/>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59"/>
        <p:cNvGrpSpPr/>
        <p:nvPr/>
      </p:nvGrpSpPr>
      <p:grpSpPr>
        <a:xfrm>
          <a:off x="0" y="0"/>
          <a:ext cx="0" cy="0"/>
          <a:chOff x="0" y="0"/>
          <a:chExt cx="0" cy="0"/>
        </a:xfrm>
      </p:grpSpPr>
      <p:sp>
        <p:nvSpPr>
          <p:cNvPr id="660" name="Google Shape;660;p25"/>
          <p:cNvSpPr/>
          <p:nvPr/>
        </p:nvSpPr>
        <p:spPr>
          <a:xfrm rot="8100000">
            <a:off x="-2057365" y="2974929"/>
            <a:ext cx="5624406" cy="553486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25"/>
          <p:cNvGrpSpPr/>
          <p:nvPr/>
        </p:nvGrpSpPr>
        <p:grpSpPr>
          <a:xfrm rot="5647047" flipH="1">
            <a:off x="-4260" y="1483352"/>
            <a:ext cx="590073" cy="1309853"/>
            <a:chOff x="4590115" y="2319904"/>
            <a:chExt cx="590085" cy="1309878"/>
          </a:xfrm>
        </p:grpSpPr>
        <p:sp>
          <p:nvSpPr>
            <p:cNvPr id="662" name="Google Shape;662;p25"/>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5"/>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5"/>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5"/>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5"/>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5"/>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25"/>
          <p:cNvGrpSpPr/>
          <p:nvPr/>
        </p:nvGrpSpPr>
        <p:grpSpPr>
          <a:xfrm>
            <a:off x="-675825" y="1397293"/>
            <a:ext cx="10853038" cy="2503646"/>
            <a:chOff x="-675825" y="1397293"/>
            <a:chExt cx="10853038" cy="2503646"/>
          </a:xfrm>
        </p:grpSpPr>
        <p:grpSp>
          <p:nvGrpSpPr>
            <p:cNvPr id="669" name="Google Shape;669;p25"/>
            <p:cNvGrpSpPr/>
            <p:nvPr/>
          </p:nvGrpSpPr>
          <p:grpSpPr>
            <a:xfrm rot="6773405" flipH="1">
              <a:off x="-468338" y="2433751"/>
              <a:ext cx="1226047" cy="1263640"/>
              <a:chOff x="8381275" y="162075"/>
              <a:chExt cx="1226250" cy="1263850"/>
            </a:xfrm>
          </p:grpSpPr>
          <p:sp>
            <p:nvSpPr>
              <p:cNvPr id="670" name="Google Shape;670;p25"/>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25"/>
            <p:cNvGrpSpPr/>
            <p:nvPr/>
          </p:nvGrpSpPr>
          <p:grpSpPr>
            <a:xfrm rot="3306224" flipH="1">
              <a:off x="7993706" y="1867841"/>
              <a:ext cx="1962625" cy="1562549"/>
              <a:chOff x="-161413" y="-118061"/>
              <a:chExt cx="1962599" cy="1562528"/>
            </a:xfrm>
          </p:grpSpPr>
          <p:grpSp>
            <p:nvGrpSpPr>
              <p:cNvPr id="677" name="Google Shape;677;p25"/>
              <p:cNvGrpSpPr/>
              <p:nvPr/>
            </p:nvGrpSpPr>
            <p:grpSpPr>
              <a:xfrm rot="5214588" flipH="1">
                <a:off x="898950" y="-479870"/>
                <a:ext cx="493752" cy="1285975"/>
                <a:chOff x="4111688" y="2568185"/>
                <a:chExt cx="493824" cy="1286163"/>
              </a:xfrm>
            </p:grpSpPr>
            <p:sp>
              <p:nvSpPr>
                <p:cNvPr id="678" name="Google Shape;678;p2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rot="-8132091" flipH="1">
                <a:off x="110217" y="67581"/>
                <a:ext cx="1016966" cy="1191247"/>
                <a:chOff x="7488025" y="1788464"/>
                <a:chExt cx="1017075" cy="1191375"/>
              </a:xfrm>
            </p:grpSpPr>
            <p:grpSp>
              <p:nvGrpSpPr>
                <p:cNvPr id="685" name="Google Shape;685;p25"/>
                <p:cNvGrpSpPr/>
                <p:nvPr/>
              </p:nvGrpSpPr>
              <p:grpSpPr>
                <a:xfrm>
                  <a:off x="7488025" y="1788464"/>
                  <a:ext cx="1017075" cy="1191375"/>
                  <a:chOff x="7457475" y="1779363"/>
                  <a:chExt cx="1017075" cy="1191375"/>
                </a:xfrm>
              </p:grpSpPr>
              <p:sp>
                <p:nvSpPr>
                  <p:cNvPr id="686" name="Google Shape;686;p25"/>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25"/>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692"/>
        <p:cNvGrpSpPr/>
        <p:nvPr/>
      </p:nvGrpSpPr>
      <p:grpSpPr>
        <a:xfrm>
          <a:off x="0" y="0"/>
          <a:ext cx="0" cy="0"/>
          <a:chOff x="0" y="0"/>
          <a:chExt cx="0" cy="0"/>
        </a:xfrm>
      </p:grpSpPr>
      <p:grpSp>
        <p:nvGrpSpPr>
          <p:cNvPr id="693" name="Google Shape;693;p26"/>
          <p:cNvGrpSpPr/>
          <p:nvPr/>
        </p:nvGrpSpPr>
        <p:grpSpPr>
          <a:xfrm>
            <a:off x="-1233153" y="-3787279"/>
            <a:ext cx="14182070" cy="7942704"/>
            <a:chOff x="-1233153" y="-3787279"/>
            <a:chExt cx="14182070" cy="7942704"/>
          </a:xfrm>
        </p:grpSpPr>
        <p:sp>
          <p:nvSpPr>
            <p:cNvPr id="694" name="Google Shape;694;p26"/>
            <p:cNvSpPr/>
            <p:nvPr/>
          </p:nvSpPr>
          <p:spPr>
            <a:xfrm rot="-900872">
              <a:off x="6703340" y="-2013734"/>
              <a:ext cx="5624619" cy="553507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rot="-5400000">
              <a:off x="-1277921" y="-3742510"/>
              <a:ext cx="5624184" cy="5534647"/>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26"/>
          <p:cNvGrpSpPr/>
          <p:nvPr/>
        </p:nvGrpSpPr>
        <p:grpSpPr>
          <a:xfrm>
            <a:off x="-339182" y="-92407"/>
            <a:ext cx="10203489" cy="2357590"/>
            <a:chOff x="-339182" y="-92407"/>
            <a:chExt cx="10203489" cy="2357590"/>
          </a:xfrm>
        </p:grpSpPr>
        <p:grpSp>
          <p:nvGrpSpPr>
            <p:cNvPr id="697" name="Google Shape;697;p26"/>
            <p:cNvGrpSpPr/>
            <p:nvPr/>
          </p:nvGrpSpPr>
          <p:grpSpPr>
            <a:xfrm rot="5647047" flipH="1">
              <a:off x="40202" y="123527"/>
              <a:ext cx="590073" cy="1309853"/>
              <a:chOff x="4590115" y="2319904"/>
              <a:chExt cx="590085" cy="1309878"/>
            </a:xfrm>
          </p:grpSpPr>
          <p:sp>
            <p:nvSpPr>
              <p:cNvPr id="698" name="Google Shape;698;p2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26"/>
            <p:cNvGrpSpPr/>
            <p:nvPr/>
          </p:nvGrpSpPr>
          <p:grpSpPr>
            <a:xfrm rot="1889131" flipH="1">
              <a:off x="7638069" y="305098"/>
              <a:ext cx="1962663" cy="1562579"/>
              <a:chOff x="-161413" y="-118061"/>
              <a:chExt cx="1962599" cy="1562528"/>
            </a:xfrm>
          </p:grpSpPr>
          <p:grpSp>
            <p:nvGrpSpPr>
              <p:cNvPr id="705" name="Google Shape;705;p26"/>
              <p:cNvGrpSpPr/>
              <p:nvPr/>
            </p:nvGrpSpPr>
            <p:grpSpPr>
              <a:xfrm rot="5214588" flipH="1">
                <a:off x="898950" y="-479870"/>
                <a:ext cx="493752" cy="1285975"/>
                <a:chOff x="4111688" y="2568185"/>
                <a:chExt cx="493824" cy="1286163"/>
              </a:xfrm>
            </p:grpSpPr>
            <p:sp>
              <p:nvSpPr>
                <p:cNvPr id="706" name="Google Shape;706;p2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26"/>
              <p:cNvGrpSpPr/>
              <p:nvPr/>
            </p:nvGrpSpPr>
            <p:grpSpPr>
              <a:xfrm rot="-8132091" flipH="1">
                <a:off x="110217" y="67581"/>
                <a:ext cx="1016966" cy="1191247"/>
                <a:chOff x="7488025" y="1788464"/>
                <a:chExt cx="1017075" cy="1191375"/>
              </a:xfrm>
            </p:grpSpPr>
            <p:grpSp>
              <p:nvGrpSpPr>
                <p:cNvPr id="713" name="Google Shape;713;p26"/>
                <p:cNvGrpSpPr/>
                <p:nvPr/>
              </p:nvGrpSpPr>
              <p:grpSpPr>
                <a:xfrm>
                  <a:off x="7488025" y="1788464"/>
                  <a:ext cx="1017075" cy="1191375"/>
                  <a:chOff x="7457475" y="1779363"/>
                  <a:chExt cx="1017075" cy="1191375"/>
                </a:xfrm>
              </p:grpSpPr>
              <p:sp>
                <p:nvSpPr>
                  <p:cNvPr id="714" name="Google Shape;714;p26"/>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26"/>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r>
              <a:rPr lang="en-US"/>
              <a:t>Click to edit Master title style</a:t>
            </a:r>
            <a:endParaRPr/>
          </a:p>
        </p:txBody>
      </p:sp>
      <p:sp>
        <p:nvSpPr>
          <p:cNvPr id="68" name="Google Shape;68;p4"/>
          <p:cNvSpPr txBox="1">
            <a:spLocks noGrp="1"/>
          </p:cNvSpPr>
          <p:nvPr>
            <p:ph type="body" idx="1"/>
          </p:nvPr>
        </p:nvSpPr>
        <p:spPr>
          <a:xfrm>
            <a:off x="720000" y="1095325"/>
            <a:ext cx="7704000" cy="3306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latin typeface="Inter Tight"/>
                <a:ea typeface="Inter Tight"/>
                <a:cs typeface="Inter Tight"/>
                <a:sym typeface="Inter Tight"/>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pPr lvl="0"/>
            <a:r>
              <a:rPr lang="en-US"/>
              <a:t>Click to edit Master text styles</a:t>
            </a:r>
          </a:p>
        </p:txBody>
      </p:sp>
      <p:grpSp>
        <p:nvGrpSpPr>
          <p:cNvPr id="69" name="Google Shape;69;p4"/>
          <p:cNvGrpSpPr/>
          <p:nvPr/>
        </p:nvGrpSpPr>
        <p:grpSpPr>
          <a:xfrm>
            <a:off x="-4256340" y="-3389738"/>
            <a:ext cx="17012491" cy="13157706"/>
            <a:chOff x="-4256340" y="-3389738"/>
            <a:chExt cx="17012491" cy="13157706"/>
          </a:xfrm>
        </p:grpSpPr>
        <p:sp>
          <p:nvSpPr>
            <p:cNvPr id="70" name="Google Shape;70;p4"/>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317507" flipH="1">
              <a:off x="-3425490" y="-25388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4"/>
          <p:cNvGrpSpPr/>
          <p:nvPr/>
        </p:nvGrpSpPr>
        <p:grpSpPr>
          <a:xfrm>
            <a:off x="8540294" y="1150515"/>
            <a:ext cx="1263286" cy="2910420"/>
            <a:chOff x="8387894" y="1150515"/>
            <a:chExt cx="1263286" cy="2910420"/>
          </a:xfrm>
        </p:grpSpPr>
        <p:grpSp>
          <p:nvGrpSpPr>
            <p:cNvPr id="73" name="Google Shape;73;p4"/>
            <p:cNvGrpSpPr/>
            <p:nvPr/>
          </p:nvGrpSpPr>
          <p:grpSpPr>
            <a:xfrm>
              <a:off x="8425053" y="2797212"/>
              <a:ext cx="1226127" cy="1263724"/>
              <a:chOff x="8381275" y="162075"/>
              <a:chExt cx="1226250" cy="1263850"/>
            </a:xfrm>
          </p:grpSpPr>
          <p:sp>
            <p:nvSpPr>
              <p:cNvPr id="74" name="Google Shape;74;p4"/>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4"/>
            <p:cNvGrpSpPr/>
            <p:nvPr/>
          </p:nvGrpSpPr>
          <p:grpSpPr>
            <a:xfrm rot="-9848329">
              <a:off x="8555656" y="1206216"/>
              <a:ext cx="590068" cy="1309842"/>
              <a:chOff x="4590115" y="2319904"/>
              <a:chExt cx="590085" cy="1309878"/>
            </a:xfrm>
          </p:grpSpPr>
          <p:sp>
            <p:nvSpPr>
              <p:cNvPr id="81" name="Google Shape;81;p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6">
    <p:spTree>
      <p:nvGrpSpPr>
        <p:cNvPr id="1" name="Shape 720"/>
        <p:cNvGrpSpPr/>
        <p:nvPr/>
      </p:nvGrpSpPr>
      <p:grpSpPr>
        <a:xfrm>
          <a:off x="0" y="0"/>
          <a:ext cx="0" cy="0"/>
          <a:chOff x="0" y="0"/>
          <a:chExt cx="0" cy="0"/>
        </a:xfrm>
      </p:grpSpPr>
      <p:grpSp>
        <p:nvGrpSpPr>
          <p:cNvPr id="721" name="Google Shape;721;p27"/>
          <p:cNvGrpSpPr/>
          <p:nvPr/>
        </p:nvGrpSpPr>
        <p:grpSpPr>
          <a:xfrm>
            <a:off x="-3534313" y="-3302863"/>
            <a:ext cx="16693139" cy="9372504"/>
            <a:chOff x="-3534313" y="-3302863"/>
            <a:chExt cx="16693139" cy="9372504"/>
          </a:xfrm>
        </p:grpSpPr>
        <p:sp>
          <p:nvSpPr>
            <p:cNvPr id="722" name="Google Shape;722;p27"/>
            <p:cNvSpPr/>
            <p:nvPr/>
          </p:nvSpPr>
          <p:spPr>
            <a:xfrm rot="10800000">
              <a:off x="-3534313" y="534994"/>
              <a:ext cx="5624184" cy="5534647"/>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27"/>
          <p:cNvGrpSpPr/>
          <p:nvPr/>
        </p:nvGrpSpPr>
        <p:grpSpPr>
          <a:xfrm>
            <a:off x="-320132" y="-694608"/>
            <a:ext cx="9276535" cy="6541856"/>
            <a:chOff x="-320132" y="-694608"/>
            <a:chExt cx="9276535" cy="6541856"/>
          </a:xfrm>
        </p:grpSpPr>
        <p:grpSp>
          <p:nvGrpSpPr>
            <p:cNvPr id="725" name="Google Shape;725;p27"/>
            <p:cNvGrpSpPr/>
            <p:nvPr/>
          </p:nvGrpSpPr>
          <p:grpSpPr>
            <a:xfrm rot="6773405" flipH="1">
              <a:off x="3864812" y="-515924"/>
              <a:ext cx="1226047" cy="1263640"/>
              <a:chOff x="8381275" y="162075"/>
              <a:chExt cx="1226250" cy="1263850"/>
            </a:xfrm>
          </p:grpSpPr>
          <p:sp>
            <p:nvSpPr>
              <p:cNvPr id="726" name="Google Shape;726;p27"/>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7"/>
            <p:cNvGrpSpPr/>
            <p:nvPr/>
          </p:nvGrpSpPr>
          <p:grpSpPr>
            <a:xfrm rot="5647047" flipH="1">
              <a:off x="59252" y="4147277"/>
              <a:ext cx="590073" cy="1309853"/>
              <a:chOff x="4590115" y="2319904"/>
              <a:chExt cx="590085" cy="1309878"/>
            </a:xfrm>
          </p:grpSpPr>
          <p:sp>
            <p:nvSpPr>
              <p:cNvPr id="733" name="Google Shape;733;p2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27"/>
            <p:cNvGrpSpPr/>
            <p:nvPr/>
          </p:nvGrpSpPr>
          <p:grpSpPr>
            <a:xfrm rot="8253681" flipH="1">
              <a:off x="6723708" y="3827230"/>
              <a:ext cx="1962598" cy="1562527"/>
              <a:chOff x="-161413" y="-118061"/>
              <a:chExt cx="1962599" cy="1562528"/>
            </a:xfrm>
          </p:grpSpPr>
          <p:grpSp>
            <p:nvGrpSpPr>
              <p:cNvPr id="740" name="Google Shape;740;p27"/>
              <p:cNvGrpSpPr/>
              <p:nvPr/>
            </p:nvGrpSpPr>
            <p:grpSpPr>
              <a:xfrm rot="5214588" flipH="1">
                <a:off x="898950" y="-479870"/>
                <a:ext cx="493752" cy="1285975"/>
                <a:chOff x="4111688" y="2568185"/>
                <a:chExt cx="493824" cy="1286163"/>
              </a:xfrm>
            </p:grpSpPr>
            <p:sp>
              <p:nvSpPr>
                <p:cNvPr id="741" name="Google Shape;741;p27"/>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27"/>
              <p:cNvGrpSpPr/>
              <p:nvPr/>
            </p:nvGrpSpPr>
            <p:grpSpPr>
              <a:xfrm rot="-8132091" flipH="1">
                <a:off x="110217" y="67581"/>
                <a:ext cx="1016966" cy="1191247"/>
                <a:chOff x="7488025" y="1788464"/>
                <a:chExt cx="1017075" cy="1191375"/>
              </a:xfrm>
            </p:grpSpPr>
            <p:grpSp>
              <p:nvGrpSpPr>
                <p:cNvPr id="748" name="Google Shape;748;p27"/>
                <p:cNvGrpSpPr/>
                <p:nvPr/>
              </p:nvGrpSpPr>
              <p:grpSpPr>
                <a:xfrm>
                  <a:off x="7488025" y="1788464"/>
                  <a:ext cx="1017075" cy="1191375"/>
                  <a:chOff x="7457475" y="1779363"/>
                  <a:chExt cx="1017075" cy="1191375"/>
                </a:xfrm>
              </p:grpSpPr>
              <p:sp>
                <p:nvSpPr>
                  <p:cNvPr id="749" name="Google Shape;749;p2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2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251"/>
        <p:cNvGrpSpPr/>
        <p:nvPr/>
      </p:nvGrpSpPr>
      <p:grpSpPr>
        <a:xfrm>
          <a:off x="0" y="0"/>
          <a:ext cx="0" cy="0"/>
          <a:chOff x="0" y="0"/>
          <a:chExt cx="0" cy="0"/>
        </a:xfrm>
      </p:grpSpPr>
    </p:spTree>
    <p:extLst>
      <p:ext uri="{BB962C8B-B14F-4D97-AF65-F5344CB8AC3E}">
        <p14:creationId xmlns:p14="http://schemas.microsoft.com/office/powerpoint/2010/main" val="35971523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75" y="983850"/>
            <a:ext cx="4889100" cy="1989000"/>
          </a:xfrm>
          <a:prstGeom prst="rect">
            <a:avLst/>
          </a:prstGeom>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000">
                <a:latin typeface="Inter Tight"/>
                <a:ea typeface="Inter Tight"/>
                <a:cs typeface="Inter Tight"/>
                <a:sym typeface="Inter Tight"/>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114513"/>
            <a:ext cx="48891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Inter Tight"/>
                <a:ea typeface="Inter Tight"/>
                <a:cs typeface="Inter Tight"/>
                <a:sym typeface="Inter T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661964" y="-3226662"/>
            <a:ext cx="16896991" cy="12747706"/>
            <a:chOff x="-3661965" y="-3226663"/>
            <a:chExt cx="16896991" cy="12747706"/>
          </a:xfrm>
        </p:grpSpPr>
        <p:sp>
          <p:nvSpPr>
            <p:cNvPr id="12" name="Google Shape;12;p2"/>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 name="Google Shape;13;p2"/>
            <p:cNvSpPr/>
            <p:nvPr/>
          </p:nvSpPr>
          <p:spPr>
            <a:xfrm rot="-1317507">
              <a:off x="6779618" y="-23758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 name="Google Shape;14;p2"/>
          <p:cNvGrpSpPr/>
          <p:nvPr/>
        </p:nvGrpSpPr>
        <p:grpSpPr>
          <a:xfrm>
            <a:off x="-162700" y="-361942"/>
            <a:ext cx="9435012" cy="6132310"/>
            <a:chOff x="-162700" y="-361942"/>
            <a:chExt cx="9435012" cy="6132310"/>
          </a:xfrm>
        </p:grpSpPr>
        <p:grpSp>
          <p:nvGrpSpPr>
            <p:cNvPr id="15" name="Google Shape;15;p2"/>
            <p:cNvGrpSpPr/>
            <p:nvPr/>
          </p:nvGrpSpPr>
          <p:grpSpPr>
            <a:xfrm>
              <a:off x="7520165" y="-361942"/>
              <a:ext cx="1752146" cy="1642088"/>
              <a:chOff x="7520165" y="-361942"/>
              <a:chExt cx="1752146" cy="1642088"/>
            </a:xfrm>
          </p:grpSpPr>
          <p:grpSp>
            <p:nvGrpSpPr>
              <p:cNvPr id="16" name="Google Shape;16;p2"/>
              <p:cNvGrpSpPr/>
              <p:nvPr/>
            </p:nvGrpSpPr>
            <p:grpSpPr>
              <a:xfrm rot="-3917742">
                <a:off x="7737358" y="-172769"/>
                <a:ext cx="1226146" cy="1263743"/>
                <a:chOff x="8381275" y="162075"/>
                <a:chExt cx="1226250" cy="1263850"/>
              </a:xfrm>
            </p:grpSpPr>
            <p:sp>
              <p:nvSpPr>
                <p:cNvPr id="17" name="Google Shape;17;p2"/>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 name="Google Shape;18;p2"/>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 name="Google Shape;19;p2"/>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0" name="Google Shape;20;p2"/>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1" name="Google Shape;21;p2"/>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2"/>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3" name="Google Shape;23;p2"/>
              <p:cNvGrpSpPr/>
              <p:nvPr/>
            </p:nvGrpSpPr>
            <p:grpSpPr>
              <a:xfrm rot="-9848329">
                <a:off x="8514481" y="-195784"/>
                <a:ext cx="590068" cy="1309842"/>
                <a:chOff x="4590115" y="2319904"/>
                <a:chExt cx="590085" cy="1309878"/>
              </a:xfrm>
            </p:grpSpPr>
            <p:sp>
              <p:nvSpPr>
                <p:cNvPr id="24" name="Google Shape;24;p2"/>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 name="Google Shape;25;p2"/>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6" name="Google Shape;26;p2"/>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 name="Google Shape;27;p2"/>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 name="Google Shape;28;p2"/>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 name="Google Shape;29;p2"/>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0" name="Google Shape;30;p2"/>
            <p:cNvGrpSpPr/>
            <p:nvPr/>
          </p:nvGrpSpPr>
          <p:grpSpPr>
            <a:xfrm rot="1700467">
              <a:off x="112976" y="3925253"/>
              <a:ext cx="493803" cy="1286109"/>
              <a:chOff x="4111688" y="2568185"/>
              <a:chExt cx="493824" cy="1286163"/>
            </a:xfrm>
          </p:grpSpPr>
          <p:sp>
            <p:nvSpPr>
              <p:cNvPr id="31" name="Google Shape;31;p2"/>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 name="Google Shape;32;p2"/>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 name="Google Shape;33;p2"/>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 name="Google Shape;34;p2"/>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 name="Google Shape;35;p2"/>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 name="Google Shape;36;p2"/>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7" name="Google Shape;37;p2"/>
            <p:cNvGrpSpPr/>
            <p:nvPr/>
          </p:nvGrpSpPr>
          <p:grpSpPr>
            <a:xfrm rot="1700467">
              <a:off x="425624" y="4409038"/>
              <a:ext cx="1017032" cy="1191325"/>
              <a:chOff x="7488025" y="1788464"/>
              <a:chExt cx="1017075" cy="1191375"/>
            </a:xfrm>
          </p:grpSpPr>
          <p:grpSp>
            <p:nvGrpSpPr>
              <p:cNvPr id="38" name="Google Shape;38;p2"/>
              <p:cNvGrpSpPr/>
              <p:nvPr/>
            </p:nvGrpSpPr>
            <p:grpSpPr>
              <a:xfrm>
                <a:off x="7488025" y="1788464"/>
                <a:ext cx="1017075" cy="1191375"/>
                <a:chOff x="7457475" y="1779363"/>
                <a:chExt cx="1017075" cy="1191375"/>
              </a:xfrm>
            </p:grpSpPr>
            <p:sp>
              <p:nvSpPr>
                <p:cNvPr id="39" name="Google Shape;39;p2"/>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 name="Google Shape;40;p2"/>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 name="Google Shape;41;p2"/>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 name="Google Shape;42;p2"/>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3" name="Google Shape;43;p2"/>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 name="Google Shape;44;p2"/>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3933792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6"/>
        <p:cNvGrpSpPr/>
        <p:nvPr/>
      </p:nvGrpSpPr>
      <p:grpSpPr>
        <a:xfrm>
          <a:off x="0" y="0"/>
          <a:ext cx="0" cy="0"/>
          <a:chOff x="0" y="0"/>
          <a:chExt cx="0" cy="0"/>
        </a:xfrm>
      </p:grpSpPr>
      <p:sp>
        <p:nvSpPr>
          <p:cNvPr id="67" name="Google Shape;6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8" name="Google Shape;68;p4"/>
          <p:cNvSpPr txBox="1">
            <a:spLocks noGrp="1"/>
          </p:cNvSpPr>
          <p:nvPr>
            <p:ph type="body" idx="1"/>
          </p:nvPr>
        </p:nvSpPr>
        <p:spPr>
          <a:xfrm>
            <a:off x="720000" y="1095325"/>
            <a:ext cx="7704000" cy="330600"/>
          </a:xfrm>
          <a:prstGeom prst="rect">
            <a:avLst/>
          </a:prstGeom>
        </p:spPr>
        <p:txBody>
          <a:bodyPr spcFirstLastPara="1" wrap="square" lIns="91425" tIns="91425" rIns="91425" bIns="91425" anchor="t" anchorCtr="0">
            <a:noAutofit/>
          </a:bodyPr>
          <a:lstStyle>
            <a:lvl1pPr marL="457189" lvl="0" indent="-317492" algn="ctr" rtl="0">
              <a:lnSpc>
                <a:spcPct val="100000"/>
              </a:lnSpc>
              <a:spcBef>
                <a:spcPts val="0"/>
              </a:spcBef>
              <a:spcAft>
                <a:spcPts val="0"/>
              </a:spcAft>
              <a:buSzPts val="1400"/>
              <a:buChar char="●"/>
              <a:defRPr>
                <a:latin typeface="Inter Tight"/>
                <a:ea typeface="Inter Tight"/>
                <a:cs typeface="Inter Tight"/>
                <a:sym typeface="Inter Tight"/>
              </a:defRPr>
            </a:lvl1pPr>
            <a:lvl2pPr marL="914378" lvl="1" indent="-304793" rtl="0">
              <a:lnSpc>
                <a:spcPct val="100000"/>
              </a:lnSpc>
              <a:spcBef>
                <a:spcPts val="0"/>
              </a:spcBef>
              <a:spcAft>
                <a:spcPts val="0"/>
              </a:spcAft>
              <a:buSzPts val="1200"/>
              <a:buChar char="○"/>
              <a:defRPr/>
            </a:lvl2pPr>
            <a:lvl3pPr marL="1371566" lvl="2" indent="-304793" rtl="0">
              <a:lnSpc>
                <a:spcPct val="100000"/>
              </a:lnSpc>
              <a:spcBef>
                <a:spcPts val="0"/>
              </a:spcBef>
              <a:spcAft>
                <a:spcPts val="0"/>
              </a:spcAft>
              <a:buSzPts val="1200"/>
              <a:buChar char="■"/>
              <a:defRPr/>
            </a:lvl3pPr>
            <a:lvl4pPr marL="1828754" lvl="3" indent="-304793" rtl="0">
              <a:lnSpc>
                <a:spcPct val="100000"/>
              </a:lnSpc>
              <a:spcBef>
                <a:spcPts val="0"/>
              </a:spcBef>
              <a:spcAft>
                <a:spcPts val="0"/>
              </a:spcAft>
              <a:buSzPts val="1200"/>
              <a:buChar char="●"/>
              <a:defRPr/>
            </a:lvl4pPr>
            <a:lvl5pPr marL="2285943" lvl="4" indent="-304793" rtl="0">
              <a:lnSpc>
                <a:spcPct val="100000"/>
              </a:lnSpc>
              <a:spcBef>
                <a:spcPts val="0"/>
              </a:spcBef>
              <a:spcAft>
                <a:spcPts val="0"/>
              </a:spcAft>
              <a:buSzPts val="1200"/>
              <a:buChar char="○"/>
              <a:defRPr/>
            </a:lvl5pPr>
            <a:lvl6pPr marL="2743132" lvl="5" indent="-304793" rtl="0">
              <a:lnSpc>
                <a:spcPct val="100000"/>
              </a:lnSpc>
              <a:spcBef>
                <a:spcPts val="0"/>
              </a:spcBef>
              <a:spcAft>
                <a:spcPts val="0"/>
              </a:spcAft>
              <a:buSzPts val="1200"/>
              <a:buChar char="■"/>
              <a:defRPr/>
            </a:lvl6pPr>
            <a:lvl7pPr marL="3200320" lvl="6" indent="-304793" rtl="0">
              <a:lnSpc>
                <a:spcPct val="100000"/>
              </a:lnSpc>
              <a:spcBef>
                <a:spcPts val="0"/>
              </a:spcBef>
              <a:spcAft>
                <a:spcPts val="0"/>
              </a:spcAft>
              <a:buSzPts val="1200"/>
              <a:buChar char="●"/>
              <a:defRPr/>
            </a:lvl7pPr>
            <a:lvl8pPr marL="3657509" lvl="7" indent="-304793" rtl="0">
              <a:lnSpc>
                <a:spcPct val="100000"/>
              </a:lnSpc>
              <a:spcBef>
                <a:spcPts val="0"/>
              </a:spcBef>
              <a:spcAft>
                <a:spcPts val="0"/>
              </a:spcAft>
              <a:buSzPts val="1200"/>
              <a:buChar char="○"/>
              <a:defRPr/>
            </a:lvl8pPr>
            <a:lvl9pPr marL="4114697" lvl="8" indent="-304793" rtl="0">
              <a:lnSpc>
                <a:spcPct val="100000"/>
              </a:lnSpc>
              <a:spcBef>
                <a:spcPts val="0"/>
              </a:spcBef>
              <a:spcAft>
                <a:spcPts val="0"/>
              </a:spcAft>
              <a:buSzPts val="1200"/>
              <a:buChar char="■"/>
              <a:defRPr/>
            </a:lvl9pPr>
          </a:lstStyle>
          <a:p>
            <a:endParaRPr/>
          </a:p>
        </p:txBody>
      </p:sp>
      <p:grpSp>
        <p:nvGrpSpPr>
          <p:cNvPr id="69" name="Google Shape;69;p4"/>
          <p:cNvGrpSpPr/>
          <p:nvPr/>
        </p:nvGrpSpPr>
        <p:grpSpPr>
          <a:xfrm>
            <a:off x="-4256339" y="-3389738"/>
            <a:ext cx="17012491" cy="13157706"/>
            <a:chOff x="-4256340" y="-3389738"/>
            <a:chExt cx="17012491" cy="13157706"/>
          </a:xfrm>
        </p:grpSpPr>
        <p:sp>
          <p:nvSpPr>
            <p:cNvPr id="70" name="Google Shape;70;p4"/>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4"/>
            <p:cNvSpPr/>
            <p:nvPr/>
          </p:nvSpPr>
          <p:spPr>
            <a:xfrm rot="1317507" flipH="1">
              <a:off x="-3425490" y="-25388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2" name="Google Shape;72;p4"/>
          <p:cNvGrpSpPr/>
          <p:nvPr/>
        </p:nvGrpSpPr>
        <p:grpSpPr>
          <a:xfrm>
            <a:off x="8540295" y="1150515"/>
            <a:ext cx="1263286" cy="2910420"/>
            <a:chOff x="8387894" y="1150515"/>
            <a:chExt cx="1263286" cy="2910420"/>
          </a:xfrm>
        </p:grpSpPr>
        <p:grpSp>
          <p:nvGrpSpPr>
            <p:cNvPr id="73" name="Google Shape;73;p4"/>
            <p:cNvGrpSpPr/>
            <p:nvPr/>
          </p:nvGrpSpPr>
          <p:grpSpPr>
            <a:xfrm>
              <a:off x="8425053" y="2797212"/>
              <a:ext cx="1226127" cy="1263724"/>
              <a:chOff x="8381275" y="162075"/>
              <a:chExt cx="1226250" cy="1263850"/>
            </a:xfrm>
          </p:grpSpPr>
          <p:sp>
            <p:nvSpPr>
              <p:cNvPr id="74" name="Google Shape;74;p4"/>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 name="Google Shape;75;p4"/>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6" name="Google Shape;76;p4"/>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7" name="Google Shape;77;p4"/>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8" name="Google Shape;78;p4"/>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9" name="Google Shape;79;p4"/>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80" name="Google Shape;80;p4"/>
            <p:cNvGrpSpPr/>
            <p:nvPr/>
          </p:nvGrpSpPr>
          <p:grpSpPr>
            <a:xfrm rot="-9848329">
              <a:off x="8555656" y="1206216"/>
              <a:ext cx="590068" cy="1309842"/>
              <a:chOff x="4590115" y="2319904"/>
              <a:chExt cx="590085" cy="1309878"/>
            </a:xfrm>
          </p:grpSpPr>
          <p:sp>
            <p:nvSpPr>
              <p:cNvPr id="81" name="Google Shape;81;p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2" name="Google Shape;82;p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3" name="Google Shape;83;p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4" name="Google Shape;84;p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5" name="Google Shape;85;p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1689591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7"/>
        <p:cNvGrpSpPr/>
        <p:nvPr/>
      </p:nvGrpSpPr>
      <p:grpSpPr>
        <a:xfrm>
          <a:off x="0" y="0"/>
          <a:ext cx="0" cy="0"/>
          <a:chOff x="0" y="0"/>
          <a:chExt cx="0" cy="0"/>
        </a:xfrm>
      </p:grpSpPr>
      <p:sp>
        <p:nvSpPr>
          <p:cNvPr id="88" name="Google Shape;88;p5"/>
          <p:cNvSpPr txBox="1">
            <a:spLocks noGrp="1"/>
          </p:cNvSpPr>
          <p:nvPr>
            <p:ph type="subTitle" idx="1"/>
          </p:nvPr>
        </p:nvSpPr>
        <p:spPr>
          <a:xfrm>
            <a:off x="4156443" y="1420963"/>
            <a:ext cx="3928200" cy="497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8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5"/>
          <p:cNvSpPr txBox="1">
            <a:spLocks noGrp="1"/>
          </p:cNvSpPr>
          <p:nvPr>
            <p:ph type="subTitle" idx="2"/>
          </p:nvPr>
        </p:nvSpPr>
        <p:spPr>
          <a:xfrm>
            <a:off x="4156437" y="3041000"/>
            <a:ext cx="3928200" cy="49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 name="Google Shape;90;p5"/>
          <p:cNvSpPr txBox="1">
            <a:spLocks noGrp="1"/>
          </p:cNvSpPr>
          <p:nvPr>
            <p:ph type="subTitle" idx="3"/>
          </p:nvPr>
        </p:nvSpPr>
        <p:spPr>
          <a:xfrm>
            <a:off x="4156438" y="1841863"/>
            <a:ext cx="39282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 name="Google Shape;91;p5"/>
          <p:cNvSpPr txBox="1">
            <a:spLocks noGrp="1"/>
          </p:cNvSpPr>
          <p:nvPr>
            <p:ph type="subTitle" idx="4"/>
          </p:nvPr>
        </p:nvSpPr>
        <p:spPr>
          <a:xfrm>
            <a:off x="4156438" y="3461900"/>
            <a:ext cx="39282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3" name="Google Shape;93;p5"/>
          <p:cNvGrpSpPr/>
          <p:nvPr/>
        </p:nvGrpSpPr>
        <p:grpSpPr>
          <a:xfrm>
            <a:off x="220672" y="4097"/>
            <a:ext cx="9459638" cy="5442663"/>
            <a:chOff x="220671" y="4096"/>
            <a:chExt cx="9459638" cy="5442663"/>
          </a:xfrm>
        </p:grpSpPr>
        <p:grpSp>
          <p:nvGrpSpPr>
            <p:cNvPr id="94" name="Google Shape;94;p5"/>
            <p:cNvGrpSpPr/>
            <p:nvPr/>
          </p:nvGrpSpPr>
          <p:grpSpPr>
            <a:xfrm rot="-3995761">
              <a:off x="8667046" y="-119921"/>
              <a:ext cx="590067" cy="1309840"/>
              <a:chOff x="4590115" y="2319904"/>
              <a:chExt cx="590085" cy="1309878"/>
            </a:xfrm>
          </p:grpSpPr>
          <p:sp>
            <p:nvSpPr>
              <p:cNvPr id="95" name="Google Shape;95;p5"/>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6" name="Google Shape;96;p5"/>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7" name="Google Shape;97;p5"/>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8" name="Google Shape;98;p5"/>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9" name="Google Shape;99;p5"/>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0" name="Google Shape;100;p5"/>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01" name="Google Shape;101;p5"/>
            <p:cNvGrpSpPr/>
            <p:nvPr/>
          </p:nvGrpSpPr>
          <p:grpSpPr>
            <a:xfrm rot="-1084026">
              <a:off x="407917" y="4115861"/>
              <a:ext cx="493775" cy="1286036"/>
              <a:chOff x="4111688" y="2568185"/>
              <a:chExt cx="493824" cy="1286163"/>
            </a:xfrm>
          </p:grpSpPr>
          <p:sp>
            <p:nvSpPr>
              <p:cNvPr id="102" name="Google Shape;102;p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5" name="Google Shape;105;p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6" name="Google Shape;106;p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7" name="Google Shape;107;p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108" name="Google Shape;108;p5"/>
          <p:cNvGrpSpPr/>
          <p:nvPr/>
        </p:nvGrpSpPr>
        <p:grpSpPr>
          <a:xfrm rot="10800000" flipH="1">
            <a:off x="-3395265" y="-4539437"/>
            <a:ext cx="16590616" cy="13088931"/>
            <a:chOff x="-3395265" y="-2331313"/>
            <a:chExt cx="16590616" cy="13088931"/>
          </a:xfrm>
        </p:grpSpPr>
        <p:sp>
          <p:nvSpPr>
            <p:cNvPr id="109" name="Google Shape;109;p5"/>
            <p:cNvSpPr/>
            <p:nvPr/>
          </p:nvSpPr>
          <p:spPr>
            <a:xfrm rot="8430574">
              <a:off x="-2277253" y="406603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5"/>
            <p:cNvSpPr/>
            <p:nvPr/>
          </p:nvSpPr>
          <p:spPr>
            <a:xfrm rot="-1317507">
              <a:off x="6739943" y="-14804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113414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3" name="Google Shape;113;p6"/>
          <p:cNvGrpSpPr/>
          <p:nvPr/>
        </p:nvGrpSpPr>
        <p:grpSpPr>
          <a:xfrm rot="10800000" flipH="1">
            <a:off x="-3709590" y="-4522063"/>
            <a:ext cx="16868416" cy="14043106"/>
            <a:chOff x="-3709590" y="-3302863"/>
            <a:chExt cx="16868416" cy="14043106"/>
          </a:xfrm>
        </p:grpSpPr>
        <p:sp>
          <p:nvSpPr>
            <p:cNvPr id="114" name="Google Shape;114;p6"/>
            <p:cNvSpPr/>
            <p:nvPr/>
          </p:nvSpPr>
          <p:spPr>
            <a:xfrm rot="8430574">
              <a:off x="-2591578" y="40486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5" name="Google Shape;115;p6"/>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16" name="Google Shape;116;p6"/>
          <p:cNvGrpSpPr/>
          <p:nvPr/>
        </p:nvGrpSpPr>
        <p:grpSpPr>
          <a:xfrm>
            <a:off x="-370787" y="4096"/>
            <a:ext cx="10051096" cy="5726448"/>
            <a:chOff x="-370787" y="4096"/>
            <a:chExt cx="10051096" cy="5726448"/>
          </a:xfrm>
        </p:grpSpPr>
        <p:grpSp>
          <p:nvGrpSpPr>
            <p:cNvPr id="117" name="Google Shape;117;p6"/>
            <p:cNvGrpSpPr/>
            <p:nvPr/>
          </p:nvGrpSpPr>
          <p:grpSpPr>
            <a:xfrm rot="-3995761">
              <a:off x="8667046" y="-119921"/>
              <a:ext cx="590067" cy="1309840"/>
              <a:chOff x="4590115" y="2319904"/>
              <a:chExt cx="590085" cy="1309878"/>
            </a:xfrm>
          </p:grpSpPr>
          <p:sp>
            <p:nvSpPr>
              <p:cNvPr id="118" name="Google Shape;118;p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9" name="Google Shape;119;p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0" name="Google Shape;120;p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1" name="Google Shape;121;p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2" name="Google Shape;122;p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3" name="Google Shape;123;p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24" name="Google Shape;124;p6"/>
            <p:cNvGrpSpPr/>
            <p:nvPr/>
          </p:nvGrpSpPr>
          <p:grpSpPr>
            <a:xfrm rot="-1823208" flipH="1">
              <a:off x="-135425" y="4152015"/>
              <a:ext cx="1225923" cy="1263513"/>
              <a:chOff x="8381275" y="162075"/>
              <a:chExt cx="1226250" cy="1263850"/>
            </a:xfrm>
          </p:grpSpPr>
          <p:sp>
            <p:nvSpPr>
              <p:cNvPr id="125" name="Google Shape;125;p6"/>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6" name="Google Shape;126;p6"/>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7" name="Google Shape;127;p6"/>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8" name="Google Shape;128;p6"/>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29" name="Google Shape;129;p6"/>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0" name="Google Shape;130;p6"/>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31" name="Google Shape;131;p6"/>
            <p:cNvGrpSpPr/>
            <p:nvPr/>
          </p:nvGrpSpPr>
          <p:grpSpPr>
            <a:xfrm rot="2700000" flipH="1">
              <a:off x="572237" y="4458335"/>
              <a:ext cx="493749" cy="1285969"/>
              <a:chOff x="4111688" y="2568185"/>
              <a:chExt cx="493824" cy="1286163"/>
            </a:xfrm>
          </p:grpSpPr>
          <p:sp>
            <p:nvSpPr>
              <p:cNvPr id="132" name="Google Shape;132;p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3" name="Google Shape;133;p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4" name="Google Shape;134;p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5" name="Google Shape;135;p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6" name="Google Shape;136;p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37" name="Google Shape;137;p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5145167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8"/>
        <p:cNvGrpSpPr/>
        <p:nvPr/>
      </p:nvGrpSpPr>
      <p:grpSpPr>
        <a:xfrm>
          <a:off x="0" y="0"/>
          <a:ext cx="0" cy="0"/>
          <a:chOff x="0" y="0"/>
          <a:chExt cx="0" cy="0"/>
        </a:xfrm>
      </p:grpSpPr>
      <p:sp>
        <p:nvSpPr>
          <p:cNvPr id="139" name="Google Shape;139;p7"/>
          <p:cNvSpPr txBox="1">
            <a:spLocks noGrp="1"/>
          </p:cNvSpPr>
          <p:nvPr>
            <p:ph type="body" idx="1"/>
          </p:nvPr>
        </p:nvSpPr>
        <p:spPr>
          <a:xfrm>
            <a:off x="719950" y="1399275"/>
            <a:ext cx="4229400" cy="2943300"/>
          </a:xfrm>
          <a:prstGeom prst="rect">
            <a:avLst/>
          </a:prstGeom>
        </p:spPr>
        <p:txBody>
          <a:bodyPr spcFirstLastPara="1" wrap="square" lIns="91425" tIns="91425" rIns="91425" bIns="91425" anchor="t" anchorCtr="0">
            <a:noAutofit/>
          </a:bodyPr>
          <a:lstStyle>
            <a:lvl1pPr marL="457189" lvl="0" indent="-304793" rtl="0">
              <a:lnSpc>
                <a:spcPct val="100000"/>
              </a:lnSpc>
              <a:spcBef>
                <a:spcPts val="0"/>
              </a:spcBef>
              <a:spcAft>
                <a:spcPts val="0"/>
              </a:spcAft>
              <a:buSzPts val="1200"/>
              <a:buFont typeface="Nunito Light"/>
              <a:buChar char="●"/>
              <a:defRPr/>
            </a:lvl1pPr>
            <a:lvl2pPr marL="914378" lvl="1" indent="-304793" rtl="0">
              <a:lnSpc>
                <a:spcPct val="100000"/>
              </a:lnSpc>
              <a:spcBef>
                <a:spcPts val="0"/>
              </a:spcBef>
              <a:spcAft>
                <a:spcPts val="0"/>
              </a:spcAft>
              <a:buSzPts val="1200"/>
              <a:buFont typeface="Nunito Light"/>
              <a:buChar char="○"/>
              <a:defRPr/>
            </a:lvl2pPr>
            <a:lvl3pPr marL="1371566" lvl="2" indent="-304793" rtl="0">
              <a:lnSpc>
                <a:spcPct val="100000"/>
              </a:lnSpc>
              <a:spcBef>
                <a:spcPts val="0"/>
              </a:spcBef>
              <a:spcAft>
                <a:spcPts val="0"/>
              </a:spcAft>
              <a:buSzPts val="1200"/>
              <a:buFont typeface="Nunito Light"/>
              <a:buChar char="■"/>
              <a:defRPr/>
            </a:lvl3pPr>
            <a:lvl4pPr marL="1828754" lvl="3" indent="-304793" rtl="0">
              <a:lnSpc>
                <a:spcPct val="100000"/>
              </a:lnSpc>
              <a:spcBef>
                <a:spcPts val="0"/>
              </a:spcBef>
              <a:spcAft>
                <a:spcPts val="0"/>
              </a:spcAft>
              <a:buSzPts val="1200"/>
              <a:buFont typeface="Nunito Light"/>
              <a:buChar char="●"/>
              <a:defRPr/>
            </a:lvl4pPr>
            <a:lvl5pPr marL="2285943" lvl="4" indent="-304793" rtl="0">
              <a:lnSpc>
                <a:spcPct val="100000"/>
              </a:lnSpc>
              <a:spcBef>
                <a:spcPts val="0"/>
              </a:spcBef>
              <a:spcAft>
                <a:spcPts val="0"/>
              </a:spcAft>
              <a:buSzPts val="1200"/>
              <a:buFont typeface="Nunito Light"/>
              <a:buChar char="○"/>
              <a:defRPr/>
            </a:lvl5pPr>
            <a:lvl6pPr marL="2743132" lvl="5" indent="-304793" rtl="0">
              <a:lnSpc>
                <a:spcPct val="100000"/>
              </a:lnSpc>
              <a:spcBef>
                <a:spcPts val="0"/>
              </a:spcBef>
              <a:spcAft>
                <a:spcPts val="0"/>
              </a:spcAft>
              <a:buSzPts val="1200"/>
              <a:buFont typeface="Nunito Light"/>
              <a:buChar char="■"/>
              <a:defRPr/>
            </a:lvl6pPr>
            <a:lvl7pPr marL="3200320" lvl="6" indent="-304793" rtl="0">
              <a:lnSpc>
                <a:spcPct val="100000"/>
              </a:lnSpc>
              <a:spcBef>
                <a:spcPts val="0"/>
              </a:spcBef>
              <a:spcAft>
                <a:spcPts val="0"/>
              </a:spcAft>
              <a:buSzPts val="1200"/>
              <a:buFont typeface="Nunito Light"/>
              <a:buChar char="●"/>
              <a:defRPr/>
            </a:lvl7pPr>
            <a:lvl8pPr marL="3657509" lvl="7" indent="-304793" rtl="0">
              <a:lnSpc>
                <a:spcPct val="100000"/>
              </a:lnSpc>
              <a:spcBef>
                <a:spcPts val="0"/>
              </a:spcBef>
              <a:spcAft>
                <a:spcPts val="0"/>
              </a:spcAft>
              <a:buSzPts val="1200"/>
              <a:buFont typeface="Nunito Light"/>
              <a:buChar char="○"/>
              <a:defRPr/>
            </a:lvl8pPr>
            <a:lvl9pPr marL="4114697" lvl="8" indent="-304793" rtl="0">
              <a:lnSpc>
                <a:spcPct val="100000"/>
              </a:lnSpc>
              <a:spcBef>
                <a:spcPts val="0"/>
              </a:spcBef>
              <a:spcAft>
                <a:spcPts val="0"/>
              </a:spcAft>
              <a:buSzPts val="1200"/>
              <a:buFont typeface="Nunito Light"/>
              <a:buChar char="■"/>
              <a:defRPr/>
            </a:lvl9pPr>
          </a:lstStyle>
          <a:p>
            <a:endParaRPr/>
          </a:p>
        </p:txBody>
      </p:sp>
      <p:sp>
        <p:nvSpPr>
          <p:cNvPr id="140" name="Google Shape;140;p7"/>
          <p:cNvSpPr>
            <a:spLocks noGrp="1"/>
          </p:cNvSpPr>
          <p:nvPr>
            <p:ph type="pic" idx="2"/>
          </p:nvPr>
        </p:nvSpPr>
        <p:spPr>
          <a:xfrm>
            <a:off x="5108474" y="1213125"/>
            <a:ext cx="3315600" cy="3315600"/>
          </a:xfrm>
          <a:prstGeom prst="ellipse">
            <a:avLst/>
          </a:prstGeom>
          <a:noFill/>
          <a:ln>
            <a:noFill/>
          </a:ln>
        </p:spPr>
      </p:sp>
      <p:sp>
        <p:nvSpPr>
          <p:cNvPr id="141" name="Google Shape;141;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7"/>
          <p:cNvGrpSpPr/>
          <p:nvPr/>
        </p:nvGrpSpPr>
        <p:grpSpPr>
          <a:xfrm>
            <a:off x="-3658117" y="-4076724"/>
            <a:ext cx="14592455" cy="13277684"/>
            <a:chOff x="-3658118" y="-4076724"/>
            <a:chExt cx="14592455" cy="13277684"/>
          </a:xfrm>
        </p:grpSpPr>
        <p:sp>
          <p:nvSpPr>
            <p:cNvPr id="143" name="Google Shape;143;p7"/>
            <p:cNvSpPr/>
            <p:nvPr/>
          </p:nvSpPr>
          <p:spPr>
            <a:xfrm rot="8876677">
              <a:off x="-2618108" y="2595566"/>
              <a:ext cx="5624338" cy="5534798"/>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4" name="Google Shape;144;p7"/>
            <p:cNvSpPr/>
            <p:nvPr/>
          </p:nvSpPr>
          <p:spPr>
            <a:xfrm rot="5647756" flipH="1">
              <a:off x="5159377" y="-3839979"/>
              <a:ext cx="5624415" cy="553487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45" name="Google Shape;145;p7"/>
          <p:cNvGrpSpPr/>
          <p:nvPr/>
        </p:nvGrpSpPr>
        <p:grpSpPr>
          <a:xfrm>
            <a:off x="-482572" y="1571970"/>
            <a:ext cx="9762522" cy="3698116"/>
            <a:chOff x="-482572" y="1571970"/>
            <a:chExt cx="9762522" cy="3698116"/>
          </a:xfrm>
        </p:grpSpPr>
        <p:grpSp>
          <p:nvGrpSpPr>
            <p:cNvPr id="146" name="Google Shape;146;p7"/>
            <p:cNvGrpSpPr/>
            <p:nvPr/>
          </p:nvGrpSpPr>
          <p:grpSpPr>
            <a:xfrm rot="8374474">
              <a:off x="-128290" y="1606929"/>
              <a:ext cx="590123" cy="1309963"/>
              <a:chOff x="4590115" y="2319904"/>
              <a:chExt cx="590085" cy="1309878"/>
            </a:xfrm>
          </p:grpSpPr>
          <p:sp>
            <p:nvSpPr>
              <p:cNvPr id="147" name="Google Shape;147;p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8" name="Google Shape;148;p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9" name="Google Shape;149;p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0" name="Google Shape;150;p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1" name="Google Shape;151;p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2" name="Google Shape;152;p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53" name="Google Shape;153;p7"/>
            <p:cNvGrpSpPr/>
            <p:nvPr/>
          </p:nvGrpSpPr>
          <p:grpSpPr>
            <a:xfrm rot="-9217936">
              <a:off x="8051304" y="3914922"/>
              <a:ext cx="1017005" cy="1191293"/>
              <a:chOff x="7488025" y="1788464"/>
              <a:chExt cx="1017075" cy="1191375"/>
            </a:xfrm>
          </p:grpSpPr>
          <p:grpSp>
            <p:nvGrpSpPr>
              <p:cNvPr id="154" name="Google Shape;154;p7"/>
              <p:cNvGrpSpPr/>
              <p:nvPr/>
            </p:nvGrpSpPr>
            <p:grpSpPr>
              <a:xfrm>
                <a:off x="7488025" y="1788464"/>
                <a:ext cx="1017075" cy="1191375"/>
                <a:chOff x="7457475" y="1779363"/>
                <a:chExt cx="1017075" cy="1191375"/>
              </a:xfrm>
            </p:grpSpPr>
            <p:sp>
              <p:nvSpPr>
                <p:cNvPr id="155" name="Google Shape;155;p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6" name="Google Shape;156;p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7" name="Google Shape;157;p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58" name="Google Shape;158;p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59" name="Google Shape;159;p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60" name="Google Shape;160;p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248659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26"/>
        <p:cNvGrpSpPr/>
        <p:nvPr/>
      </p:nvGrpSpPr>
      <p:grpSpPr>
        <a:xfrm>
          <a:off x="0" y="0"/>
          <a:ext cx="0" cy="0"/>
          <a:chOff x="0" y="0"/>
          <a:chExt cx="0" cy="0"/>
        </a:xfrm>
      </p:grpSpPr>
      <p:sp>
        <p:nvSpPr>
          <p:cNvPr id="227" name="Google Shape;227;p10"/>
          <p:cNvSpPr>
            <a:spLocks noGrp="1"/>
          </p:cNvSpPr>
          <p:nvPr>
            <p:ph type="pic" idx="2"/>
          </p:nvPr>
        </p:nvSpPr>
        <p:spPr>
          <a:xfrm>
            <a:off x="0" y="0"/>
            <a:ext cx="9144000" cy="5143500"/>
          </a:xfrm>
          <a:prstGeom prst="rect">
            <a:avLst/>
          </a:prstGeom>
          <a:noFill/>
          <a:ln>
            <a:noFill/>
          </a:ln>
        </p:spPr>
      </p:sp>
      <p:sp>
        <p:nvSpPr>
          <p:cNvPr id="228" name="Google Shape;228;p10"/>
          <p:cNvSpPr txBox="1">
            <a:spLocks noGrp="1"/>
          </p:cNvSpPr>
          <p:nvPr>
            <p:ph type="title"/>
          </p:nvPr>
        </p:nvSpPr>
        <p:spPr>
          <a:xfrm>
            <a:off x="720000" y="3859100"/>
            <a:ext cx="7704000" cy="749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3741349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29"/>
        <p:cNvGrpSpPr/>
        <p:nvPr/>
      </p:nvGrpSpPr>
      <p:grpSpPr>
        <a:xfrm>
          <a:off x="0" y="0"/>
          <a:ext cx="0" cy="0"/>
          <a:chOff x="0" y="0"/>
          <a:chExt cx="0" cy="0"/>
        </a:xfrm>
      </p:grpSpPr>
      <p:sp>
        <p:nvSpPr>
          <p:cNvPr id="230" name="Google Shape;230;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1" name="Google Shape;231;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32" name="Google Shape;232;p11"/>
          <p:cNvGrpSpPr/>
          <p:nvPr/>
        </p:nvGrpSpPr>
        <p:grpSpPr>
          <a:xfrm>
            <a:off x="-5049880" y="-370404"/>
            <a:ext cx="17806032" cy="10138373"/>
            <a:chOff x="-5049880" y="-370405"/>
            <a:chExt cx="17806032" cy="10138373"/>
          </a:xfrm>
        </p:grpSpPr>
        <p:sp>
          <p:nvSpPr>
            <p:cNvPr id="233" name="Google Shape;233;p11"/>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4" name="Google Shape;234;p11"/>
            <p:cNvSpPr/>
            <p:nvPr/>
          </p:nvSpPr>
          <p:spPr>
            <a:xfrm rot="-1761696" flipH="1">
              <a:off x="-4054183" y="652996"/>
              <a:ext cx="5624512" cy="5534969"/>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35" name="Google Shape;235;p11"/>
          <p:cNvGrpSpPr/>
          <p:nvPr/>
        </p:nvGrpSpPr>
        <p:grpSpPr>
          <a:xfrm>
            <a:off x="-553146" y="-600134"/>
            <a:ext cx="9078882" cy="5574117"/>
            <a:chOff x="-553146" y="-600135"/>
            <a:chExt cx="9078882" cy="5574117"/>
          </a:xfrm>
        </p:grpSpPr>
        <p:grpSp>
          <p:nvGrpSpPr>
            <p:cNvPr id="236" name="Google Shape;236;p11"/>
            <p:cNvGrpSpPr/>
            <p:nvPr/>
          </p:nvGrpSpPr>
          <p:grpSpPr>
            <a:xfrm rot="-9848329">
              <a:off x="7767906" y="-544434"/>
              <a:ext cx="590068" cy="1309842"/>
              <a:chOff x="4590115" y="2319904"/>
              <a:chExt cx="590085" cy="1309878"/>
            </a:xfrm>
          </p:grpSpPr>
          <p:sp>
            <p:nvSpPr>
              <p:cNvPr id="237" name="Google Shape;237;p11"/>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8" name="Google Shape;238;p11"/>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39" name="Google Shape;239;p11"/>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0" name="Google Shape;240;p11"/>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1" name="Google Shape;241;p11"/>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2" name="Google Shape;242;p11"/>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43" name="Google Shape;243;p11"/>
            <p:cNvGrpSpPr/>
            <p:nvPr/>
          </p:nvGrpSpPr>
          <p:grpSpPr>
            <a:xfrm rot="7250750">
              <a:off x="-289529" y="3636341"/>
              <a:ext cx="1017016" cy="1191306"/>
              <a:chOff x="7488025" y="1788464"/>
              <a:chExt cx="1017075" cy="1191375"/>
            </a:xfrm>
          </p:grpSpPr>
          <p:grpSp>
            <p:nvGrpSpPr>
              <p:cNvPr id="244" name="Google Shape;244;p11"/>
              <p:cNvGrpSpPr/>
              <p:nvPr/>
            </p:nvGrpSpPr>
            <p:grpSpPr>
              <a:xfrm>
                <a:off x="7488025" y="1788464"/>
                <a:ext cx="1017075" cy="1191375"/>
                <a:chOff x="7457475" y="1779363"/>
                <a:chExt cx="1017075" cy="1191375"/>
              </a:xfrm>
            </p:grpSpPr>
            <p:sp>
              <p:nvSpPr>
                <p:cNvPr id="245" name="Google Shape;245;p11"/>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6" name="Google Shape;246;p11"/>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7" name="Google Shape;247;p11"/>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48" name="Google Shape;248;p11"/>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49" name="Google Shape;249;p11"/>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0" name="Google Shape;250;p11"/>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3235891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251"/>
        <p:cNvGrpSpPr/>
        <p:nvPr/>
      </p:nvGrpSpPr>
      <p:grpSpPr>
        <a:xfrm>
          <a:off x="0" y="0"/>
          <a:ext cx="0" cy="0"/>
          <a:chOff x="0" y="0"/>
          <a:chExt cx="0" cy="0"/>
        </a:xfrm>
      </p:grpSpPr>
    </p:spTree>
    <p:extLst>
      <p:ext uri="{BB962C8B-B14F-4D97-AF65-F5344CB8AC3E}">
        <p14:creationId xmlns:p14="http://schemas.microsoft.com/office/powerpoint/2010/main" val="3810501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7"/>
        <p:cNvGrpSpPr/>
        <p:nvPr/>
      </p:nvGrpSpPr>
      <p:grpSpPr>
        <a:xfrm>
          <a:off x="0" y="0"/>
          <a:ext cx="0" cy="0"/>
          <a:chOff x="0" y="0"/>
          <a:chExt cx="0" cy="0"/>
        </a:xfrm>
      </p:grpSpPr>
      <p:sp>
        <p:nvSpPr>
          <p:cNvPr id="88" name="Google Shape;88;p5"/>
          <p:cNvSpPr txBox="1">
            <a:spLocks noGrp="1"/>
          </p:cNvSpPr>
          <p:nvPr>
            <p:ph type="subTitle" idx="1"/>
          </p:nvPr>
        </p:nvSpPr>
        <p:spPr>
          <a:xfrm>
            <a:off x="4156443" y="1420963"/>
            <a:ext cx="3928200" cy="497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800" b="1">
                <a:solidFill>
                  <a:schemeClr val="dk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89" name="Google Shape;89;p5"/>
          <p:cNvSpPr txBox="1">
            <a:spLocks noGrp="1"/>
          </p:cNvSpPr>
          <p:nvPr>
            <p:ph type="subTitle" idx="2"/>
          </p:nvPr>
        </p:nvSpPr>
        <p:spPr>
          <a:xfrm>
            <a:off x="4156437" y="3041000"/>
            <a:ext cx="3928200" cy="49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r>
              <a:rPr lang="en-US"/>
              <a:t>Click to edit Master subtitle style</a:t>
            </a:r>
            <a:endParaRPr/>
          </a:p>
        </p:txBody>
      </p:sp>
      <p:sp>
        <p:nvSpPr>
          <p:cNvPr id="90" name="Google Shape;90;p5"/>
          <p:cNvSpPr txBox="1">
            <a:spLocks noGrp="1"/>
          </p:cNvSpPr>
          <p:nvPr>
            <p:ph type="subTitle" idx="3"/>
          </p:nvPr>
        </p:nvSpPr>
        <p:spPr>
          <a:xfrm>
            <a:off x="4156438" y="1841863"/>
            <a:ext cx="39282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1" name="Google Shape;91;p5"/>
          <p:cNvSpPr txBox="1">
            <a:spLocks noGrp="1"/>
          </p:cNvSpPr>
          <p:nvPr>
            <p:ph type="subTitle" idx="4"/>
          </p:nvPr>
        </p:nvSpPr>
        <p:spPr>
          <a:xfrm>
            <a:off x="4156438" y="3461900"/>
            <a:ext cx="39282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92" name="Google Shape;92;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93" name="Google Shape;93;p5"/>
          <p:cNvGrpSpPr/>
          <p:nvPr/>
        </p:nvGrpSpPr>
        <p:grpSpPr>
          <a:xfrm>
            <a:off x="220671" y="4096"/>
            <a:ext cx="9459638" cy="5442663"/>
            <a:chOff x="220671" y="4096"/>
            <a:chExt cx="9459638" cy="5442663"/>
          </a:xfrm>
        </p:grpSpPr>
        <p:grpSp>
          <p:nvGrpSpPr>
            <p:cNvPr id="94" name="Google Shape;94;p5"/>
            <p:cNvGrpSpPr/>
            <p:nvPr/>
          </p:nvGrpSpPr>
          <p:grpSpPr>
            <a:xfrm rot="-3995761">
              <a:off x="8667046" y="-119921"/>
              <a:ext cx="590067" cy="1309840"/>
              <a:chOff x="4590115" y="2319904"/>
              <a:chExt cx="590085" cy="1309878"/>
            </a:xfrm>
          </p:grpSpPr>
          <p:sp>
            <p:nvSpPr>
              <p:cNvPr id="95" name="Google Shape;95;p5"/>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5"/>
            <p:cNvGrpSpPr/>
            <p:nvPr/>
          </p:nvGrpSpPr>
          <p:grpSpPr>
            <a:xfrm rot="-1084026">
              <a:off x="407917" y="4115861"/>
              <a:ext cx="493775" cy="1286036"/>
              <a:chOff x="4111688" y="2568185"/>
              <a:chExt cx="493824" cy="1286163"/>
            </a:xfrm>
          </p:grpSpPr>
          <p:sp>
            <p:nvSpPr>
              <p:cNvPr id="102" name="Google Shape;102;p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 name="Google Shape;108;p5"/>
          <p:cNvGrpSpPr/>
          <p:nvPr/>
        </p:nvGrpSpPr>
        <p:grpSpPr>
          <a:xfrm rot="10800000" flipH="1">
            <a:off x="-3395265" y="-4539438"/>
            <a:ext cx="16590616" cy="13088931"/>
            <a:chOff x="-3395265" y="-2331313"/>
            <a:chExt cx="16590616" cy="13088931"/>
          </a:xfrm>
        </p:grpSpPr>
        <p:sp>
          <p:nvSpPr>
            <p:cNvPr id="109" name="Google Shape;109;p5"/>
            <p:cNvSpPr/>
            <p:nvPr/>
          </p:nvSpPr>
          <p:spPr>
            <a:xfrm rot="8430574">
              <a:off x="-2277253" y="406603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17507">
              <a:off x="6739943" y="-14804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2"/>
        <p:cNvGrpSpPr/>
        <p:nvPr/>
      </p:nvGrpSpPr>
      <p:grpSpPr>
        <a:xfrm>
          <a:off x="0" y="0"/>
          <a:ext cx="0" cy="0"/>
          <a:chOff x="0" y="0"/>
          <a:chExt cx="0" cy="0"/>
        </a:xfrm>
      </p:grpSpPr>
      <p:sp>
        <p:nvSpPr>
          <p:cNvPr id="253" name="Google Shape;253;p13"/>
          <p:cNvSpPr txBox="1">
            <a:spLocks noGrp="1"/>
          </p:cNvSpPr>
          <p:nvPr>
            <p:ph type="title"/>
          </p:nvPr>
        </p:nvSpPr>
        <p:spPr>
          <a:xfrm>
            <a:off x="720000" y="5242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4" name="Google Shape;254;p13"/>
          <p:cNvSpPr txBox="1">
            <a:spLocks noGrp="1"/>
          </p:cNvSpPr>
          <p:nvPr>
            <p:ph type="subTitle" idx="1"/>
          </p:nvPr>
        </p:nvSpPr>
        <p:spPr>
          <a:xfrm>
            <a:off x="720001" y="17959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255" name="Google Shape;255;p13"/>
          <p:cNvGrpSpPr/>
          <p:nvPr/>
        </p:nvGrpSpPr>
        <p:grpSpPr>
          <a:xfrm>
            <a:off x="-2941693" y="-4076724"/>
            <a:ext cx="13876030" cy="14256160"/>
            <a:chOff x="-2941693" y="-4076724"/>
            <a:chExt cx="13876030" cy="14256160"/>
          </a:xfrm>
        </p:grpSpPr>
        <p:sp>
          <p:nvSpPr>
            <p:cNvPr id="256" name="Google Shape;256;p13"/>
            <p:cNvSpPr/>
            <p:nvPr/>
          </p:nvSpPr>
          <p:spPr>
            <a:xfrm rot="7535097">
              <a:off x="-1866800" y="3514423"/>
              <a:ext cx="5624534" cy="5534991"/>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57" name="Google Shape;257;p13"/>
            <p:cNvSpPr/>
            <p:nvPr/>
          </p:nvSpPr>
          <p:spPr>
            <a:xfrm rot="5647756" flipH="1">
              <a:off x="5159377" y="-3839979"/>
              <a:ext cx="5624415" cy="553487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58" name="Google Shape;258;p13"/>
          <p:cNvSpPr txBox="1">
            <a:spLocks noGrp="1"/>
          </p:cNvSpPr>
          <p:nvPr>
            <p:ph type="title" idx="2" hasCustomPrompt="1"/>
          </p:nvPr>
        </p:nvSpPr>
        <p:spPr>
          <a:xfrm>
            <a:off x="2245851" y="24802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subTitle" idx="3"/>
          </p:nvPr>
        </p:nvSpPr>
        <p:spPr>
          <a:xfrm>
            <a:off x="720001" y="28627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0" name="Google Shape;260;p13"/>
          <p:cNvSpPr txBox="1">
            <a:spLocks noGrp="1"/>
          </p:cNvSpPr>
          <p:nvPr>
            <p:ph type="title" idx="4" hasCustomPrompt="1"/>
          </p:nvPr>
        </p:nvSpPr>
        <p:spPr>
          <a:xfrm>
            <a:off x="2245851" y="35470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subTitle" idx="5"/>
          </p:nvPr>
        </p:nvSpPr>
        <p:spPr>
          <a:xfrm>
            <a:off x="720001" y="39295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2" name="Google Shape;262;p13"/>
          <p:cNvSpPr txBox="1">
            <a:spLocks noGrp="1"/>
          </p:cNvSpPr>
          <p:nvPr>
            <p:ph type="title" idx="6" hasCustomPrompt="1"/>
          </p:nvPr>
        </p:nvSpPr>
        <p:spPr>
          <a:xfrm>
            <a:off x="5883001" y="14134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subTitle" idx="7"/>
          </p:nvPr>
        </p:nvSpPr>
        <p:spPr>
          <a:xfrm>
            <a:off x="5883001" y="17959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4" name="Google Shape;264;p13"/>
          <p:cNvSpPr txBox="1">
            <a:spLocks noGrp="1"/>
          </p:cNvSpPr>
          <p:nvPr>
            <p:ph type="title" idx="8" hasCustomPrompt="1"/>
          </p:nvPr>
        </p:nvSpPr>
        <p:spPr>
          <a:xfrm>
            <a:off x="5883001" y="24802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3"/>
          <p:cNvSpPr txBox="1">
            <a:spLocks noGrp="1"/>
          </p:cNvSpPr>
          <p:nvPr>
            <p:ph type="subTitle" idx="9"/>
          </p:nvPr>
        </p:nvSpPr>
        <p:spPr>
          <a:xfrm>
            <a:off x="5883001" y="28627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6" name="Google Shape;266;p13"/>
          <p:cNvSpPr txBox="1">
            <a:spLocks noGrp="1"/>
          </p:cNvSpPr>
          <p:nvPr>
            <p:ph type="title" idx="13" hasCustomPrompt="1"/>
          </p:nvPr>
        </p:nvSpPr>
        <p:spPr>
          <a:xfrm>
            <a:off x="5883001" y="35470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7" name="Google Shape;267;p13"/>
          <p:cNvSpPr txBox="1">
            <a:spLocks noGrp="1"/>
          </p:cNvSpPr>
          <p:nvPr>
            <p:ph type="subTitle" idx="14"/>
          </p:nvPr>
        </p:nvSpPr>
        <p:spPr>
          <a:xfrm>
            <a:off x="5883001" y="39295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68" name="Google Shape;268;p13"/>
          <p:cNvSpPr txBox="1">
            <a:spLocks noGrp="1"/>
          </p:cNvSpPr>
          <p:nvPr>
            <p:ph type="title" idx="15" hasCustomPrompt="1"/>
          </p:nvPr>
        </p:nvSpPr>
        <p:spPr>
          <a:xfrm>
            <a:off x="2245851" y="14134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69" name="Google Shape;269;p13"/>
          <p:cNvGrpSpPr/>
          <p:nvPr/>
        </p:nvGrpSpPr>
        <p:grpSpPr>
          <a:xfrm>
            <a:off x="-405062" y="518009"/>
            <a:ext cx="9758061" cy="4977045"/>
            <a:chOff x="-405062" y="518008"/>
            <a:chExt cx="9758061" cy="4977045"/>
          </a:xfrm>
        </p:grpSpPr>
        <p:grpSp>
          <p:nvGrpSpPr>
            <p:cNvPr id="270" name="Google Shape;270;p13"/>
            <p:cNvGrpSpPr/>
            <p:nvPr/>
          </p:nvGrpSpPr>
          <p:grpSpPr>
            <a:xfrm rot="3223975">
              <a:off x="12547" y="454424"/>
              <a:ext cx="493782" cy="1286054"/>
              <a:chOff x="4111688" y="2568185"/>
              <a:chExt cx="493824" cy="1286163"/>
            </a:xfrm>
          </p:grpSpPr>
          <p:sp>
            <p:nvSpPr>
              <p:cNvPr id="271" name="Google Shape;271;p13"/>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2" name="Google Shape;272;p13"/>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13"/>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4" name="Google Shape;274;p13"/>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5" name="Google Shape;275;p13"/>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6" name="Google Shape;276;p13"/>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77" name="Google Shape;277;p13"/>
            <p:cNvGrpSpPr/>
            <p:nvPr/>
          </p:nvGrpSpPr>
          <p:grpSpPr>
            <a:xfrm rot="-881866">
              <a:off x="8201519" y="4194249"/>
              <a:ext cx="1016993" cy="1191279"/>
              <a:chOff x="7488025" y="1788464"/>
              <a:chExt cx="1017075" cy="1191375"/>
            </a:xfrm>
          </p:grpSpPr>
          <p:grpSp>
            <p:nvGrpSpPr>
              <p:cNvPr id="278" name="Google Shape;278;p13"/>
              <p:cNvGrpSpPr/>
              <p:nvPr/>
            </p:nvGrpSpPr>
            <p:grpSpPr>
              <a:xfrm>
                <a:off x="7488025" y="1788464"/>
                <a:ext cx="1017075" cy="1191375"/>
                <a:chOff x="7457475" y="1779363"/>
                <a:chExt cx="1017075" cy="1191375"/>
              </a:xfrm>
            </p:grpSpPr>
            <p:sp>
              <p:nvSpPr>
                <p:cNvPr id="279" name="Google Shape;279;p13"/>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0" name="Google Shape;280;p13"/>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1" name="Google Shape;281;p13"/>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2" name="Google Shape;282;p13"/>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283" name="Google Shape;283;p13"/>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84" name="Google Shape;284;p13"/>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2354298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85"/>
        <p:cNvGrpSpPr/>
        <p:nvPr/>
      </p:nvGrpSpPr>
      <p:grpSpPr>
        <a:xfrm>
          <a:off x="0" y="0"/>
          <a:ext cx="0" cy="0"/>
          <a:chOff x="0" y="0"/>
          <a:chExt cx="0" cy="0"/>
        </a:xfrm>
      </p:grpSpPr>
      <p:sp>
        <p:nvSpPr>
          <p:cNvPr id="286" name="Google Shape;286;p14"/>
          <p:cNvSpPr txBox="1">
            <a:spLocks noGrp="1"/>
          </p:cNvSpPr>
          <p:nvPr>
            <p:ph type="title"/>
          </p:nvPr>
        </p:nvSpPr>
        <p:spPr>
          <a:xfrm>
            <a:off x="1458150" y="3994088"/>
            <a:ext cx="6227700" cy="6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87" name="Google Shape;287;p14"/>
          <p:cNvSpPr txBox="1">
            <a:spLocks noGrp="1"/>
          </p:cNvSpPr>
          <p:nvPr>
            <p:ph type="subTitle" idx="1"/>
          </p:nvPr>
        </p:nvSpPr>
        <p:spPr>
          <a:xfrm>
            <a:off x="1458150" y="2647949"/>
            <a:ext cx="6227700" cy="134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88" name="Google Shape;288;p14"/>
          <p:cNvGrpSpPr/>
          <p:nvPr/>
        </p:nvGrpSpPr>
        <p:grpSpPr>
          <a:xfrm>
            <a:off x="-151849" y="-263019"/>
            <a:ext cx="9012231" cy="5868444"/>
            <a:chOff x="-151849" y="-263019"/>
            <a:chExt cx="9012231" cy="5868444"/>
          </a:xfrm>
        </p:grpSpPr>
        <p:grpSp>
          <p:nvGrpSpPr>
            <p:cNvPr id="289" name="Google Shape;289;p14"/>
            <p:cNvGrpSpPr/>
            <p:nvPr/>
          </p:nvGrpSpPr>
          <p:grpSpPr>
            <a:xfrm>
              <a:off x="-151849" y="3821041"/>
              <a:ext cx="1733894" cy="1784384"/>
              <a:chOff x="-151849" y="3821041"/>
              <a:chExt cx="1733894" cy="1784384"/>
            </a:xfrm>
          </p:grpSpPr>
          <p:grpSp>
            <p:nvGrpSpPr>
              <p:cNvPr id="290" name="Google Shape;290;p14"/>
              <p:cNvGrpSpPr/>
              <p:nvPr/>
            </p:nvGrpSpPr>
            <p:grpSpPr>
              <a:xfrm rot="2668886">
                <a:off x="617565" y="4276431"/>
                <a:ext cx="590103" cy="1309919"/>
                <a:chOff x="4590115" y="2319904"/>
                <a:chExt cx="590085" cy="1309878"/>
              </a:xfrm>
            </p:grpSpPr>
            <p:sp>
              <p:nvSpPr>
                <p:cNvPr id="291" name="Google Shape;291;p1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2" name="Google Shape;292;p1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3" name="Google Shape;293;p1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4" name="Google Shape;294;p1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5" name="Google Shape;295;p1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6" name="Google Shape;296;p1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97" name="Google Shape;297;p14"/>
              <p:cNvGrpSpPr/>
              <p:nvPr/>
            </p:nvGrpSpPr>
            <p:grpSpPr>
              <a:xfrm rot="1874984">
                <a:off x="145898" y="3855825"/>
                <a:ext cx="493758" cy="1285991"/>
                <a:chOff x="4111688" y="2568185"/>
                <a:chExt cx="493824" cy="1286163"/>
              </a:xfrm>
            </p:grpSpPr>
            <p:sp>
              <p:nvSpPr>
                <p:cNvPr id="298" name="Google Shape;298;p14"/>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99" name="Google Shape;299;p14"/>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0" name="Google Shape;300;p14"/>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1" name="Google Shape;301;p14"/>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2" name="Google Shape;302;p14"/>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3" name="Google Shape;303;p14"/>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04" name="Google Shape;304;p14"/>
            <p:cNvGrpSpPr/>
            <p:nvPr/>
          </p:nvGrpSpPr>
          <p:grpSpPr>
            <a:xfrm rot="-10314673">
              <a:off x="7764606" y="-197394"/>
              <a:ext cx="1017022" cy="1191313"/>
              <a:chOff x="7488025" y="1788464"/>
              <a:chExt cx="1017075" cy="1191375"/>
            </a:xfrm>
          </p:grpSpPr>
          <p:grpSp>
            <p:nvGrpSpPr>
              <p:cNvPr id="305" name="Google Shape;305;p14"/>
              <p:cNvGrpSpPr/>
              <p:nvPr/>
            </p:nvGrpSpPr>
            <p:grpSpPr>
              <a:xfrm>
                <a:off x="7488025" y="1788464"/>
                <a:ext cx="1017075" cy="1191375"/>
                <a:chOff x="7457475" y="1779363"/>
                <a:chExt cx="1017075" cy="1191375"/>
              </a:xfrm>
            </p:grpSpPr>
            <p:sp>
              <p:nvSpPr>
                <p:cNvPr id="306" name="Google Shape;306;p14"/>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7" name="Google Shape;307;p14"/>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8" name="Google Shape;308;p14"/>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09" name="Google Shape;309;p14"/>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10" name="Google Shape;310;p14"/>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1" name="Google Shape;311;p14"/>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12" name="Google Shape;312;p14"/>
          <p:cNvGrpSpPr/>
          <p:nvPr/>
        </p:nvGrpSpPr>
        <p:grpSpPr>
          <a:xfrm rot="10800000" flipH="1">
            <a:off x="-3831562" y="-2801560"/>
            <a:ext cx="16731196" cy="9281014"/>
            <a:chOff x="-3831562" y="-261274"/>
            <a:chExt cx="16731196" cy="9281014"/>
          </a:xfrm>
        </p:grpSpPr>
        <p:sp>
          <p:nvSpPr>
            <p:cNvPr id="313" name="Google Shape;313;p14"/>
            <p:cNvSpPr/>
            <p:nvPr/>
          </p:nvSpPr>
          <p:spPr>
            <a:xfrm rot="9777950">
              <a:off x="-3144221" y="2782336"/>
              <a:ext cx="5624527" cy="553498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14" name="Google Shape;314;p14"/>
            <p:cNvSpPr/>
            <p:nvPr/>
          </p:nvSpPr>
          <p:spPr>
            <a:xfrm>
              <a:off x="7274918" y="-261274"/>
              <a:ext cx="5624716" cy="553517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208968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15"/>
        <p:cNvGrpSpPr/>
        <p:nvPr/>
      </p:nvGrpSpPr>
      <p:grpSpPr>
        <a:xfrm>
          <a:off x="0" y="0"/>
          <a:ext cx="0" cy="0"/>
          <a:chOff x="0" y="0"/>
          <a:chExt cx="0" cy="0"/>
        </a:xfrm>
      </p:grpSpPr>
      <p:sp>
        <p:nvSpPr>
          <p:cNvPr id="316" name="Google Shape;316;p15"/>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317" name="Google Shape;317;p15"/>
          <p:cNvGrpSpPr/>
          <p:nvPr/>
        </p:nvGrpSpPr>
        <p:grpSpPr>
          <a:xfrm>
            <a:off x="-36967" y="-173502"/>
            <a:ext cx="9135846" cy="5744489"/>
            <a:chOff x="-36967" y="-173502"/>
            <a:chExt cx="9135846" cy="5744489"/>
          </a:xfrm>
        </p:grpSpPr>
        <p:grpSp>
          <p:nvGrpSpPr>
            <p:cNvPr id="318" name="Google Shape;318;p15"/>
            <p:cNvGrpSpPr/>
            <p:nvPr/>
          </p:nvGrpSpPr>
          <p:grpSpPr>
            <a:xfrm rot="2700000" flipH="1">
              <a:off x="8222779" y="4298777"/>
              <a:ext cx="493749" cy="1285969"/>
              <a:chOff x="4111688" y="2568185"/>
              <a:chExt cx="493824" cy="1286163"/>
            </a:xfrm>
          </p:grpSpPr>
          <p:sp>
            <p:nvSpPr>
              <p:cNvPr id="319" name="Google Shape;319;p1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0" name="Google Shape;320;p1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1" name="Google Shape;321;p1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2" name="Google Shape;322;p1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3" name="Google Shape;323;p1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4" name="Google Shape;324;p1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25" name="Google Shape;325;p15"/>
            <p:cNvGrpSpPr/>
            <p:nvPr/>
          </p:nvGrpSpPr>
          <p:grpSpPr>
            <a:xfrm rot="-6857788" flipH="1">
              <a:off x="206630" y="-60610"/>
              <a:ext cx="1016931" cy="1191207"/>
              <a:chOff x="7488025" y="1788464"/>
              <a:chExt cx="1017075" cy="1191375"/>
            </a:xfrm>
          </p:grpSpPr>
          <p:grpSp>
            <p:nvGrpSpPr>
              <p:cNvPr id="326" name="Google Shape;326;p15"/>
              <p:cNvGrpSpPr/>
              <p:nvPr/>
            </p:nvGrpSpPr>
            <p:grpSpPr>
              <a:xfrm>
                <a:off x="7488025" y="1788464"/>
                <a:ext cx="1017075" cy="1191375"/>
                <a:chOff x="7457475" y="1779363"/>
                <a:chExt cx="1017075" cy="1191375"/>
              </a:xfrm>
            </p:grpSpPr>
            <p:sp>
              <p:nvSpPr>
                <p:cNvPr id="327" name="Google Shape;327;p15"/>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8" name="Google Shape;328;p15"/>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29" name="Google Shape;329;p15"/>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0" name="Google Shape;330;p15"/>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31" name="Google Shape;331;p15"/>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2" name="Google Shape;332;p15"/>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33" name="Google Shape;333;p15"/>
          <p:cNvGrpSpPr/>
          <p:nvPr/>
        </p:nvGrpSpPr>
        <p:grpSpPr>
          <a:xfrm>
            <a:off x="-3579065" y="-3300213"/>
            <a:ext cx="16779291" cy="12916506"/>
            <a:chOff x="-3661965" y="-3395463"/>
            <a:chExt cx="16779291" cy="12916506"/>
          </a:xfrm>
        </p:grpSpPr>
        <p:sp>
          <p:nvSpPr>
            <p:cNvPr id="334" name="Google Shape;334;p15"/>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35" name="Google Shape;335;p15"/>
            <p:cNvSpPr/>
            <p:nvPr/>
          </p:nvSpPr>
          <p:spPr>
            <a:xfrm rot="-1317507">
              <a:off x="6661918" y="-25446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7606527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36"/>
        <p:cNvGrpSpPr/>
        <p:nvPr/>
      </p:nvGrpSpPr>
      <p:grpSpPr>
        <a:xfrm>
          <a:off x="0" y="0"/>
          <a:ext cx="0" cy="0"/>
          <a:chOff x="0" y="0"/>
          <a:chExt cx="0" cy="0"/>
        </a:xfrm>
      </p:grpSpPr>
      <p:sp>
        <p:nvSpPr>
          <p:cNvPr id="337" name="Google Shape;337;p16"/>
          <p:cNvSpPr txBox="1">
            <a:spLocks noGrp="1"/>
          </p:cNvSpPr>
          <p:nvPr>
            <p:ph type="subTitle" idx="1"/>
          </p:nvPr>
        </p:nvSpPr>
        <p:spPr>
          <a:xfrm>
            <a:off x="2404200" y="1169725"/>
            <a:ext cx="4335600" cy="78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38" name="Google Shape;338;p16"/>
          <p:cNvSpPr>
            <a:spLocks noGrp="1"/>
          </p:cNvSpPr>
          <p:nvPr>
            <p:ph type="pic" idx="2"/>
          </p:nvPr>
        </p:nvSpPr>
        <p:spPr>
          <a:xfrm>
            <a:off x="715101" y="2102594"/>
            <a:ext cx="2506800" cy="2505900"/>
          </a:xfrm>
          <a:prstGeom prst="ellipse">
            <a:avLst/>
          </a:prstGeom>
          <a:noFill/>
          <a:ln>
            <a:noFill/>
          </a:ln>
        </p:spPr>
      </p:sp>
      <p:sp>
        <p:nvSpPr>
          <p:cNvPr id="339" name="Google Shape;339;p16"/>
          <p:cNvSpPr>
            <a:spLocks noGrp="1"/>
          </p:cNvSpPr>
          <p:nvPr>
            <p:ph type="pic" idx="3"/>
          </p:nvPr>
        </p:nvSpPr>
        <p:spPr>
          <a:xfrm>
            <a:off x="5922871" y="2102594"/>
            <a:ext cx="2505900" cy="2505900"/>
          </a:xfrm>
          <a:prstGeom prst="ellipse">
            <a:avLst/>
          </a:prstGeom>
          <a:noFill/>
          <a:ln>
            <a:noFill/>
          </a:ln>
        </p:spPr>
      </p:sp>
      <p:sp>
        <p:nvSpPr>
          <p:cNvPr id="340" name="Google Shape;340;p16"/>
          <p:cNvSpPr>
            <a:spLocks noGrp="1"/>
          </p:cNvSpPr>
          <p:nvPr>
            <p:ph type="pic" idx="4"/>
          </p:nvPr>
        </p:nvSpPr>
        <p:spPr>
          <a:xfrm>
            <a:off x="3319050" y="2102594"/>
            <a:ext cx="2505900" cy="2505900"/>
          </a:xfrm>
          <a:prstGeom prst="ellipse">
            <a:avLst/>
          </a:prstGeom>
          <a:noFill/>
          <a:ln>
            <a:noFill/>
          </a:ln>
        </p:spPr>
      </p:sp>
      <p:sp>
        <p:nvSpPr>
          <p:cNvPr id="341" name="Google Shape;34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2" name="Google Shape;342;p16"/>
          <p:cNvGrpSpPr/>
          <p:nvPr/>
        </p:nvGrpSpPr>
        <p:grpSpPr>
          <a:xfrm>
            <a:off x="-4561026" y="-3627352"/>
            <a:ext cx="17769377" cy="7885669"/>
            <a:chOff x="-4561026" y="-3627353"/>
            <a:chExt cx="17769377" cy="7885669"/>
          </a:xfrm>
        </p:grpSpPr>
        <p:sp>
          <p:nvSpPr>
            <p:cNvPr id="343" name="Google Shape;343;p16"/>
            <p:cNvSpPr/>
            <p:nvPr/>
          </p:nvSpPr>
          <p:spPr>
            <a:xfrm rot="-7948369">
              <a:off x="-3433099" y="-2451865"/>
              <a:ext cx="5624232" cy="553469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4" name="Google Shape;344;p16"/>
            <p:cNvSpPr/>
            <p:nvPr/>
          </p:nvSpPr>
          <p:spPr>
            <a:xfrm rot="-1317507">
              <a:off x="6752943" y="-25472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45" name="Google Shape;345;p16"/>
          <p:cNvGrpSpPr/>
          <p:nvPr/>
        </p:nvGrpSpPr>
        <p:grpSpPr>
          <a:xfrm>
            <a:off x="-530898" y="-14812"/>
            <a:ext cx="10031111" cy="1625446"/>
            <a:chOff x="-530899" y="-14812"/>
            <a:chExt cx="10031111" cy="1625446"/>
          </a:xfrm>
        </p:grpSpPr>
        <p:grpSp>
          <p:nvGrpSpPr>
            <p:cNvPr id="346" name="Google Shape;346;p16"/>
            <p:cNvGrpSpPr/>
            <p:nvPr/>
          </p:nvGrpSpPr>
          <p:grpSpPr>
            <a:xfrm rot="-5587453" flipH="1">
              <a:off x="8535138" y="-339449"/>
              <a:ext cx="590076" cy="1309860"/>
              <a:chOff x="4590115" y="2319904"/>
              <a:chExt cx="590085" cy="1309878"/>
            </a:xfrm>
          </p:grpSpPr>
          <p:sp>
            <p:nvSpPr>
              <p:cNvPr id="347" name="Google Shape;347;p1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8" name="Google Shape;348;p1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49" name="Google Shape;349;p1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0" name="Google Shape;350;p1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1" name="Google Shape;351;p1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2" name="Google Shape;352;p1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53" name="Google Shape;353;p16"/>
            <p:cNvGrpSpPr/>
            <p:nvPr/>
          </p:nvGrpSpPr>
          <p:grpSpPr>
            <a:xfrm rot="3192757">
              <a:off x="-114961" y="384798"/>
              <a:ext cx="493785" cy="1286061"/>
              <a:chOff x="4111688" y="2568185"/>
              <a:chExt cx="493824" cy="1286163"/>
            </a:xfrm>
          </p:grpSpPr>
          <p:sp>
            <p:nvSpPr>
              <p:cNvPr id="354" name="Google Shape;354;p1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5" name="Google Shape;355;p1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6" name="Google Shape;356;p1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7" name="Google Shape;357;p1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8" name="Google Shape;358;p1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59" name="Google Shape;359;p1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60" name="Google Shape;360;p16"/>
            <p:cNvGrpSpPr/>
            <p:nvPr/>
          </p:nvGrpSpPr>
          <p:grpSpPr>
            <a:xfrm rot="10021199">
              <a:off x="8321673" y="135717"/>
              <a:ext cx="1017024" cy="1191316"/>
              <a:chOff x="7488025" y="1788464"/>
              <a:chExt cx="1017075" cy="1191375"/>
            </a:xfrm>
          </p:grpSpPr>
          <p:grpSp>
            <p:nvGrpSpPr>
              <p:cNvPr id="361" name="Google Shape;361;p16"/>
              <p:cNvGrpSpPr/>
              <p:nvPr/>
            </p:nvGrpSpPr>
            <p:grpSpPr>
              <a:xfrm>
                <a:off x="7488025" y="1788464"/>
                <a:ext cx="1017075" cy="1191375"/>
                <a:chOff x="7457475" y="1779363"/>
                <a:chExt cx="1017075" cy="1191375"/>
              </a:xfrm>
            </p:grpSpPr>
            <p:sp>
              <p:nvSpPr>
                <p:cNvPr id="362" name="Google Shape;362;p16"/>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3" name="Google Shape;363;p16"/>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4" name="Google Shape;364;p16"/>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5" name="Google Shape;365;p16"/>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66" name="Google Shape;366;p16"/>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67" name="Google Shape;367;p16"/>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211746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68"/>
        <p:cNvGrpSpPr/>
        <p:nvPr/>
      </p:nvGrpSpPr>
      <p:grpSpPr>
        <a:xfrm>
          <a:off x="0" y="0"/>
          <a:ext cx="0" cy="0"/>
          <a:chOff x="0" y="0"/>
          <a:chExt cx="0" cy="0"/>
        </a:xfrm>
      </p:grpSpPr>
      <p:sp>
        <p:nvSpPr>
          <p:cNvPr id="369" name="Google Shape;369;p17"/>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70" name="Google Shape;370;p17"/>
          <p:cNvSpPr txBox="1">
            <a:spLocks noGrp="1"/>
          </p:cNvSpPr>
          <p:nvPr>
            <p:ph type="subTitle" idx="1"/>
          </p:nvPr>
        </p:nvSpPr>
        <p:spPr>
          <a:xfrm>
            <a:off x="715100" y="1079575"/>
            <a:ext cx="7713900" cy="13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600"/>
              <a:buChar char="●"/>
              <a:defRPr/>
            </a:lvl1pPr>
            <a:lvl2pPr lvl="1" rtl="0">
              <a:lnSpc>
                <a:spcPct val="100000"/>
              </a:lnSpc>
              <a:spcBef>
                <a:spcPts val="0"/>
              </a:spcBef>
              <a:spcAft>
                <a:spcPts val="0"/>
              </a:spcAft>
              <a:buClr>
                <a:srgbClr val="434343"/>
              </a:buClr>
              <a:buSzPts val="1400"/>
              <a:buFont typeface="Roboto"/>
              <a:buChar char="○"/>
              <a:defRPr sz="1600"/>
            </a:lvl2pPr>
            <a:lvl3pPr lvl="2" rtl="0">
              <a:lnSpc>
                <a:spcPct val="100000"/>
              </a:lnSpc>
              <a:spcBef>
                <a:spcPts val="0"/>
              </a:spcBef>
              <a:spcAft>
                <a:spcPts val="0"/>
              </a:spcAft>
              <a:buClr>
                <a:srgbClr val="434343"/>
              </a:buClr>
              <a:buSzPts val="1400"/>
              <a:buFont typeface="Roboto"/>
              <a:buChar char="■"/>
              <a:defRPr sz="1600"/>
            </a:lvl3pPr>
            <a:lvl4pPr lvl="3" rtl="0">
              <a:lnSpc>
                <a:spcPct val="100000"/>
              </a:lnSpc>
              <a:spcBef>
                <a:spcPts val="0"/>
              </a:spcBef>
              <a:spcAft>
                <a:spcPts val="0"/>
              </a:spcAft>
              <a:buClr>
                <a:srgbClr val="434343"/>
              </a:buClr>
              <a:buSzPts val="1400"/>
              <a:buFont typeface="Roboto"/>
              <a:buChar char="●"/>
              <a:defRPr sz="1600"/>
            </a:lvl4pPr>
            <a:lvl5pPr lvl="4" rtl="0">
              <a:lnSpc>
                <a:spcPct val="100000"/>
              </a:lnSpc>
              <a:spcBef>
                <a:spcPts val="0"/>
              </a:spcBef>
              <a:spcAft>
                <a:spcPts val="0"/>
              </a:spcAft>
              <a:buClr>
                <a:srgbClr val="434343"/>
              </a:buClr>
              <a:buSzPts val="1400"/>
              <a:buFont typeface="Roboto"/>
              <a:buChar char="○"/>
              <a:defRPr sz="1600"/>
            </a:lvl5pPr>
            <a:lvl6pPr lvl="5" rtl="0">
              <a:lnSpc>
                <a:spcPct val="100000"/>
              </a:lnSpc>
              <a:spcBef>
                <a:spcPts val="0"/>
              </a:spcBef>
              <a:spcAft>
                <a:spcPts val="0"/>
              </a:spcAft>
              <a:buClr>
                <a:srgbClr val="434343"/>
              </a:buClr>
              <a:buSzPts val="1400"/>
              <a:buFont typeface="Roboto"/>
              <a:buChar char="■"/>
              <a:defRPr sz="1600"/>
            </a:lvl6pPr>
            <a:lvl7pPr lvl="6" rtl="0">
              <a:lnSpc>
                <a:spcPct val="100000"/>
              </a:lnSpc>
              <a:spcBef>
                <a:spcPts val="0"/>
              </a:spcBef>
              <a:spcAft>
                <a:spcPts val="0"/>
              </a:spcAft>
              <a:buClr>
                <a:srgbClr val="434343"/>
              </a:buClr>
              <a:buSzPts val="1400"/>
              <a:buFont typeface="Roboto"/>
              <a:buChar char="●"/>
              <a:defRPr sz="1600"/>
            </a:lvl7pPr>
            <a:lvl8pPr lvl="7" rtl="0">
              <a:lnSpc>
                <a:spcPct val="100000"/>
              </a:lnSpc>
              <a:spcBef>
                <a:spcPts val="0"/>
              </a:spcBef>
              <a:spcAft>
                <a:spcPts val="0"/>
              </a:spcAft>
              <a:buClr>
                <a:srgbClr val="434343"/>
              </a:buClr>
              <a:buSzPts val="1400"/>
              <a:buFont typeface="Roboto"/>
              <a:buChar char="○"/>
              <a:defRPr sz="1600"/>
            </a:lvl8pPr>
            <a:lvl9pPr lvl="8" rtl="0">
              <a:lnSpc>
                <a:spcPct val="100000"/>
              </a:lnSpc>
              <a:spcBef>
                <a:spcPts val="0"/>
              </a:spcBef>
              <a:spcAft>
                <a:spcPts val="0"/>
              </a:spcAft>
              <a:buClr>
                <a:srgbClr val="434343"/>
              </a:buClr>
              <a:buSzPts val="1400"/>
              <a:buFont typeface="Roboto"/>
              <a:buChar char="■"/>
              <a:defRPr sz="1600"/>
            </a:lvl9pPr>
          </a:lstStyle>
          <a:p>
            <a:endParaRPr/>
          </a:p>
        </p:txBody>
      </p:sp>
      <p:grpSp>
        <p:nvGrpSpPr>
          <p:cNvPr id="371" name="Google Shape;371;p17"/>
          <p:cNvGrpSpPr/>
          <p:nvPr/>
        </p:nvGrpSpPr>
        <p:grpSpPr>
          <a:xfrm>
            <a:off x="-443162" y="-663069"/>
            <a:ext cx="9855994" cy="6363744"/>
            <a:chOff x="-443162" y="-663069"/>
            <a:chExt cx="9855994" cy="6363744"/>
          </a:xfrm>
        </p:grpSpPr>
        <p:grpSp>
          <p:nvGrpSpPr>
            <p:cNvPr id="372" name="Google Shape;372;p17"/>
            <p:cNvGrpSpPr/>
            <p:nvPr/>
          </p:nvGrpSpPr>
          <p:grpSpPr>
            <a:xfrm rot="2668886">
              <a:off x="-68785" y="4371681"/>
              <a:ext cx="590103" cy="1309919"/>
              <a:chOff x="4590115" y="2319904"/>
              <a:chExt cx="590085" cy="1309878"/>
            </a:xfrm>
          </p:grpSpPr>
          <p:sp>
            <p:nvSpPr>
              <p:cNvPr id="373" name="Google Shape;373;p1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4" name="Google Shape;374;p1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5" name="Google Shape;375;p1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6" name="Google Shape;376;p1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7" name="Google Shape;377;p1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8" name="Google Shape;378;p1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79" name="Google Shape;379;p17"/>
            <p:cNvGrpSpPr/>
            <p:nvPr/>
          </p:nvGrpSpPr>
          <p:grpSpPr>
            <a:xfrm rot="-10314673">
              <a:off x="8317056" y="-597444"/>
              <a:ext cx="1017022" cy="1191313"/>
              <a:chOff x="7488025" y="1788464"/>
              <a:chExt cx="1017075" cy="1191375"/>
            </a:xfrm>
          </p:grpSpPr>
          <p:grpSp>
            <p:nvGrpSpPr>
              <p:cNvPr id="380" name="Google Shape;380;p17"/>
              <p:cNvGrpSpPr/>
              <p:nvPr/>
            </p:nvGrpSpPr>
            <p:grpSpPr>
              <a:xfrm>
                <a:off x="7488025" y="1788464"/>
                <a:ext cx="1017075" cy="1191375"/>
                <a:chOff x="7457475" y="1779363"/>
                <a:chExt cx="1017075" cy="1191375"/>
              </a:xfrm>
            </p:grpSpPr>
            <p:sp>
              <p:nvSpPr>
                <p:cNvPr id="381" name="Google Shape;381;p1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2" name="Google Shape;382;p1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3" name="Google Shape;383;p1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4" name="Google Shape;384;p1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385" name="Google Shape;385;p1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6" name="Google Shape;386;p1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387" name="Google Shape;387;p17"/>
          <p:cNvGrpSpPr/>
          <p:nvPr/>
        </p:nvGrpSpPr>
        <p:grpSpPr>
          <a:xfrm rot="10800000" flipH="1">
            <a:off x="-4307812" y="-3125410"/>
            <a:ext cx="17302696" cy="10501489"/>
            <a:chOff x="-4307812" y="-1157899"/>
            <a:chExt cx="17302696" cy="10501489"/>
          </a:xfrm>
        </p:grpSpPr>
        <p:sp>
          <p:nvSpPr>
            <p:cNvPr id="388" name="Google Shape;388;p17"/>
            <p:cNvSpPr/>
            <p:nvPr/>
          </p:nvSpPr>
          <p:spPr>
            <a:xfrm rot="9777950">
              <a:off x="-3620471" y="3106186"/>
              <a:ext cx="5624527" cy="553498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17"/>
            <p:cNvSpPr/>
            <p:nvPr/>
          </p:nvSpPr>
          <p:spPr>
            <a:xfrm>
              <a:off x="7370168" y="-1157899"/>
              <a:ext cx="5624716" cy="553517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0703963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90"/>
        <p:cNvGrpSpPr/>
        <p:nvPr/>
      </p:nvGrpSpPr>
      <p:grpSpPr>
        <a:xfrm>
          <a:off x="0" y="0"/>
          <a:ext cx="0" cy="0"/>
          <a:chOff x="0" y="0"/>
          <a:chExt cx="0" cy="0"/>
        </a:xfrm>
      </p:grpSpPr>
      <p:sp>
        <p:nvSpPr>
          <p:cNvPr id="391" name="Google Shape;391;p18"/>
          <p:cNvSpPr txBox="1">
            <a:spLocks noGrp="1"/>
          </p:cNvSpPr>
          <p:nvPr>
            <p:ph type="title"/>
          </p:nvPr>
        </p:nvSpPr>
        <p:spPr>
          <a:xfrm>
            <a:off x="715100" y="521225"/>
            <a:ext cx="7713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2" name="Google Shape;392;p18"/>
          <p:cNvSpPr txBox="1">
            <a:spLocks noGrp="1"/>
          </p:cNvSpPr>
          <p:nvPr>
            <p:ph type="subTitle" idx="1"/>
          </p:nvPr>
        </p:nvSpPr>
        <p:spPr>
          <a:xfrm>
            <a:off x="715100" y="1079575"/>
            <a:ext cx="7713900" cy="352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rtl="0">
              <a:lnSpc>
                <a:spcPct val="100000"/>
              </a:lnSpc>
              <a:spcBef>
                <a:spcPts val="0"/>
              </a:spcBef>
              <a:spcAft>
                <a:spcPts val="0"/>
              </a:spcAft>
              <a:buClr>
                <a:srgbClr val="434343"/>
              </a:buClr>
              <a:buSzPts val="1400"/>
              <a:buFont typeface="Roboto"/>
              <a:buChar char="○"/>
              <a:defRPr sz="1600"/>
            </a:lvl2pPr>
            <a:lvl3pPr lvl="2" rtl="0">
              <a:lnSpc>
                <a:spcPct val="100000"/>
              </a:lnSpc>
              <a:spcBef>
                <a:spcPts val="0"/>
              </a:spcBef>
              <a:spcAft>
                <a:spcPts val="0"/>
              </a:spcAft>
              <a:buClr>
                <a:srgbClr val="434343"/>
              </a:buClr>
              <a:buSzPts val="1400"/>
              <a:buFont typeface="Roboto"/>
              <a:buChar char="■"/>
              <a:defRPr sz="1600"/>
            </a:lvl3pPr>
            <a:lvl4pPr lvl="3" rtl="0">
              <a:lnSpc>
                <a:spcPct val="100000"/>
              </a:lnSpc>
              <a:spcBef>
                <a:spcPts val="0"/>
              </a:spcBef>
              <a:spcAft>
                <a:spcPts val="0"/>
              </a:spcAft>
              <a:buClr>
                <a:srgbClr val="434343"/>
              </a:buClr>
              <a:buSzPts val="1400"/>
              <a:buFont typeface="Roboto"/>
              <a:buChar char="●"/>
              <a:defRPr sz="1600"/>
            </a:lvl4pPr>
            <a:lvl5pPr lvl="4" rtl="0">
              <a:lnSpc>
                <a:spcPct val="100000"/>
              </a:lnSpc>
              <a:spcBef>
                <a:spcPts val="0"/>
              </a:spcBef>
              <a:spcAft>
                <a:spcPts val="0"/>
              </a:spcAft>
              <a:buClr>
                <a:srgbClr val="434343"/>
              </a:buClr>
              <a:buSzPts val="1400"/>
              <a:buFont typeface="Roboto"/>
              <a:buChar char="○"/>
              <a:defRPr sz="1600"/>
            </a:lvl5pPr>
            <a:lvl6pPr lvl="5" rtl="0">
              <a:lnSpc>
                <a:spcPct val="100000"/>
              </a:lnSpc>
              <a:spcBef>
                <a:spcPts val="0"/>
              </a:spcBef>
              <a:spcAft>
                <a:spcPts val="0"/>
              </a:spcAft>
              <a:buClr>
                <a:srgbClr val="434343"/>
              </a:buClr>
              <a:buSzPts val="1400"/>
              <a:buFont typeface="Roboto"/>
              <a:buChar char="■"/>
              <a:defRPr sz="1600"/>
            </a:lvl6pPr>
            <a:lvl7pPr lvl="6" rtl="0">
              <a:lnSpc>
                <a:spcPct val="100000"/>
              </a:lnSpc>
              <a:spcBef>
                <a:spcPts val="0"/>
              </a:spcBef>
              <a:spcAft>
                <a:spcPts val="0"/>
              </a:spcAft>
              <a:buClr>
                <a:srgbClr val="434343"/>
              </a:buClr>
              <a:buSzPts val="1400"/>
              <a:buFont typeface="Roboto"/>
              <a:buChar char="●"/>
              <a:defRPr sz="1600"/>
            </a:lvl7pPr>
            <a:lvl8pPr lvl="7" rtl="0">
              <a:lnSpc>
                <a:spcPct val="100000"/>
              </a:lnSpc>
              <a:spcBef>
                <a:spcPts val="0"/>
              </a:spcBef>
              <a:spcAft>
                <a:spcPts val="0"/>
              </a:spcAft>
              <a:buClr>
                <a:srgbClr val="434343"/>
              </a:buClr>
              <a:buSzPts val="1400"/>
              <a:buFont typeface="Roboto"/>
              <a:buChar char="○"/>
              <a:defRPr sz="1600"/>
            </a:lvl8pPr>
            <a:lvl9pPr lvl="8" rtl="0">
              <a:lnSpc>
                <a:spcPct val="100000"/>
              </a:lnSpc>
              <a:spcBef>
                <a:spcPts val="0"/>
              </a:spcBef>
              <a:spcAft>
                <a:spcPts val="0"/>
              </a:spcAft>
              <a:buClr>
                <a:srgbClr val="434343"/>
              </a:buClr>
              <a:buSzPts val="1400"/>
              <a:buFont typeface="Roboto"/>
              <a:buChar char="■"/>
              <a:defRPr sz="1600"/>
            </a:lvl9pPr>
          </a:lstStyle>
          <a:p>
            <a:endParaRPr/>
          </a:p>
        </p:txBody>
      </p:sp>
      <p:grpSp>
        <p:nvGrpSpPr>
          <p:cNvPr id="393" name="Google Shape;393;p18"/>
          <p:cNvGrpSpPr/>
          <p:nvPr/>
        </p:nvGrpSpPr>
        <p:grpSpPr>
          <a:xfrm>
            <a:off x="214816" y="-258914"/>
            <a:ext cx="8884064" cy="5829900"/>
            <a:chOff x="214816" y="-258914"/>
            <a:chExt cx="8884064" cy="5829900"/>
          </a:xfrm>
        </p:grpSpPr>
        <p:grpSp>
          <p:nvGrpSpPr>
            <p:cNvPr id="394" name="Google Shape;394;p18"/>
            <p:cNvGrpSpPr/>
            <p:nvPr/>
          </p:nvGrpSpPr>
          <p:grpSpPr>
            <a:xfrm rot="2700000" flipH="1">
              <a:off x="8222779" y="4298777"/>
              <a:ext cx="493749" cy="1285969"/>
              <a:chOff x="4111688" y="2568185"/>
              <a:chExt cx="493824" cy="1286163"/>
            </a:xfrm>
          </p:grpSpPr>
          <p:sp>
            <p:nvSpPr>
              <p:cNvPr id="395" name="Google Shape;395;p18"/>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6" name="Google Shape;396;p18"/>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7" name="Google Shape;397;p18"/>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8" name="Google Shape;398;p18"/>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9" name="Google Shape;399;p18"/>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0" name="Google Shape;400;p18"/>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01" name="Google Shape;401;p18"/>
            <p:cNvGrpSpPr/>
            <p:nvPr/>
          </p:nvGrpSpPr>
          <p:grpSpPr>
            <a:xfrm rot="-5400000" flipH="1">
              <a:off x="301957" y="-346055"/>
              <a:ext cx="1016973" cy="1191256"/>
              <a:chOff x="7488025" y="1788464"/>
              <a:chExt cx="1017075" cy="1191375"/>
            </a:xfrm>
          </p:grpSpPr>
          <p:grpSp>
            <p:nvGrpSpPr>
              <p:cNvPr id="402" name="Google Shape;402;p18"/>
              <p:cNvGrpSpPr/>
              <p:nvPr/>
            </p:nvGrpSpPr>
            <p:grpSpPr>
              <a:xfrm>
                <a:off x="7488025" y="1788464"/>
                <a:ext cx="1017075" cy="1191375"/>
                <a:chOff x="7457475" y="1779363"/>
                <a:chExt cx="1017075" cy="1191375"/>
              </a:xfrm>
            </p:grpSpPr>
            <p:sp>
              <p:nvSpPr>
                <p:cNvPr id="403" name="Google Shape;403;p18"/>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4" name="Google Shape;404;p18"/>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5" name="Google Shape;405;p18"/>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6" name="Google Shape;406;p18"/>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07" name="Google Shape;407;p18"/>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08" name="Google Shape;408;p18"/>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nvGrpSpPr>
          <p:cNvPr id="409" name="Google Shape;409;p18"/>
          <p:cNvGrpSpPr/>
          <p:nvPr/>
        </p:nvGrpSpPr>
        <p:grpSpPr>
          <a:xfrm>
            <a:off x="-3579065" y="-3300213"/>
            <a:ext cx="16779291" cy="12916506"/>
            <a:chOff x="-3661965" y="-3395463"/>
            <a:chExt cx="16779291" cy="12916506"/>
          </a:xfrm>
        </p:grpSpPr>
        <p:sp>
          <p:nvSpPr>
            <p:cNvPr id="410" name="Google Shape;410;p18"/>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11" name="Google Shape;411;p18"/>
            <p:cNvSpPr/>
            <p:nvPr/>
          </p:nvSpPr>
          <p:spPr>
            <a:xfrm rot="-1317507">
              <a:off x="6661918" y="-25446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262513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12"/>
        <p:cNvGrpSpPr/>
        <p:nvPr/>
      </p:nvGrpSpPr>
      <p:grpSpPr>
        <a:xfrm>
          <a:off x="0" y="0"/>
          <a:ext cx="0" cy="0"/>
          <a:chOff x="0" y="0"/>
          <a:chExt cx="0" cy="0"/>
        </a:xfrm>
      </p:grpSpPr>
      <p:sp>
        <p:nvSpPr>
          <p:cNvPr id="413" name="Google Shape;413;p1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4" name="Google Shape;414;p19"/>
          <p:cNvSpPr txBox="1">
            <a:spLocks noGrp="1"/>
          </p:cNvSpPr>
          <p:nvPr>
            <p:ph type="subTitle" idx="1"/>
          </p:nvPr>
        </p:nvSpPr>
        <p:spPr>
          <a:xfrm>
            <a:off x="733338" y="3078488"/>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5" name="Google Shape;415;p19"/>
          <p:cNvSpPr txBox="1">
            <a:spLocks noGrp="1"/>
          </p:cNvSpPr>
          <p:nvPr>
            <p:ph type="subTitle" idx="2"/>
          </p:nvPr>
        </p:nvSpPr>
        <p:spPr>
          <a:xfrm>
            <a:off x="733338" y="3470588"/>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6" name="Google Shape;416;p19"/>
          <p:cNvSpPr txBox="1">
            <a:spLocks noGrp="1"/>
          </p:cNvSpPr>
          <p:nvPr>
            <p:ph type="subTitle" idx="3"/>
          </p:nvPr>
        </p:nvSpPr>
        <p:spPr>
          <a:xfrm>
            <a:off x="2678101" y="1788000"/>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7" name="Google Shape;417;p19"/>
          <p:cNvSpPr txBox="1">
            <a:spLocks noGrp="1"/>
          </p:cNvSpPr>
          <p:nvPr>
            <p:ph type="subTitle" idx="4"/>
          </p:nvPr>
        </p:nvSpPr>
        <p:spPr>
          <a:xfrm>
            <a:off x="4622865" y="3470600"/>
            <a:ext cx="3787800" cy="106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8" name="Google Shape;418;p19"/>
          <p:cNvSpPr txBox="1">
            <a:spLocks noGrp="1"/>
          </p:cNvSpPr>
          <p:nvPr>
            <p:ph type="subTitle" idx="5"/>
          </p:nvPr>
        </p:nvSpPr>
        <p:spPr>
          <a:xfrm>
            <a:off x="2678079" y="1395900"/>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9" name="Google Shape;419;p19"/>
          <p:cNvSpPr txBox="1">
            <a:spLocks noGrp="1"/>
          </p:cNvSpPr>
          <p:nvPr>
            <p:ph type="subTitle" idx="6"/>
          </p:nvPr>
        </p:nvSpPr>
        <p:spPr>
          <a:xfrm>
            <a:off x="4622865" y="3078500"/>
            <a:ext cx="3787800" cy="468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420" name="Google Shape;420;p19"/>
          <p:cNvGrpSpPr/>
          <p:nvPr/>
        </p:nvGrpSpPr>
        <p:grpSpPr>
          <a:xfrm>
            <a:off x="-3852356" y="-3829990"/>
            <a:ext cx="16782583" cy="7658409"/>
            <a:chOff x="-3852357" y="-3829990"/>
            <a:chExt cx="16782583" cy="7658409"/>
          </a:xfrm>
        </p:grpSpPr>
        <p:sp>
          <p:nvSpPr>
            <p:cNvPr id="421" name="Google Shape;421;p19"/>
            <p:cNvSpPr/>
            <p:nvPr/>
          </p:nvSpPr>
          <p:spPr>
            <a:xfrm rot="-7235734">
              <a:off x="-2851076" y="-2768188"/>
              <a:ext cx="5624346" cy="5534806"/>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2" name="Google Shape;422;p19"/>
            <p:cNvSpPr/>
            <p:nvPr/>
          </p:nvSpPr>
          <p:spPr>
            <a:xfrm rot="-1317507">
              <a:off x="6474818" y="-266157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23" name="Google Shape;423;p19"/>
          <p:cNvGrpSpPr/>
          <p:nvPr/>
        </p:nvGrpSpPr>
        <p:grpSpPr>
          <a:xfrm>
            <a:off x="-161413" y="-129098"/>
            <a:ext cx="9943989" cy="2569650"/>
            <a:chOff x="-161413" y="-129098"/>
            <a:chExt cx="9943989" cy="2569650"/>
          </a:xfrm>
        </p:grpSpPr>
        <p:grpSp>
          <p:nvGrpSpPr>
            <p:cNvPr id="424" name="Google Shape;424;p19"/>
            <p:cNvGrpSpPr/>
            <p:nvPr/>
          </p:nvGrpSpPr>
          <p:grpSpPr>
            <a:xfrm rot="-6773405">
              <a:off x="8349043" y="998226"/>
              <a:ext cx="1226047" cy="1263640"/>
              <a:chOff x="8381275" y="162075"/>
              <a:chExt cx="1226250" cy="1263850"/>
            </a:xfrm>
          </p:grpSpPr>
          <p:sp>
            <p:nvSpPr>
              <p:cNvPr id="425" name="Google Shape;425;p19"/>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6" name="Google Shape;426;p19"/>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7" name="Google Shape;427;p19"/>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8" name="Google Shape;428;p19"/>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29" name="Google Shape;429;p19"/>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0" name="Google Shape;430;p19"/>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31" name="Google Shape;431;p19"/>
            <p:cNvGrpSpPr/>
            <p:nvPr/>
          </p:nvGrpSpPr>
          <p:grpSpPr>
            <a:xfrm rot="-3995761">
              <a:off x="8667046" y="-119921"/>
              <a:ext cx="590067" cy="1309840"/>
              <a:chOff x="4590115" y="2319904"/>
              <a:chExt cx="590085" cy="1309878"/>
            </a:xfrm>
          </p:grpSpPr>
          <p:sp>
            <p:nvSpPr>
              <p:cNvPr id="432" name="Google Shape;432;p19"/>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3" name="Google Shape;433;p19"/>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4" name="Google Shape;434;p19"/>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5" name="Google Shape;435;p19"/>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6" name="Google Shape;436;p19"/>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37" name="Google Shape;437;p19"/>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38" name="Google Shape;438;p19"/>
            <p:cNvGrpSpPr/>
            <p:nvPr/>
          </p:nvGrpSpPr>
          <p:grpSpPr>
            <a:xfrm>
              <a:off x="-161413" y="-129098"/>
              <a:ext cx="1961988" cy="1573565"/>
              <a:chOff x="-161413" y="-129098"/>
              <a:chExt cx="1961988" cy="1573565"/>
            </a:xfrm>
          </p:grpSpPr>
          <p:grpSp>
            <p:nvGrpSpPr>
              <p:cNvPr id="439" name="Google Shape;439;p19"/>
              <p:cNvGrpSpPr/>
              <p:nvPr/>
            </p:nvGrpSpPr>
            <p:grpSpPr>
              <a:xfrm rot="5214588" flipH="1">
                <a:off x="904473" y="-491063"/>
                <a:ext cx="487774" cy="1279997"/>
                <a:chOff x="4128705" y="2567878"/>
                <a:chExt cx="487846" cy="1280184"/>
              </a:xfrm>
            </p:grpSpPr>
            <p:sp>
              <p:nvSpPr>
                <p:cNvPr id="440" name="Google Shape;440;p19"/>
                <p:cNvSpPr/>
                <p:nvPr/>
              </p:nvSpPr>
              <p:spPr>
                <a:xfrm>
                  <a:off x="4313809" y="2801854"/>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1" name="Google Shape;441;p19"/>
                <p:cNvSpPr/>
                <p:nvPr/>
              </p:nvSpPr>
              <p:spPr>
                <a:xfrm>
                  <a:off x="4174559" y="2567878"/>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2" name="Google Shape;442;p19"/>
                <p:cNvSpPr/>
                <p:nvPr/>
              </p:nvSpPr>
              <p:spPr>
                <a:xfrm>
                  <a:off x="4128705" y="2825356"/>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3" name="Google Shape;443;p19"/>
                <p:cNvSpPr/>
                <p:nvPr/>
              </p:nvSpPr>
              <p:spPr>
                <a:xfrm>
                  <a:off x="4434184" y="2706774"/>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4" name="Google Shape;444;p19"/>
                <p:cNvSpPr/>
                <p:nvPr/>
              </p:nvSpPr>
              <p:spPr>
                <a:xfrm>
                  <a:off x="4131495" y="3010857"/>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5" name="Google Shape;445;p19"/>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46" name="Google Shape;446;p19"/>
              <p:cNvGrpSpPr/>
              <p:nvPr/>
            </p:nvGrpSpPr>
            <p:grpSpPr>
              <a:xfrm rot="-8132091" flipH="1">
                <a:off x="110217" y="67581"/>
                <a:ext cx="1016966" cy="1191247"/>
                <a:chOff x="7488025" y="1788464"/>
                <a:chExt cx="1017075" cy="1191375"/>
              </a:xfrm>
            </p:grpSpPr>
            <p:grpSp>
              <p:nvGrpSpPr>
                <p:cNvPr id="447" name="Google Shape;447;p19"/>
                <p:cNvGrpSpPr/>
                <p:nvPr/>
              </p:nvGrpSpPr>
              <p:grpSpPr>
                <a:xfrm>
                  <a:off x="7488025" y="1788464"/>
                  <a:ext cx="1017075" cy="1191375"/>
                  <a:chOff x="7457475" y="1779363"/>
                  <a:chExt cx="1017075" cy="1191375"/>
                </a:xfrm>
              </p:grpSpPr>
              <p:sp>
                <p:nvSpPr>
                  <p:cNvPr id="448" name="Google Shape;448;p19"/>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49" name="Google Shape;449;p19"/>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0" name="Google Shape;450;p19"/>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1" name="Google Shape;451;p19"/>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52" name="Google Shape;452;p19"/>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3" name="Google Shape;453;p19"/>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1488371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54"/>
        <p:cNvGrpSpPr/>
        <p:nvPr/>
      </p:nvGrpSpPr>
      <p:grpSpPr>
        <a:xfrm>
          <a:off x="0" y="0"/>
          <a:ext cx="0" cy="0"/>
          <a:chOff x="0" y="0"/>
          <a:chExt cx="0" cy="0"/>
        </a:xfrm>
      </p:grpSpPr>
      <p:grpSp>
        <p:nvGrpSpPr>
          <p:cNvPr id="455" name="Google Shape;455;p20"/>
          <p:cNvGrpSpPr/>
          <p:nvPr/>
        </p:nvGrpSpPr>
        <p:grpSpPr>
          <a:xfrm rot="439526">
            <a:off x="-3482672" y="-5365119"/>
            <a:ext cx="15466452" cy="14430371"/>
            <a:chOff x="-3693977" y="-3973592"/>
            <a:chExt cx="15467044" cy="14430923"/>
          </a:xfrm>
        </p:grpSpPr>
        <p:sp>
          <p:nvSpPr>
            <p:cNvPr id="456" name="Google Shape;456;p20"/>
            <p:cNvSpPr/>
            <p:nvPr/>
          </p:nvSpPr>
          <p:spPr>
            <a:xfrm rot="9155471">
              <a:off x="-2735717" y="3938604"/>
              <a:ext cx="5624373" cy="553483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57" name="Google Shape;457;p20"/>
            <p:cNvSpPr/>
            <p:nvPr/>
          </p:nvSpPr>
          <p:spPr>
            <a:xfrm rot="-3395918">
              <a:off x="5102306" y="-2869811"/>
              <a:ext cx="5624482" cy="5534940"/>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58" name="Google Shape;458;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9" name="Google Shape;459;p20"/>
          <p:cNvSpPr txBox="1">
            <a:spLocks noGrp="1"/>
          </p:cNvSpPr>
          <p:nvPr>
            <p:ph type="subTitle" idx="1"/>
          </p:nvPr>
        </p:nvSpPr>
        <p:spPr>
          <a:xfrm>
            <a:off x="1921425" y="17563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0" name="Google Shape;460;p20"/>
          <p:cNvSpPr txBox="1">
            <a:spLocks noGrp="1"/>
          </p:cNvSpPr>
          <p:nvPr>
            <p:ph type="subTitle" idx="2"/>
          </p:nvPr>
        </p:nvSpPr>
        <p:spPr>
          <a:xfrm>
            <a:off x="3349175" y="29379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1" name="Google Shape;461;p20"/>
          <p:cNvSpPr txBox="1">
            <a:spLocks noGrp="1"/>
          </p:cNvSpPr>
          <p:nvPr>
            <p:ph type="subTitle" idx="3"/>
          </p:nvPr>
        </p:nvSpPr>
        <p:spPr>
          <a:xfrm>
            <a:off x="4776900" y="4119500"/>
            <a:ext cx="3647100" cy="489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62" name="Google Shape;462;p20"/>
          <p:cNvSpPr txBox="1">
            <a:spLocks noGrp="1"/>
          </p:cNvSpPr>
          <p:nvPr>
            <p:ph type="subTitle" idx="4"/>
          </p:nvPr>
        </p:nvSpPr>
        <p:spPr>
          <a:xfrm>
            <a:off x="1921425" y="1127275"/>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3" name="Google Shape;463;p20"/>
          <p:cNvSpPr txBox="1">
            <a:spLocks noGrp="1"/>
          </p:cNvSpPr>
          <p:nvPr>
            <p:ph type="subTitle" idx="5"/>
          </p:nvPr>
        </p:nvSpPr>
        <p:spPr>
          <a:xfrm>
            <a:off x="3349163" y="2308934"/>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4" name="Google Shape;464;p20"/>
          <p:cNvSpPr txBox="1">
            <a:spLocks noGrp="1"/>
          </p:cNvSpPr>
          <p:nvPr>
            <p:ph type="subTitle" idx="6"/>
          </p:nvPr>
        </p:nvSpPr>
        <p:spPr>
          <a:xfrm>
            <a:off x="4776900" y="3490593"/>
            <a:ext cx="3647100" cy="71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65" name="Google Shape;465;p20"/>
          <p:cNvGrpSpPr/>
          <p:nvPr/>
        </p:nvGrpSpPr>
        <p:grpSpPr>
          <a:xfrm>
            <a:off x="-620834" y="-498017"/>
            <a:ext cx="10378911" cy="6362166"/>
            <a:chOff x="-620834" y="-498017"/>
            <a:chExt cx="10378911" cy="6362166"/>
          </a:xfrm>
        </p:grpSpPr>
        <p:grpSp>
          <p:nvGrpSpPr>
            <p:cNvPr id="466" name="Google Shape;466;p20"/>
            <p:cNvGrpSpPr/>
            <p:nvPr/>
          </p:nvGrpSpPr>
          <p:grpSpPr>
            <a:xfrm rot="4465995">
              <a:off x="102115" y="4472321"/>
              <a:ext cx="1225972" cy="1263563"/>
              <a:chOff x="8381275" y="162075"/>
              <a:chExt cx="1226250" cy="1263850"/>
            </a:xfrm>
          </p:grpSpPr>
          <p:sp>
            <p:nvSpPr>
              <p:cNvPr id="467" name="Google Shape;467;p20"/>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8" name="Google Shape;468;p20"/>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9" name="Google Shape;469;p20"/>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0" name="Google Shape;470;p20"/>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1" name="Google Shape;471;p20"/>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2" name="Google Shape;472;p20"/>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73" name="Google Shape;473;p20"/>
            <p:cNvGrpSpPr/>
            <p:nvPr/>
          </p:nvGrpSpPr>
          <p:grpSpPr>
            <a:xfrm rot="5592621">
              <a:off x="-245454" y="3078597"/>
              <a:ext cx="590066" cy="1309838"/>
              <a:chOff x="4590115" y="2319904"/>
              <a:chExt cx="590085" cy="1309878"/>
            </a:xfrm>
          </p:grpSpPr>
          <p:sp>
            <p:nvSpPr>
              <p:cNvPr id="474" name="Google Shape;474;p20"/>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5" name="Google Shape;475;p20"/>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6" name="Google Shape;476;p20"/>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7" name="Google Shape;477;p20"/>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8" name="Google Shape;478;p20"/>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79" name="Google Shape;479;p20"/>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80" name="Google Shape;480;p20"/>
            <p:cNvGrpSpPr/>
            <p:nvPr/>
          </p:nvGrpSpPr>
          <p:grpSpPr>
            <a:xfrm rot="7025420">
              <a:off x="7634322" y="-49852"/>
              <a:ext cx="1962622" cy="1562546"/>
              <a:chOff x="-161413" y="-118061"/>
              <a:chExt cx="1962599" cy="1562528"/>
            </a:xfrm>
          </p:grpSpPr>
          <p:grpSp>
            <p:nvGrpSpPr>
              <p:cNvPr id="481" name="Google Shape;481;p20"/>
              <p:cNvGrpSpPr/>
              <p:nvPr/>
            </p:nvGrpSpPr>
            <p:grpSpPr>
              <a:xfrm rot="5214588" flipH="1">
                <a:off x="898950" y="-479870"/>
                <a:ext cx="493752" cy="1285975"/>
                <a:chOff x="4111688" y="2568185"/>
                <a:chExt cx="493824" cy="1286163"/>
              </a:xfrm>
            </p:grpSpPr>
            <p:sp>
              <p:nvSpPr>
                <p:cNvPr id="482" name="Google Shape;482;p20"/>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3" name="Google Shape;483;p20"/>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4" name="Google Shape;484;p20"/>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5" name="Google Shape;485;p20"/>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6" name="Google Shape;486;p20"/>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87" name="Google Shape;487;p20"/>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488" name="Google Shape;488;p20"/>
              <p:cNvGrpSpPr/>
              <p:nvPr/>
            </p:nvGrpSpPr>
            <p:grpSpPr>
              <a:xfrm rot="-8132091" flipH="1">
                <a:off x="110217" y="67581"/>
                <a:ext cx="1016966" cy="1191247"/>
                <a:chOff x="7488025" y="1788464"/>
                <a:chExt cx="1017075" cy="1191375"/>
              </a:xfrm>
            </p:grpSpPr>
            <p:grpSp>
              <p:nvGrpSpPr>
                <p:cNvPr id="489" name="Google Shape;489;p20"/>
                <p:cNvGrpSpPr/>
                <p:nvPr/>
              </p:nvGrpSpPr>
              <p:grpSpPr>
                <a:xfrm>
                  <a:off x="7488025" y="1788464"/>
                  <a:ext cx="1017075" cy="1191375"/>
                  <a:chOff x="7457475" y="1779363"/>
                  <a:chExt cx="1017075" cy="1191375"/>
                </a:xfrm>
              </p:grpSpPr>
              <p:sp>
                <p:nvSpPr>
                  <p:cNvPr id="490" name="Google Shape;490;p20"/>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1" name="Google Shape;491;p20"/>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2" name="Google Shape;492;p20"/>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3" name="Google Shape;493;p20"/>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94" name="Google Shape;494;p20"/>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95" name="Google Shape;495;p20"/>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509066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40"/>
        <p:cNvGrpSpPr/>
        <p:nvPr/>
      </p:nvGrpSpPr>
      <p:grpSpPr>
        <a:xfrm>
          <a:off x="0" y="0"/>
          <a:ext cx="0" cy="0"/>
          <a:chOff x="0" y="0"/>
          <a:chExt cx="0" cy="0"/>
        </a:xfrm>
      </p:grpSpPr>
      <p:sp>
        <p:nvSpPr>
          <p:cNvPr id="541" name="Google Shape;541;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2" name="Google Shape;542;p22"/>
          <p:cNvSpPr txBox="1">
            <a:spLocks noGrp="1"/>
          </p:cNvSpPr>
          <p:nvPr>
            <p:ph type="subTitle" idx="1"/>
          </p:nvPr>
        </p:nvSpPr>
        <p:spPr>
          <a:xfrm>
            <a:off x="721524" y="153379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3" name="Google Shape;543;p22"/>
          <p:cNvSpPr txBox="1">
            <a:spLocks noGrp="1"/>
          </p:cNvSpPr>
          <p:nvPr>
            <p:ph type="subTitle" idx="2"/>
          </p:nvPr>
        </p:nvSpPr>
        <p:spPr>
          <a:xfrm>
            <a:off x="721524" y="386269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4" name="Google Shape;544;p22"/>
          <p:cNvSpPr txBox="1">
            <a:spLocks noGrp="1"/>
          </p:cNvSpPr>
          <p:nvPr>
            <p:ph type="subTitle" idx="3"/>
          </p:nvPr>
        </p:nvSpPr>
        <p:spPr>
          <a:xfrm>
            <a:off x="4706676" y="2698246"/>
            <a:ext cx="37080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5" name="Google Shape;545;p22"/>
          <p:cNvSpPr txBox="1">
            <a:spLocks noGrp="1"/>
          </p:cNvSpPr>
          <p:nvPr>
            <p:ph type="subTitle" idx="4"/>
          </p:nvPr>
        </p:nvSpPr>
        <p:spPr>
          <a:xfrm>
            <a:off x="721524" y="2698246"/>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6" name="Google Shape;546;p22"/>
          <p:cNvSpPr txBox="1">
            <a:spLocks noGrp="1"/>
          </p:cNvSpPr>
          <p:nvPr>
            <p:ph type="subTitle" idx="5"/>
          </p:nvPr>
        </p:nvSpPr>
        <p:spPr>
          <a:xfrm>
            <a:off x="4706676" y="1538300"/>
            <a:ext cx="37158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7" name="Google Shape;547;p22"/>
          <p:cNvSpPr txBox="1">
            <a:spLocks noGrp="1"/>
          </p:cNvSpPr>
          <p:nvPr>
            <p:ph type="subTitle" idx="6"/>
          </p:nvPr>
        </p:nvSpPr>
        <p:spPr>
          <a:xfrm>
            <a:off x="4706676" y="3867200"/>
            <a:ext cx="3708000" cy="741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8" name="Google Shape;548;p22"/>
          <p:cNvSpPr txBox="1">
            <a:spLocks noGrp="1"/>
          </p:cNvSpPr>
          <p:nvPr>
            <p:ph type="subTitle" idx="7"/>
          </p:nvPr>
        </p:nvSpPr>
        <p:spPr>
          <a:xfrm>
            <a:off x="721524" y="114535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9" name="Google Shape;549;p22"/>
          <p:cNvSpPr txBox="1">
            <a:spLocks noGrp="1"/>
          </p:cNvSpPr>
          <p:nvPr>
            <p:ph type="subTitle" idx="8"/>
          </p:nvPr>
        </p:nvSpPr>
        <p:spPr>
          <a:xfrm>
            <a:off x="721524" y="34743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0" name="Google Shape;550;p22"/>
          <p:cNvSpPr txBox="1">
            <a:spLocks noGrp="1"/>
          </p:cNvSpPr>
          <p:nvPr>
            <p:ph type="subTitle" idx="9"/>
          </p:nvPr>
        </p:nvSpPr>
        <p:spPr>
          <a:xfrm>
            <a:off x="4706676" y="2309811"/>
            <a:ext cx="37080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1" name="Google Shape;551;p22"/>
          <p:cNvSpPr txBox="1">
            <a:spLocks noGrp="1"/>
          </p:cNvSpPr>
          <p:nvPr>
            <p:ph type="subTitle" idx="13"/>
          </p:nvPr>
        </p:nvSpPr>
        <p:spPr>
          <a:xfrm>
            <a:off x="721524" y="23098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2" name="Google Shape;552;p22"/>
          <p:cNvSpPr txBox="1">
            <a:spLocks noGrp="1"/>
          </p:cNvSpPr>
          <p:nvPr>
            <p:ph type="subTitle" idx="14"/>
          </p:nvPr>
        </p:nvSpPr>
        <p:spPr>
          <a:xfrm>
            <a:off x="4706676" y="114535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3" name="Google Shape;553;p22"/>
          <p:cNvSpPr txBox="1">
            <a:spLocks noGrp="1"/>
          </p:cNvSpPr>
          <p:nvPr>
            <p:ph type="subTitle" idx="15"/>
          </p:nvPr>
        </p:nvSpPr>
        <p:spPr>
          <a:xfrm>
            <a:off x="4706676" y="3474300"/>
            <a:ext cx="3715800" cy="46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54" name="Google Shape;554;p22"/>
          <p:cNvGrpSpPr/>
          <p:nvPr/>
        </p:nvGrpSpPr>
        <p:grpSpPr>
          <a:xfrm rot="10800000" flipH="1">
            <a:off x="-4006462" y="-3993562"/>
            <a:ext cx="17771789" cy="12438280"/>
            <a:chOff x="-4006463" y="-2226538"/>
            <a:chExt cx="17771789" cy="12438280"/>
          </a:xfrm>
        </p:grpSpPr>
        <p:sp>
          <p:nvSpPr>
            <p:cNvPr id="555" name="Google Shape;555;p22"/>
            <p:cNvSpPr/>
            <p:nvPr/>
          </p:nvSpPr>
          <p:spPr>
            <a:xfrm rot="9314491">
              <a:off x="-3105971" y="3753510"/>
              <a:ext cx="5624417" cy="5534876"/>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6" name="Google Shape;556;p22"/>
            <p:cNvSpPr/>
            <p:nvPr/>
          </p:nvSpPr>
          <p:spPr>
            <a:xfrm rot="-1317507">
              <a:off x="7309918" y="-13756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57" name="Google Shape;557;p22"/>
          <p:cNvGrpSpPr/>
          <p:nvPr/>
        </p:nvGrpSpPr>
        <p:grpSpPr>
          <a:xfrm>
            <a:off x="-801074" y="-299799"/>
            <a:ext cx="10828232" cy="5443306"/>
            <a:chOff x="-801074" y="-299799"/>
            <a:chExt cx="10828232" cy="5443306"/>
          </a:xfrm>
        </p:grpSpPr>
        <p:grpSp>
          <p:nvGrpSpPr>
            <p:cNvPr id="558" name="Google Shape;558;p22"/>
            <p:cNvGrpSpPr/>
            <p:nvPr/>
          </p:nvGrpSpPr>
          <p:grpSpPr>
            <a:xfrm rot="6672841">
              <a:off x="-603264" y="-131508"/>
              <a:ext cx="1226072" cy="1263667"/>
              <a:chOff x="8381275" y="162075"/>
              <a:chExt cx="1226250" cy="1263850"/>
            </a:xfrm>
          </p:grpSpPr>
          <p:sp>
            <p:nvSpPr>
              <p:cNvPr id="559" name="Google Shape;559;p22"/>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0" name="Google Shape;560;p22"/>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1" name="Google Shape;561;p22"/>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2" name="Google Shape;562;p22"/>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3" name="Google Shape;563;p22"/>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4" name="Google Shape;564;p22"/>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65" name="Google Shape;565;p22"/>
            <p:cNvGrpSpPr/>
            <p:nvPr/>
          </p:nvGrpSpPr>
          <p:grpSpPr>
            <a:xfrm rot="-3995761">
              <a:off x="9013896" y="2947129"/>
              <a:ext cx="590067" cy="1309840"/>
              <a:chOff x="4590115" y="2319904"/>
              <a:chExt cx="590085" cy="1309878"/>
            </a:xfrm>
          </p:grpSpPr>
          <p:sp>
            <p:nvSpPr>
              <p:cNvPr id="566" name="Google Shape;566;p22"/>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7" name="Google Shape;567;p22"/>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8" name="Google Shape;568;p22"/>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9" name="Google Shape;569;p22"/>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0" name="Google Shape;570;p22"/>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1" name="Google Shape;571;p22"/>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72" name="Google Shape;572;p22"/>
            <p:cNvGrpSpPr/>
            <p:nvPr/>
          </p:nvGrpSpPr>
          <p:grpSpPr>
            <a:xfrm rot="7741445">
              <a:off x="-265700" y="574451"/>
              <a:ext cx="493709" cy="1285862"/>
              <a:chOff x="4111688" y="2568185"/>
              <a:chExt cx="493824" cy="1286163"/>
            </a:xfrm>
          </p:grpSpPr>
          <p:sp>
            <p:nvSpPr>
              <p:cNvPr id="573" name="Google Shape;573;p22"/>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4" name="Google Shape;574;p22"/>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5" name="Google Shape;575;p22"/>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6" name="Google Shape;576;p22"/>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7" name="Google Shape;577;p22"/>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8" name="Google Shape;578;p22"/>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79" name="Google Shape;579;p22"/>
            <p:cNvGrpSpPr/>
            <p:nvPr/>
          </p:nvGrpSpPr>
          <p:grpSpPr>
            <a:xfrm rot="-10314673">
              <a:off x="8322606" y="3886569"/>
              <a:ext cx="1017022" cy="1191313"/>
              <a:chOff x="7488025" y="1788464"/>
              <a:chExt cx="1017075" cy="1191375"/>
            </a:xfrm>
          </p:grpSpPr>
          <p:grpSp>
            <p:nvGrpSpPr>
              <p:cNvPr id="580" name="Google Shape;580;p22"/>
              <p:cNvGrpSpPr/>
              <p:nvPr/>
            </p:nvGrpSpPr>
            <p:grpSpPr>
              <a:xfrm>
                <a:off x="7488025" y="1788464"/>
                <a:ext cx="1017075" cy="1191375"/>
                <a:chOff x="7457475" y="1779363"/>
                <a:chExt cx="1017075" cy="1191375"/>
              </a:xfrm>
            </p:grpSpPr>
            <p:sp>
              <p:nvSpPr>
                <p:cNvPr id="581" name="Google Shape;581;p22"/>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2" name="Google Shape;582;p22"/>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3" name="Google Shape;583;p22"/>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4" name="Google Shape;584;p22"/>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85" name="Google Shape;585;p22"/>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86" name="Google Shape;586;p22"/>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spTree>
    <p:extLst>
      <p:ext uri="{BB962C8B-B14F-4D97-AF65-F5344CB8AC3E}">
        <p14:creationId xmlns:p14="http://schemas.microsoft.com/office/powerpoint/2010/main" val="27249381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87"/>
        <p:cNvGrpSpPr/>
        <p:nvPr/>
      </p:nvGrpSpPr>
      <p:grpSpPr>
        <a:xfrm>
          <a:off x="0" y="0"/>
          <a:ext cx="0" cy="0"/>
          <a:chOff x="0" y="0"/>
          <a:chExt cx="0" cy="0"/>
        </a:xfrm>
      </p:grpSpPr>
      <p:sp>
        <p:nvSpPr>
          <p:cNvPr id="588" name="Google Shape;588;p23"/>
          <p:cNvSpPr txBox="1">
            <a:spLocks noGrp="1"/>
          </p:cNvSpPr>
          <p:nvPr>
            <p:ph type="title" hasCustomPrompt="1"/>
          </p:nvPr>
        </p:nvSpPr>
        <p:spPr>
          <a:xfrm>
            <a:off x="848088" y="804375"/>
            <a:ext cx="4832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89" name="Google Shape;589;p23"/>
          <p:cNvSpPr txBox="1">
            <a:spLocks noGrp="1"/>
          </p:cNvSpPr>
          <p:nvPr>
            <p:ph type="subTitle" idx="1"/>
          </p:nvPr>
        </p:nvSpPr>
        <p:spPr>
          <a:xfrm>
            <a:off x="848088" y="1537426"/>
            <a:ext cx="4832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0" name="Google Shape;590;p23"/>
          <p:cNvSpPr txBox="1">
            <a:spLocks noGrp="1"/>
          </p:cNvSpPr>
          <p:nvPr>
            <p:ph type="title" idx="2" hasCustomPrompt="1"/>
          </p:nvPr>
        </p:nvSpPr>
        <p:spPr>
          <a:xfrm>
            <a:off x="848088" y="1982625"/>
            <a:ext cx="4832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1" name="Google Shape;591;p23"/>
          <p:cNvSpPr txBox="1">
            <a:spLocks noGrp="1"/>
          </p:cNvSpPr>
          <p:nvPr>
            <p:ph type="subTitle" idx="3"/>
          </p:nvPr>
        </p:nvSpPr>
        <p:spPr>
          <a:xfrm>
            <a:off x="848088" y="2715675"/>
            <a:ext cx="4832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2" name="Google Shape;592;p23"/>
          <p:cNvSpPr txBox="1">
            <a:spLocks noGrp="1"/>
          </p:cNvSpPr>
          <p:nvPr>
            <p:ph type="title" idx="4" hasCustomPrompt="1"/>
          </p:nvPr>
        </p:nvSpPr>
        <p:spPr>
          <a:xfrm>
            <a:off x="848088" y="3160874"/>
            <a:ext cx="48324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4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93" name="Google Shape;593;p23"/>
          <p:cNvSpPr txBox="1">
            <a:spLocks noGrp="1"/>
          </p:cNvSpPr>
          <p:nvPr>
            <p:ph type="subTitle" idx="5"/>
          </p:nvPr>
        </p:nvSpPr>
        <p:spPr>
          <a:xfrm>
            <a:off x="848088" y="3893925"/>
            <a:ext cx="4832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94" name="Google Shape;594;p23"/>
          <p:cNvGrpSpPr/>
          <p:nvPr/>
        </p:nvGrpSpPr>
        <p:grpSpPr>
          <a:xfrm>
            <a:off x="-3661964" y="-3302863"/>
            <a:ext cx="16820791" cy="12823906"/>
            <a:chOff x="-3661965" y="-3302863"/>
            <a:chExt cx="16820791" cy="12823906"/>
          </a:xfrm>
        </p:grpSpPr>
        <p:sp>
          <p:nvSpPr>
            <p:cNvPr id="595" name="Google Shape;595;p23"/>
            <p:cNvSpPr/>
            <p:nvPr/>
          </p:nvSpPr>
          <p:spPr>
            <a:xfrm rot="8430574">
              <a:off x="-2543953" y="28294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96" name="Google Shape;596;p23"/>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97" name="Google Shape;597;p23"/>
          <p:cNvGrpSpPr/>
          <p:nvPr/>
        </p:nvGrpSpPr>
        <p:grpSpPr>
          <a:xfrm>
            <a:off x="-631363" y="-92407"/>
            <a:ext cx="10495670" cy="2608659"/>
            <a:chOff x="-631363" y="-92407"/>
            <a:chExt cx="10495670" cy="2608659"/>
          </a:xfrm>
        </p:grpSpPr>
        <p:grpSp>
          <p:nvGrpSpPr>
            <p:cNvPr id="598" name="Google Shape;598;p23"/>
            <p:cNvGrpSpPr/>
            <p:nvPr/>
          </p:nvGrpSpPr>
          <p:grpSpPr>
            <a:xfrm rot="6773405" flipH="1">
              <a:off x="-423875" y="1073926"/>
              <a:ext cx="1226047" cy="1263640"/>
              <a:chOff x="8381275" y="162075"/>
              <a:chExt cx="1226250" cy="1263850"/>
            </a:xfrm>
          </p:grpSpPr>
          <p:sp>
            <p:nvSpPr>
              <p:cNvPr id="599" name="Google Shape;599;p23"/>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0" name="Google Shape;600;p23"/>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1" name="Google Shape;601;p23"/>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2" name="Google Shape;602;p23"/>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3" name="Google Shape;603;p23"/>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4" name="Google Shape;604;p23"/>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05" name="Google Shape;605;p23"/>
            <p:cNvGrpSpPr/>
            <p:nvPr/>
          </p:nvGrpSpPr>
          <p:grpSpPr>
            <a:xfrm rot="1889131" flipH="1">
              <a:off x="7638069" y="305098"/>
              <a:ext cx="1962663" cy="1562579"/>
              <a:chOff x="-161413" y="-118061"/>
              <a:chExt cx="1962599" cy="1562528"/>
            </a:xfrm>
          </p:grpSpPr>
          <p:grpSp>
            <p:nvGrpSpPr>
              <p:cNvPr id="606" name="Google Shape;606;p23"/>
              <p:cNvGrpSpPr/>
              <p:nvPr/>
            </p:nvGrpSpPr>
            <p:grpSpPr>
              <a:xfrm rot="5214588" flipH="1">
                <a:off x="898950" y="-479870"/>
                <a:ext cx="493752" cy="1285975"/>
                <a:chOff x="4111688" y="2568185"/>
                <a:chExt cx="493824" cy="1286163"/>
              </a:xfrm>
            </p:grpSpPr>
            <p:sp>
              <p:nvSpPr>
                <p:cNvPr id="607" name="Google Shape;607;p23"/>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8" name="Google Shape;608;p23"/>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09" name="Google Shape;609;p23"/>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0" name="Google Shape;610;p23"/>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1" name="Google Shape;611;p23"/>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2" name="Google Shape;612;p23"/>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13" name="Google Shape;613;p23"/>
              <p:cNvGrpSpPr/>
              <p:nvPr/>
            </p:nvGrpSpPr>
            <p:grpSpPr>
              <a:xfrm rot="-8132091" flipH="1">
                <a:off x="110217" y="67581"/>
                <a:ext cx="1016966" cy="1191247"/>
                <a:chOff x="7488025" y="1788464"/>
                <a:chExt cx="1017075" cy="1191375"/>
              </a:xfrm>
            </p:grpSpPr>
            <p:grpSp>
              <p:nvGrpSpPr>
                <p:cNvPr id="614" name="Google Shape;614;p23"/>
                <p:cNvGrpSpPr/>
                <p:nvPr/>
              </p:nvGrpSpPr>
              <p:grpSpPr>
                <a:xfrm>
                  <a:off x="7488025" y="1788464"/>
                  <a:ext cx="1017075" cy="1191375"/>
                  <a:chOff x="7457475" y="1779363"/>
                  <a:chExt cx="1017075" cy="1191375"/>
                </a:xfrm>
              </p:grpSpPr>
              <p:sp>
                <p:nvSpPr>
                  <p:cNvPr id="615" name="Google Shape;615;p23"/>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6" name="Google Shape;616;p23"/>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7" name="Google Shape;617;p23"/>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18" name="Google Shape;618;p23"/>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19" name="Google Shape;619;p23"/>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0" name="Google Shape;620;p23"/>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1772464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13" name="Google Shape;113;p6"/>
          <p:cNvGrpSpPr/>
          <p:nvPr/>
        </p:nvGrpSpPr>
        <p:grpSpPr>
          <a:xfrm rot="10800000" flipH="1">
            <a:off x="-3709590" y="-4522063"/>
            <a:ext cx="16868416" cy="14043106"/>
            <a:chOff x="-3709590" y="-3302863"/>
            <a:chExt cx="16868416" cy="14043106"/>
          </a:xfrm>
        </p:grpSpPr>
        <p:sp>
          <p:nvSpPr>
            <p:cNvPr id="114" name="Google Shape;114;p6"/>
            <p:cNvSpPr/>
            <p:nvPr/>
          </p:nvSpPr>
          <p:spPr>
            <a:xfrm rot="8430574">
              <a:off x="-2591578" y="404865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6"/>
          <p:cNvGrpSpPr/>
          <p:nvPr/>
        </p:nvGrpSpPr>
        <p:grpSpPr>
          <a:xfrm>
            <a:off x="-370787" y="4096"/>
            <a:ext cx="10051096" cy="5726448"/>
            <a:chOff x="-370787" y="4096"/>
            <a:chExt cx="10051096" cy="5726448"/>
          </a:xfrm>
        </p:grpSpPr>
        <p:grpSp>
          <p:nvGrpSpPr>
            <p:cNvPr id="117" name="Google Shape;117;p6"/>
            <p:cNvGrpSpPr/>
            <p:nvPr/>
          </p:nvGrpSpPr>
          <p:grpSpPr>
            <a:xfrm rot="-3995761">
              <a:off x="8667046" y="-119921"/>
              <a:ext cx="590067" cy="1309840"/>
              <a:chOff x="4590115" y="2319904"/>
              <a:chExt cx="590085" cy="1309878"/>
            </a:xfrm>
          </p:grpSpPr>
          <p:sp>
            <p:nvSpPr>
              <p:cNvPr id="118" name="Google Shape;118;p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6"/>
            <p:cNvGrpSpPr/>
            <p:nvPr/>
          </p:nvGrpSpPr>
          <p:grpSpPr>
            <a:xfrm rot="-1823208" flipH="1">
              <a:off x="-135425" y="4152015"/>
              <a:ext cx="1225923" cy="1263513"/>
              <a:chOff x="8381275" y="162075"/>
              <a:chExt cx="1226250" cy="1263850"/>
            </a:xfrm>
          </p:grpSpPr>
          <p:sp>
            <p:nvSpPr>
              <p:cNvPr id="125" name="Google Shape;125;p6"/>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6"/>
            <p:cNvGrpSpPr/>
            <p:nvPr/>
          </p:nvGrpSpPr>
          <p:grpSpPr>
            <a:xfrm rot="2700000" flipH="1">
              <a:off x="572237" y="4458335"/>
              <a:ext cx="493749" cy="1285969"/>
              <a:chOff x="4111688" y="2568185"/>
              <a:chExt cx="493824" cy="1286163"/>
            </a:xfrm>
          </p:grpSpPr>
          <p:sp>
            <p:nvSpPr>
              <p:cNvPr id="132" name="Google Shape;132;p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21"/>
        <p:cNvGrpSpPr/>
        <p:nvPr/>
      </p:nvGrpSpPr>
      <p:grpSpPr>
        <a:xfrm>
          <a:off x="0" y="0"/>
          <a:ext cx="0" cy="0"/>
          <a:chOff x="0" y="0"/>
          <a:chExt cx="0" cy="0"/>
        </a:xfrm>
      </p:grpSpPr>
      <p:sp>
        <p:nvSpPr>
          <p:cNvPr id="622" name="Google Shape;622;p24"/>
          <p:cNvSpPr txBox="1">
            <a:spLocks noGrp="1"/>
          </p:cNvSpPr>
          <p:nvPr>
            <p:ph type="ctrTitle"/>
          </p:nvPr>
        </p:nvSpPr>
        <p:spPr>
          <a:xfrm>
            <a:off x="3994575" y="858825"/>
            <a:ext cx="4379400" cy="932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23" name="Google Shape;623;p24"/>
          <p:cNvSpPr txBox="1">
            <a:spLocks noGrp="1"/>
          </p:cNvSpPr>
          <p:nvPr>
            <p:ph type="subTitle" idx="1"/>
          </p:nvPr>
        </p:nvSpPr>
        <p:spPr>
          <a:xfrm>
            <a:off x="3994675" y="1714600"/>
            <a:ext cx="4379400" cy="105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624" name="Google Shape;624;p24"/>
          <p:cNvGrpSpPr/>
          <p:nvPr/>
        </p:nvGrpSpPr>
        <p:grpSpPr>
          <a:xfrm>
            <a:off x="-161413" y="-118060"/>
            <a:ext cx="10046289" cy="5302513"/>
            <a:chOff x="-161413" y="-118061"/>
            <a:chExt cx="10046289" cy="5302513"/>
          </a:xfrm>
        </p:grpSpPr>
        <p:grpSp>
          <p:nvGrpSpPr>
            <p:cNvPr id="625" name="Google Shape;625;p24"/>
            <p:cNvGrpSpPr/>
            <p:nvPr/>
          </p:nvGrpSpPr>
          <p:grpSpPr>
            <a:xfrm rot="-6773405">
              <a:off x="8451343" y="3742126"/>
              <a:ext cx="1226047" cy="1263640"/>
              <a:chOff x="8381275" y="162075"/>
              <a:chExt cx="1226250" cy="1263850"/>
            </a:xfrm>
          </p:grpSpPr>
          <p:sp>
            <p:nvSpPr>
              <p:cNvPr id="626" name="Google Shape;626;p24"/>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7" name="Google Shape;627;p24"/>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8" name="Google Shape;628;p24"/>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29" name="Google Shape;629;p24"/>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0" name="Google Shape;630;p24"/>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1" name="Google Shape;631;p24"/>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32" name="Google Shape;632;p24"/>
            <p:cNvGrpSpPr/>
            <p:nvPr/>
          </p:nvGrpSpPr>
          <p:grpSpPr>
            <a:xfrm rot="-3995761">
              <a:off x="8869271" y="2604229"/>
              <a:ext cx="590067" cy="1309840"/>
              <a:chOff x="4590115" y="2319904"/>
              <a:chExt cx="590085" cy="1309878"/>
            </a:xfrm>
          </p:grpSpPr>
          <p:sp>
            <p:nvSpPr>
              <p:cNvPr id="633" name="Google Shape;633;p2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4" name="Google Shape;634;p2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5" name="Google Shape;635;p2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6" name="Google Shape;636;p2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7" name="Google Shape;637;p2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38" name="Google Shape;638;p2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39" name="Google Shape;639;p24"/>
            <p:cNvGrpSpPr/>
            <p:nvPr/>
          </p:nvGrpSpPr>
          <p:grpSpPr>
            <a:xfrm>
              <a:off x="-161413" y="-118061"/>
              <a:ext cx="1962599" cy="1562528"/>
              <a:chOff x="-161413" y="-118061"/>
              <a:chExt cx="1962599" cy="1562528"/>
            </a:xfrm>
          </p:grpSpPr>
          <p:grpSp>
            <p:nvGrpSpPr>
              <p:cNvPr id="640" name="Google Shape;640;p24"/>
              <p:cNvGrpSpPr/>
              <p:nvPr/>
            </p:nvGrpSpPr>
            <p:grpSpPr>
              <a:xfrm rot="5214588" flipH="1">
                <a:off x="898950" y="-479870"/>
                <a:ext cx="493752" cy="1285975"/>
                <a:chOff x="4111688" y="2568185"/>
                <a:chExt cx="493824" cy="1286163"/>
              </a:xfrm>
            </p:grpSpPr>
            <p:sp>
              <p:nvSpPr>
                <p:cNvPr id="641" name="Google Shape;641;p24"/>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2" name="Google Shape;642;p24"/>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3" name="Google Shape;643;p24"/>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4" name="Google Shape;644;p24"/>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5" name="Google Shape;645;p24"/>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46" name="Google Shape;646;p24"/>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47" name="Google Shape;647;p24"/>
              <p:cNvGrpSpPr/>
              <p:nvPr/>
            </p:nvGrpSpPr>
            <p:grpSpPr>
              <a:xfrm rot="-8132091" flipH="1">
                <a:off x="110217" y="67581"/>
                <a:ext cx="1016966" cy="1191247"/>
                <a:chOff x="7488025" y="1788464"/>
                <a:chExt cx="1017075" cy="1191375"/>
              </a:xfrm>
            </p:grpSpPr>
            <p:grpSp>
              <p:nvGrpSpPr>
                <p:cNvPr id="648" name="Google Shape;648;p24"/>
                <p:cNvGrpSpPr/>
                <p:nvPr/>
              </p:nvGrpSpPr>
              <p:grpSpPr>
                <a:xfrm>
                  <a:off x="7488025" y="1788464"/>
                  <a:ext cx="1017075" cy="1191375"/>
                  <a:chOff x="7457475" y="1779363"/>
                  <a:chExt cx="1017075" cy="1191375"/>
                </a:xfrm>
              </p:grpSpPr>
              <p:sp>
                <p:nvSpPr>
                  <p:cNvPr id="649" name="Google Shape;649;p24"/>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0" name="Google Shape;650;p24"/>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1" name="Google Shape;651;p24"/>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2" name="Google Shape;652;p24"/>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53" name="Google Shape;653;p24"/>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4" name="Google Shape;654;p24"/>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grpSp>
        <p:nvGrpSpPr>
          <p:cNvPr id="655" name="Google Shape;655;p24"/>
          <p:cNvGrpSpPr/>
          <p:nvPr/>
        </p:nvGrpSpPr>
        <p:grpSpPr>
          <a:xfrm>
            <a:off x="-3471465" y="-4677662"/>
            <a:ext cx="15945578" cy="14198707"/>
            <a:chOff x="-3471465" y="-3629913"/>
            <a:chExt cx="15945578" cy="14198707"/>
          </a:xfrm>
        </p:grpSpPr>
        <p:sp>
          <p:nvSpPr>
            <p:cNvPr id="656" name="Google Shape;656;p24"/>
            <p:cNvSpPr/>
            <p:nvPr/>
          </p:nvSpPr>
          <p:spPr>
            <a:xfrm rot="8430574">
              <a:off x="-2353453" y="3877207"/>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57" name="Google Shape;657;p24"/>
            <p:cNvSpPr/>
            <p:nvPr/>
          </p:nvSpPr>
          <p:spPr>
            <a:xfrm rot="-2700000">
              <a:off x="5716512" y="-2451948"/>
              <a:ext cx="5624406" cy="553486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58" name="Google Shape;658;p24"/>
          <p:cNvSpPr txBox="1"/>
          <p:nvPr/>
        </p:nvSpPr>
        <p:spPr>
          <a:xfrm>
            <a:off x="3994688" y="4130025"/>
            <a:ext cx="4379400" cy="4785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de" sz="1000" b="1">
                <a:solidFill>
                  <a:schemeClr val="dk1"/>
                </a:solidFill>
                <a:latin typeface="Inter Tight"/>
                <a:ea typeface="Inter Tight"/>
                <a:cs typeface="Inter Tight"/>
                <a:sym typeface="Inter Tight"/>
              </a:rPr>
              <a:t>CREDITS</a:t>
            </a:r>
            <a:r>
              <a:rPr lang="de" sz="1000">
                <a:solidFill>
                  <a:schemeClr val="dk1"/>
                </a:solidFill>
                <a:latin typeface="Inter Tight"/>
                <a:ea typeface="Inter Tight"/>
                <a:cs typeface="Inter Tight"/>
                <a:sym typeface="Inter Tight"/>
              </a:rPr>
              <a:t>: Diese Präsentationsvorlage wurde von </a:t>
            </a:r>
            <a:r>
              <a:rPr lang="de" sz="1000" b="1" u="sng">
                <a:solidFill>
                  <a:schemeClr val="dk1"/>
                </a:solidFill>
                <a:latin typeface="Inter Tight"/>
                <a:ea typeface="Inter Tight"/>
                <a:cs typeface="Inter Tight"/>
                <a:sym typeface="Inter Tight"/>
                <a:hlinkClick r:id="rId2">
                  <a:extLst>
                    <a:ext uri="{A12FA001-AC4F-418D-AE19-62706E023703}">
                      <ahyp:hlinkClr xmlns:ahyp="http://schemas.microsoft.com/office/drawing/2018/hyperlinkcolor" val="tx"/>
                    </a:ext>
                  </a:extLst>
                </a:hlinkClick>
              </a:rPr>
              <a:t>Slidesgo</a:t>
            </a:r>
            <a:r>
              <a:rPr lang="de" sz="1000">
                <a:solidFill>
                  <a:schemeClr val="dk1"/>
                </a:solidFill>
                <a:uFill>
                  <a:noFill/>
                </a:uFill>
                <a:latin typeface="Inter Tight"/>
                <a:ea typeface="Inter Tight"/>
                <a:cs typeface="Inter Tight"/>
                <a:sym typeface="Inter Tight"/>
                <a:hlinkClick r:id="rId2">
                  <a:extLst>
                    <a:ext uri="{A12FA001-AC4F-418D-AE19-62706E023703}">
                      <ahyp:hlinkClr xmlns:ahyp="http://schemas.microsoft.com/office/drawing/2018/hyperlinkcolor" val="tx"/>
                    </a:ext>
                  </a:extLst>
                </a:hlinkClick>
              </a:rPr>
              <a:t> </a:t>
            </a:r>
            <a:r>
              <a:rPr lang="de" sz="1000">
                <a:solidFill>
                  <a:schemeClr val="dk1"/>
                </a:solidFill>
                <a:latin typeface="Inter Tight"/>
                <a:ea typeface="Inter Tight"/>
                <a:cs typeface="Inter Tight"/>
                <a:sym typeface="Inter Tight"/>
              </a:rPr>
              <a:t>erstellt, inklusive Icons von </a:t>
            </a:r>
            <a:r>
              <a:rPr lang="de" sz="1000" b="1" u="sng">
                <a:solidFill>
                  <a:schemeClr val="dk1"/>
                </a:solidFill>
                <a:latin typeface="Inter Tight"/>
                <a:ea typeface="Inter Tight"/>
                <a:cs typeface="Inter Tight"/>
                <a:sym typeface="Inter Tight"/>
                <a:hlinkClick r:id="rId3">
                  <a:extLst>
                    <a:ext uri="{A12FA001-AC4F-418D-AE19-62706E023703}">
                      <ahyp:hlinkClr xmlns:ahyp="http://schemas.microsoft.com/office/drawing/2018/hyperlinkcolor" val="tx"/>
                    </a:ext>
                  </a:extLst>
                </a:hlinkClick>
              </a:rPr>
              <a:t>Flaticon</a:t>
            </a:r>
            <a:r>
              <a:rPr lang="de" sz="1000" b="1">
                <a:solidFill>
                  <a:schemeClr val="dk1"/>
                </a:solidFill>
                <a:latin typeface="Inter Tight"/>
                <a:ea typeface="Inter Tight"/>
                <a:cs typeface="Inter Tight"/>
                <a:sym typeface="Inter Tight"/>
              </a:rPr>
              <a:t> </a:t>
            </a:r>
            <a:r>
              <a:rPr lang="de" sz="1000">
                <a:solidFill>
                  <a:schemeClr val="dk1"/>
                </a:solidFill>
                <a:latin typeface="Inter Tight"/>
                <a:ea typeface="Inter Tight"/>
                <a:cs typeface="Inter Tight"/>
                <a:sym typeface="Inter Tight"/>
              </a:rPr>
              <a:t>und Infografiken &amp; Bildern von </a:t>
            </a:r>
            <a:r>
              <a:rPr lang="de" sz="1000" b="1" u="sng">
                <a:solidFill>
                  <a:schemeClr val="dk1"/>
                </a:solidFill>
                <a:latin typeface="Inter Tight"/>
                <a:ea typeface="Inter Tight"/>
                <a:cs typeface="Inter Tight"/>
                <a:sym typeface="Inter Tight"/>
                <a:hlinkClick r:id="rId4">
                  <a:extLst>
                    <a:ext uri="{A12FA001-AC4F-418D-AE19-62706E023703}">
                      <ahyp:hlinkClr xmlns:ahyp="http://schemas.microsoft.com/office/drawing/2018/hyperlinkcolor" val="tx"/>
                    </a:ext>
                  </a:extLst>
                </a:hlinkClick>
              </a:rPr>
              <a:t>Freepik</a:t>
            </a:r>
            <a:r>
              <a:rPr lang="de" sz="1000" b="1">
                <a:solidFill>
                  <a:schemeClr val="dk1"/>
                </a:solidFill>
                <a:uFill>
                  <a:noFill/>
                </a:uFill>
                <a:latin typeface="Inter Tight"/>
                <a:ea typeface="Inter Tight"/>
                <a:cs typeface="Inter Tight"/>
                <a:sym typeface="Inter Tight"/>
                <a:hlinkClick r:id="rId4">
                  <a:extLst>
                    <a:ext uri="{A12FA001-AC4F-418D-AE19-62706E023703}">
                      <ahyp:hlinkClr xmlns:ahyp="http://schemas.microsoft.com/office/drawing/2018/hyperlinkcolor" val="tx"/>
                    </a:ext>
                  </a:extLst>
                </a:hlinkClick>
              </a:rPr>
              <a:t> </a:t>
            </a:r>
            <a:endParaRPr sz="1000">
              <a:solidFill>
                <a:schemeClr val="dk1"/>
              </a:solidFill>
              <a:latin typeface="Inter Tight"/>
              <a:ea typeface="Inter Tight"/>
              <a:cs typeface="Inter Tight"/>
              <a:sym typeface="Inter Tight"/>
            </a:endParaRPr>
          </a:p>
        </p:txBody>
      </p:sp>
    </p:spTree>
    <p:extLst>
      <p:ext uri="{BB962C8B-B14F-4D97-AF65-F5344CB8AC3E}">
        <p14:creationId xmlns:p14="http://schemas.microsoft.com/office/powerpoint/2010/main" val="1664006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59"/>
        <p:cNvGrpSpPr/>
        <p:nvPr/>
      </p:nvGrpSpPr>
      <p:grpSpPr>
        <a:xfrm>
          <a:off x="0" y="0"/>
          <a:ext cx="0" cy="0"/>
          <a:chOff x="0" y="0"/>
          <a:chExt cx="0" cy="0"/>
        </a:xfrm>
      </p:grpSpPr>
      <p:sp>
        <p:nvSpPr>
          <p:cNvPr id="660" name="Google Shape;660;p25"/>
          <p:cNvSpPr/>
          <p:nvPr/>
        </p:nvSpPr>
        <p:spPr>
          <a:xfrm rot="8100000">
            <a:off x="-2057365" y="2974930"/>
            <a:ext cx="5624406" cy="553486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661" name="Google Shape;661;p25"/>
          <p:cNvGrpSpPr/>
          <p:nvPr/>
        </p:nvGrpSpPr>
        <p:grpSpPr>
          <a:xfrm rot="5647047" flipH="1">
            <a:off x="-4259" y="1483353"/>
            <a:ext cx="590073" cy="1309853"/>
            <a:chOff x="4590115" y="2319904"/>
            <a:chExt cx="590085" cy="1309878"/>
          </a:xfrm>
        </p:grpSpPr>
        <p:sp>
          <p:nvSpPr>
            <p:cNvPr id="662" name="Google Shape;662;p25"/>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3" name="Google Shape;663;p25"/>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4" name="Google Shape;664;p25"/>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5" name="Google Shape;665;p25"/>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6" name="Google Shape;666;p25"/>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67" name="Google Shape;667;p25"/>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68" name="Google Shape;668;p25"/>
          <p:cNvGrpSpPr/>
          <p:nvPr/>
        </p:nvGrpSpPr>
        <p:grpSpPr>
          <a:xfrm>
            <a:off x="-675825" y="1397293"/>
            <a:ext cx="10853038" cy="2503646"/>
            <a:chOff x="-675825" y="1397293"/>
            <a:chExt cx="10853038" cy="2503646"/>
          </a:xfrm>
        </p:grpSpPr>
        <p:grpSp>
          <p:nvGrpSpPr>
            <p:cNvPr id="669" name="Google Shape;669;p25"/>
            <p:cNvGrpSpPr/>
            <p:nvPr/>
          </p:nvGrpSpPr>
          <p:grpSpPr>
            <a:xfrm rot="6773405" flipH="1">
              <a:off x="-468338" y="2433751"/>
              <a:ext cx="1226047" cy="1263640"/>
              <a:chOff x="8381275" y="162075"/>
              <a:chExt cx="1226250" cy="1263850"/>
            </a:xfrm>
          </p:grpSpPr>
          <p:sp>
            <p:nvSpPr>
              <p:cNvPr id="670" name="Google Shape;670;p25"/>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1" name="Google Shape;671;p25"/>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2" name="Google Shape;672;p25"/>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3" name="Google Shape;673;p25"/>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4" name="Google Shape;674;p25"/>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5" name="Google Shape;675;p25"/>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76" name="Google Shape;676;p25"/>
            <p:cNvGrpSpPr/>
            <p:nvPr/>
          </p:nvGrpSpPr>
          <p:grpSpPr>
            <a:xfrm rot="3306224" flipH="1">
              <a:off x="7993706" y="1867841"/>
              <a:ext cx="1962625" cy="1562549"/>
              <a:chOff x="-161413" y="-118061"/>
              <a:chExt cx="1962599" cy="1562528"/>
            </a:xfrm>
          </p:grpSpPr>
          <p:grpSp>
            <p:nvGrpSpPr>
              <p:cNvPr id="677" name="Google Shape;677;p25"/>
              <p:cNvGrpSpPr/>
              <p:nvPr/>
            </p:nvGrpSpPr>
            <p:grpSpPr>
              <a:xfrm rot="5214588" flipH="1">
                <a:off x="898950" y="-479870"/>
                <a:ext cx="493752" cy="1285975"/>
                <a:chOff x="4111688" y="2568185"/>
                <a:chExt cx="493824" cy="1286163"/>
              </a:xfrm>
            </p:grpSpPr>
            <p:sp>
              <p:nvSpPr>
                <p:cNvPr id="678" name="Google Shape;678;p25"/>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79" name="Google Shape;679;p25"/>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0" name="Google Shape;680;p25"/>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1" name="Google Shape;681;p25"/>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2" name="Google Shape;682;p25"/>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3" name="Google Shape;683;p25"/>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84" name="Google Shape;684;p25"/>
              <p:cNvGrpSpPr/>
              <p:nvPr/>
            </p:nvGrpSpPr>
            <p:grpSpPr>
              <a:xfrm rot="-8132091" flipH="1">
                <a:off x="110217" y="67581"/>
                <a:ext cx="1016966" cy="1191247"/>
                <a:chOff x="7488025" y="1788464"/>
                <a:chExt cx="1017075" cy="1191375"/>
              </a:xfrm>
            </p:grpSpPr>
            <p:grpSp>
              <p:nvGrpSpPr>
                <p:cNvPr id="685" name="Google Shape;685;p25"/>
                <p:cNvGrpSpPr/>
                <p:nvPr/>
              </p:nvGrpSpPr>
              <p:grpSpPr>
                <a:xfrm>
                  <a:off x="7488025" y="1788464"/>
                  <a:ext cx="1017075" cy="1191375"/>
                  <a:chOff x="7457475" y="1779363"/>
                  <a:chExt cx="1017075" cy="1191375"/>
                </a:xfrm>
              </p:grpSpPr>
              <p:sp>
                <p:nvSpPr>
                  <p:cNvPr id="686" name="Google Shape;686;p25"/>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7" name="Google Shape;687;p25"/>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8" name="Google Shape;688;p25"/>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89" name="Google Shape;689;p25"/>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690" name="Google Shape;690;p25"/>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1" name="Google Shape;691;p25"/>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16417488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692"/>
        <p:cNvGrpSpPr/>
        <p:nvPr/>
      </p:nvGrpSpPr>
      <p:grpSpPr>
        <a:xfrm>
          <a:off x="0" y="0"/>
          <a:ext cx="0" cy="0"/>
          <a:chOff x="0" y="0"/>
          <a:chExt cx="0" cy="0"/>
        </a:xfrm>
      </p:grpSpPr>
      <p:grpSp>
        <p:nvGrpSpPr>
          <p:cNvPr id="693" name="Google Shape;693;p26"/>
          <p:cNvGrpSpPr/>
          <p:nvPr/>
        </p:nvGrpSpPr>
        <p:grpSpPr>
          <a:xfrm>
            <a:off x="-1233153" y="-3787279"/>
            <a:ext cx="14182070" cy="7942704"/>
            <a:chOff x="-1233153" y="-3787279"/>
            <a:chExt cx="14182070" cy="7942704"/>
          </a:xfrm>
        </p:grpSpPr>
        <p:sp>
          <p:nvSpPr>
            <p:cNvPr id="694" name="Google Shape;694;p26"/>
            <p:cNvSpPr/>
            <p:nvPr/>
          </p:nvSpPr>
          <p:spPr>
            <a:xfrm rot="-900872">
              <a:off x="6703340" y="-2013734"/>
              <a:ext cx="5624619" cy="553507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5" name="Google Shape;695;p26"/>
            <p:cNvSpPr/>
            <p:nvPr/>
          </p:nvSpPr>
          <p:spPr>
            <a:xfrm rot="-5400000">
              <a:off x="-1277921" y="-3742510"/>
              <a:ext cx="5624184" cy="5534647"/>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696" name="Google Shape;696;p26"/>
          <p:cNvGrpSpPr/>
          <p:nvPr/>
        </p:nvGrpSpPr>
        <p:grpSpPr>
          <a:xfrm>
            <a:off x="-339182" y="-92407"/>
            <a:ext cx="10203489" cy="2357590"/>
            <a:chOff x="-339182" y="-92407"/>
            <a:chExt cx="10203489" cy="2357590"/>
          </a:xfrm>
        </p:grpSpPr>
        <p:grpSp>
          <p:nvGrpSpPr>
            <p:cNvPr id="697" name="Google Shape;697;p26"/>
            <p:cNvGrpSpPr/>
            <p:nvPr/>
          </p:nvGrpSpPr>
          <p:grpSpPr>
            <a:xfrm rot="5647047" flipH="1">
              <a:off x="40202" y="123527"/>
              <a:ext cx="590073" cy="1309853"/>
              <a:chOff x="4590115" y="2319904"/>
              <a:chExt cx="590085" cy="1309878"/>
            </a:xfrm>
          </p:grpSpPr>
          <p:sp>
            <p:nvSpPr>
              <p:cNvPr id="698" name="Google Shape;698;p26"/>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9" name="Google Shape;699;p26"/>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0" name="Google Shape;700;p26"/>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1" name="Google Shape;701;p26"/>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2" name="Google Shape;702;p26"/>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3" name="Google Shape;703;p26"/>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04" name="Google Shape;704;p26"/>
            <p:cNvGrpSpPr/>
            <p:nvPr/>
          </p:nvGrpSpPr>
          <p:grpSpPr>
            <a:xfrm rot="1889131" flipH="1">
              <a:off x="7638069" y="305098"/>
              <a:ext cx="1962663" cy="1562579"/>
              <a:chOff x="-161413" y="-118061"/>
              <a:chExt cx="1962599" cy="1562528"/>
            </a:xfrm>
          </p:grpSpPr>
          <p:grpSp>
            <p:nvGrpSpPr>
              <p:cNvPr id="705" name="Google Shape;705;p26"/>
              <p:cNvGrpSpPr/>
              <p:nvPr/>
            </p:nvGrpSpPr>
            <p:grpSpPr>
              <a:xfrm rot="5214588" flipH="1">
                <a:off x="898950" y="-479870"/>
                <a:ext cx="493752" cy="1285975"/>
                <a:chOff x="4111688" y="2568185"/>
                <a:chExt cx="493824" cy="1286163"/>
              </a:xfrm>
            </p:grpSpPr>
            <p:sp>
              <p:nvSpPr>
                <p:cNvPr id="706" name="Google Shape;706;p26"/>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7" name="Google Shape;707;p26"/>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8" name="Google Shape;708;p26"/>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9" name="Google Shape;709;p26"/>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0" name="Google Shape;710;p26"/>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1" name="Google Shape;711;p26"/>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12" name="Google Shape;712;p26"/>
              <p:cNvGrpSpPr/>
              <p:nvPr/>
            </p:nvGrpSpPr>
            <p:grpSpPr>
              <a:xfrm rot="-8132091" flipH="1">
                <a:off x="110217" y="67581"/>
                <a:ext cx="1016966" cy="1191247"/>
                <a:chOff x="7488025" y="1788464"/>
                <a:chExt cx="1017075" cy="1191375"/>
              </a:xfrm>
            </p:grpSpPr>
            <p:grpSp>
              <p:nvGrpSpPr>
                <p:cNvPr id="713" name="Google Shape;713;p26"/>
                <p:cNvGrpSpPr/>
                <p:nvPr/>
              </p:nvGrpSpPr>
              <p:grpSpPr>
                <a:xfrm>
                  <a:off x="7488025" y="1788464"/>
                  <a:ext cx="1017075" cy="1191375"/>
                  <a:chOff x="7457475" y="1779363"/>
                  <a:chExt cx="1017075" cy="1191375"/>
                </a:xfrm>
              </p:grpSpPr>
              <p:sp>
                <p:nvSpPr>
                  <p:cNvPr id="714" name="Google Shape;714;p26"/>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5" name="Google Shape;715;p26"/>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6" name="Google Shape;716;p26"/>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7" name="Google Shape;717;p26"/>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18" name="Google Shape;718;p26"/>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9" name="Google Shape;719;p26"/>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552953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720"/>
        <p:cNvGrpSpPr/>
        <p:nvPr/>
      </p:nvGrpSpPr>
      <p:grpSpPr>
        <a:xfrm>
          <a:off x="0" y="0"/>
          <a:ext cx="0" cy="0"/>
          <a:chOff x="0" y="0"/>
          <a:chExt cx="0" cy="0"/>
        </a:xfrm>
      </p:grpSpPr>
      <p:grpSp>
        <p:nvGrpSpPr>
          <p:cNvPr id="721" name="Google Shape;721;p27"/>
          <p:cNvGrpSpPr/>
          <p:nvPr/>
        </p:nvGrpSpPr>
        <p:grpSpPr>
          <a:xfrm>
            <a:off x="-3534312" y="-3302863"/>
            <a:ext cx="16693139" cy="9372504"/>
            <a:chOff x="-3534313" y="-3302863"/>
            <a:chExt cx="16693139" cy="9372504"/>
          </a:xfrm>
        </p:grpSpPr>
        <p:sp>
          <p:nvSpPr>
            <p:cNvPr id="722" name="Google Shape;722;p27"/>
            <p:cNvSpPr/>
            <p:nvPr/>
          </p:nvSpPr>
          <p:spPr>
            <a:xfrm rot="10800000">
              <a:off x="-3534313" y="534994"/>
              <a:ext cx="5624184" cy="5534647"/>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3" name="Google Shape;723;p27"/>
            <p:cNvSpPr/>
            <p:nvPr/>
          </p:nvSpPr>
          <p:spPr>
            <a:xfrm rot="-1317507">
              <a:off x="6703418" y="-2452024"/>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24" name="Google Shape;724;p27"/>
          <p:cNvGrpSpPr/>
          <p:nvPr/>
        </p:nvGrpSpPr>
        <p:grpSpPr>
          <a:xfrm>
            <a:off x="-320131" y="-694608"/>
            <a:ext cx="9276535" cy="6541856"/>
            <a:chOff x="-320132" y="-694608"/>
            <a:chExt cx="9276535" cy="6541856"/>
          </a:xfrm>
        </p:grpSpPr>
        <p:grpSp>
          <p:nvGrpSpPr>
            <p:cNvPr id="725" name="Google Shape;725;p27"/>
            <p:cNvGrpSpPr/>
            <p:nvPr/>
          </p:nvGrpSpPr>
          <p:grpSpPr>
            <a:xfrm rot="6773405" flipH="1">
              <a:off x="3864812" y="-515924"/>
              <a:ext cx="1226047" cy="1263640"/>
              <a:chOff x="8381275" y="162075"/>
              <a:chExt cx="1226250" cy="1263850"/>
            </a:xfrm>
          </p:grpSpPr>
          <p:sp>
            <p:nvSpPr>
              <p:cNvPr id="726" name="Google Shape;726;p27"/>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7" name="Google Shape;727;p27"/>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8" name="Google Shape;728;p27"/>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29" name="Google Shape;729;p27"/>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0" name="Google Shape;730;p27"/>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1" name="Google Shape;731;p27"/>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32" name="Google Shape;732;p27"/>
            <p:cNvGrpSpPr/>
            <p:nvPr/>
          </p:nvGrpSpPr>
          <p:grpSpPr>
            <a:xfrm rot="5647047" flipH="1">
              <a:off x="59252" y="4147277"/>
              <a:ext cx="590073" cy="1309853"/>
              <a:chOff x="4590115" y="2319904"/>
              <a:chExt cx="590085" cy="1309878"/>
            </a:xfrm>
          </p:grpSpPr>
          <p:sp>
            <p:nvSpPr>
              <p:cNvPr id="733" name="Google Shape;733;p2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4" name="Google Shape;734;p2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5" name="Google Shape;735;p2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6" name="Google Shape;736;p2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7" name="Google Shape;737;p2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38" name="Google Shape;738;p2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39" name="Google Shape;739;p27"/>
            <p:cNvGrpSpPr/>
            <p:nvPr/>
          </p:nvGrpSpPr>
          <p:grpSpPr>
            <a:xfrm rot="8253681" flipH="1">
              <a:off x="6723708" y="3827230"/>
              <a:ext cx="1962598" cy="1562527"/>
              <a:chOff x="-161413" y="-118061"/>
              <a:chExt cx="1962599" cy="1562528"/>
            </a:xfrm>
          </p:grpSpPr>
          <p:grpSp>
            <p:nvGrpSpPr>
              <p:cNvPr id="740" name="Google Shape;740;p27"/>
              <p:cNvGrpSpPr/>
              <p:nvPr/>
            </p:nvGrpSpPr>
            <p:grpSpPr>
              <a:xfrm rot="5214588" flipH="1">
                <a:off x="898950" y="-479870"/>
                <a:ext cx="493752" cy="1285975"/>
                <a:chOff x="4111688" y="2568185"/>
                <a:chExt cx="493824" cy="1286163"/>
              </a:xfrm>
            </p:grpSpPr>
            <p:sp>
              <p:nvSpPr>
                <p:cNvPr id="741" name="Google Shape;741;p27"/>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2" name="Google Shape;742;p27"/>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3" name="Google Shape;743;p27"/>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4" name="Google Shape;744;p27"/>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5" name="Google Shape;745;p27"/>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46" name="Google Shape;746;p27"/>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747" name="Google Shape;747;p27"/>
              <p:cNvGrpSpPr/>
              <p:nvPr/>
            </p:nvGrpSpPr>
            <p:grpSpPr>
              <a:xfrm rot="-8132091" flipH="1">
                <a:off x="110217" y="67581"/>
                <a:ext cx="1016966" cy="1191247"/>
                <a:chOff x="7488025" y="1788464"/>
                <a:chExt cx="1017075" cy="1191375"/>
              </a:xfrm>
            </p:grpSpPr>
            <p:grpSp>
              <p:nvGrpSpPr>
                <p:cNvPr id="748" name="Google Shape;748;p27"/>
                <p:cNvGrpSpPr/>
                <p:nvPr/>
              </p:nvGrpSpPr>
              <p:grpSpPr>
                <a:xfrm>
                  <a:off x="7488025" y="1788464"/>
                  <a:ext cx="1017075" cy="1191375"/>
                  <a:chOff x="7457475" y="1779363"/>
                  <a:chExt cx="1017075" cy="1191375"/>
                </a:xfrm>
              </p:grpSpPr>
              <p:sp>
                <p:nvSpPr>
                  <p:cNvPr id="749" name="Google Shape;749;p2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0" name="Google Shape;750;p2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1" name="Google Shape;751;p2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2" name="Google Shape;752;p2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753" name="Google Shape;753;p2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54" name="Google Shape;754;p2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35506177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96"/>
        <p:cNvGrpSpPr/>
        <p:nvPr/>
      </p:nvGrpSpPr>
      <p:grpSpPr>
        <a:xfrm>
          <a:off x="0" y="0"/>
          <a:ext cx="0" cy="0"/>
          <a:chOff x="0" y="0"/>
          <a:chExt cx="0" cy="0"/>
        </a:xfrm>
      </p:grpSpPr>
      <p:sp>
        <p:nvSpPr>
          <p:cNvPr id="497" name="Google Shape;497;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8" name="Google Shape;498;p21"/>
          <p:cNvSpPr txBox="1">
            <a:spLocks noGrp="1"/>
          </p:cNvSpPr>
          <p:nvPr>
            <p:ph type="subTitle" idx="1"/>
          </p:nvPr>
        </p:nvSpPr>
        <p:spPr>
          <a:xfrm>
            <a:off x="2838500" y="1294750"/>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99" name="Google Shape;499;p21"/>
          <p:cNvSpPr txBox="1">
            <a:spLocks noGrp="1"/>
          </p:cNvSpPr>
          <p:nvPr>
            <p:ph type="subTitle" idx="2"/>
          </p:nvPr>
        </p:nvSpPr>
        <p:spPr>
          <a:xfrm>
            <a:off x="2838501" y="1744450"/>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0" name="Google Shape;500;p21"/>
          <p:cNvSpPr txBox="1">
            <a:spLocks noGrp="1"/>
          </p:cNvSpPr>
          <p:nvPr>
            <p:ph type="subTitle" idx="3"/>
          </p:nvPr>
        </p:nvSpPr>
        <p:spPr>
          <a:xfrm>
            <a:off x="5633724" y="1744450"/>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1" name="Google Shape;501;p21"/>
          <p:cNvSpPr txBox="1">
            <a:spLocks noGrp="1"/>
          </p:cNvSpPr>
          <p:nvPr>
            <p:ph type="subTitle" idx="4"/>
          </p:nvPr>
        </p:nvSpPr>
        <p:spPr>
          <a:xfrm>
            <a:off x="2838501" y="3340375"/>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2" name="Google Shape;502;p21"/>
          <p:cNvSpPr txBox="1">
            <a:spLocks noGrp="1"/>
          </p:cNvSpPr>
          <p:nvPr>
            <p:ph type="subTitle" idx="5"/>
          </p:nvPr>
        </p:nvSpPr>
        <p:spPr>
          <a:xfrm>
            <a:off x="5633724" y="3340375"/>
            <a:ext cx="2795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3" name="Google Shape;503;p21"/>
          <p:cNvSpPr txBox="1">
            <a:spLocks noGrp="1"/>
          </p:cNvSpPr>
          <p:nvPr>
            <p:ph type="subTitle" idx="6"/>
          </p:nvPr>
        </p:nvSpPr>
        <p:spPr>
          <a:xfrm>
            <a:off x="2838500" y="2890675"/>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4" name="Google Shape;504;p21"/>
          <p:cNvSpPr txBox="1">
            <a:spLocks noGrp="1"/>
          </p:cNvSpPr>
          <p:nvPr>
            <p:ph type="subTitle" idx="7"/>
          </p:nvPr>
        </p:nvSpPr>
        <p:spPr>
          <a:xfrm>
            <a:off x="5633722" y="1294750"/>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5" name="Google Shape;505;p21"/>
          <p:cNvSpPr txBox="1">
            <a:spLocks noGrp="1"/>
          </p:cNvSpPr>
          <p:nvPr>
            <p:ph type="subTitle" idx="8"/>
          </p:nvPr>
        </p:nvSpPr>
        <p:spPr>
          <a:xfrm>
            <a:off x="5633722" y="2890675"/>
            <a:ext cx="27951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506" name="Google Shape;506;p21"/>
          <p:cNvGrpSpPr/>
          <p:nvPr/>
        </p:nvGrpSpPr>
        <p:grpSpPr>
          <a:xfrm>
            <a:off x="-3463570" y="-4055650"/>
            <a:ext cx="16670555" cy="7945479"/>
            <a:chOff x="-3463571" y="-4055650"/>
            <a:chExt cx="16670555" cy="7945479"/>
          </a:xfrm>
        </p:grpSpPr>
        <p:sp>
          <p:nvSpPr>
            <p:cNvPr id="507" name="Google Shape;507;p21"/>
            <p:cNvSpPr/>
            <p:nvPr/>
          </p:nvSpPr>
          <p:spPr>
            <a:xfrm rot="-6925087">
              <a:off x="-2569211" y="-3095302"/>
              <a:ext cx="5624176" cy="5534639"/>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08" name="Google Shape;508;p21"/>
            <p:cNvSpPr/>
            <p:nvPr/>
          </p:nvSpPr>
          <p:spPr>
            <a:xfrm rot="-518167">
              <a:off x="7198674" y="-2036167"/>
              <a:ext cx="5624626" cy="5535081"/>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09" name="Google Shape;509;p21"/>
          <p:cNvGrpSpPr/>
          <p:nvPr/>
        </p:nvGrpSpPr>
        <p:grpSpPr>
          <a:xfrm>
            <a:off x="-750413" y="3687372"/>
            <a:ext cx="10294414" cy="2138863"/>
            <a:chOff x="-750413" y="3811374"/>
            <a:chExt cx="10294414" cy="2138863"/>
          </a:xfrm>
        </p:grpSpPr>
        <p:grpSp>
          <p:nvGrpSpPr>
            <p:cNvPr id="510" name="Google Shape;510;p21"/>
            <p:cNvGrpSpPr/>
            <p:nvPr/>
          </p:nvGrpSpPr>
          <p:grpSpPr>
            <a:xfrm rot="4026595">
              <a:off x="-542925" y="4507911"/>
              <a:ext cx="1226047" cy="1263640"/>
              <a:chOff x="8381275" y="162075"/>
              <a:chExt cx="1226250" cy="1263850"/>
            </a:xfrm>
          </p:grpSpPr>
          <p:sp>
            <p:nvSpPr>
              <p:cNvPr id="511" name="Google Shape;511;p21"/>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2" name="Google Shape;512;p21"/>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3" name="Google Shape;513;p21"/>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4" name="Google Shape;514;p21"/>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5" name="Google Shape;515;p21"/>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6" name="Google Shape;516;p21"/>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17" name="Google Shape;517;p21"/>
            <p:cNvGrpSpPr/>
            <p:nvPr/>
          </p:nvGrpSpPr>
          <p:grpSpPr>
            <a:xfrm rot="3019633">
              <a:off x="563363" y="4566561"/>
              <a:ext cx="590082" cy="1309873"/>
              <a:chOff x="4590115" y="2319904"/>
              <a:chExt cx="590085" cy="1309878"/>
            </a:xfrm>
          </p:grpSpPr>
          <p:sp>
            <p:nvSpPr>
              <p:cNvPr id="518" name="Google Shape;518;p21"/>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19" name="Google Shape;519;p21"/>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0" name="Google Shape;520;p21"/>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1" name="Google Shape;521;p21"/>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2" name="Google Shape;522;p21"/>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3" name="Google Shape;523;p21"/>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24" name="Google Shape;524;p21"/>
            <p:cNvGrpSpPr/>
            <p:nvPr/>
          </p:nvGrpSpPr>
          <p:grpSpPr>
            <a:xfrm rot="10800000">
              <a:off x="7581402" y="3811374"/>
              <a:ext cx="1962599" cy="1562528"/>
              <a:chOff x="-161413" y="-118061"/>
              <a:chExt cx="1962599" cy="1562528"/>
            </a:xfrm>
          </p:grpSpPr>
          <p:grpSp>
            <p:nvGrpSpPr>
              <p:cNvPr id="525" name="Google Shape;525;p21"/>
              <p:cNvGrpSpPr/>
              <p:nvPr/>
            </p:nvGrpSpPr>
            <p:grpSpPr>
              <a:xfrm rot="5214588" flipH="1">
                <a:off x="898950" y="-479870"/>
                <a:ext cx="493752" cy="1285975"/>
                <a:chOff x="4111688" y="2568185"/>
                <a:chExt cx="493824" cy="1286163"/>
              </a:xfrm>
            </p:grpSpPr>
            <p:sp>
              <p:nvSpPr>
                <p:cNvPr id="526" name="Google Shape;526;p21"/>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7" name="Google Shape;527;p21"/>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8" name="Google Shape;528;p21"/>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29" name="Google Shape;529;p21"/>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0" name="Google Shape;530;p21"/>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1" name="Google Shape;531;p21"/>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532" name="Google Shape;532;p21"/>
              <p:cNvGrpSpPr/>
              <p:nvPr/>
            </p:nvGrpSpPr>
            <p:grpSpPr>
              <a:xfrm rot="-8132091" flipH="1">
                <a:off x="110217" y="67581"/>
                <a:ext cx="1016966" cy="1191247"/>
                <a:chOff x="7488025" y="1788464"/>
                <a:chExt cx="1017075" cy="1191375"/>
              </a:xfrm>
            </p:grpSpPr>
            <p:grpSp>
              <p:nvGrpSpPr>
                <p:cNvPr id="533" name="Google Shape;533;p21"/>
                <p:cNvGrpSpPr/>
                <p:nvPr/>
              </p:nvGrpSpPr>
              <p:grpSpPr>
                <a:xfrm>
                  <a:off x="7488025" y="1788464"/>
                  <a:ext cx="1017075" cy="1191375"/>
                  <a:chOff x="7457475" y="1779363"/>
                  <a:chExt cx="1017075" cy="1191375"/>
                </a:xfrm>
              </p:grpSpPr>
              <p:sp>
                <p:nvSpPr>
                  <p:cNvPr id="534" name="Google Shape;534;p21"/>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5" name="Google Shape;535;p21"/>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6" name="Google Shape;536;p21"/>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7" name="Google Shape;537;p21"/>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538" name="Google Shape;538;p21"/>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39" name="Google Shape;539;p21"/>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Tree>
    <p:extLst>
      <p:ext uri="{BB962C8B-B14F-4D97-AF65-F5344CB8AC3E}">
        <p14:creationId xmlns:p14="http://schemas.microsoft.com/office/powerpoint/2010/main" val="656250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8"/>
        <p:cNvGrpSpPr/>
        <p:nvPr/>
      </p:nvGrpSpPr>
      <p:grpSpPr>
        <a:xfrm>
          <a:off x="0" y="0"/>
          <a:ext cx="0" cy="0"/>
          <a:chOff x="0" y="0"/>
          <a:chExt cx="0" cy="0"/>
        </a:xfrm>
      </p:grpSpPr>
      <p:sp>
        <p:nvSpPr>
          <p:cNvPr id="139" name="Google Shape;139;p7"/>
          <p:cNvSpPr txBox="1">
            <a:spLocks noGrp="1"/>
          </p:cNvSpPr>
          <p:nvPr>
            <p:ph type="body" idx="1"/>
          </p:nvPr>
        </p:nvSpPr>
        <p:spPr>
          <a:xfrm>
            <a:off x="719950" y="1399275"/>
            <a:ext cx="4229400" cy="2943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pPr lvl="0"/>
            <a:r>
              <a:rPr lang="en-US"/>
              <a:t>Click to edit Master text styles</a:t>
            </a:r>
          </a:p>
        </p:txBody>
      </p:sp>
      <p:sp>
        <p:nvSpPr>
          <p:cNvPr id="140" name="Google Shape;140;p7"/>
          <p:cNvSpPr>
            <a:spLocks noGrp="1"/>
          </p:cNvSpPr>
          <p:nvPr>
            <p:ph type="pic" idx="2"/>
          </p:nvPr>
        </p:nvSpPr>
        <p:spPr>
          <a:xfrm>
            <a:off x="5108474" y="1213125"/>
            <a:ext cx="3315600" cy="3315600"/>
          </a:xfrm>
          <a:prstGeom prst="ellipse">
            <a:avLst/>
          </a:prstGeom>
          <a:noFill/>
          <a:ln>
            <a:noFill/>
          </a:ln>
        </p:spPr>
      </p:sp>
      <p:sp>
        <p:nvSpPr>
          <p:cNvPr id="141" name="Google Shape;141;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grpSp>
        <p:nvGrpSpPr>
          <p:cNvPr id="142" name="Google Shape;142;p7"/>
          <p:cNvGrpSpPr/>
          <p:nvPr/>
        </p:nvGrpSpPr>
        <p:grpSpPr>
          <a:xfrm>
            <a:off x="-3658118" y="-4076724"/>
            <a:ext cx="14592455" cy="13277684"/>
            <a:chOff x="-3658118" y="-4076724"/>
            <a:chExt cx="14592455" cy="13277684"/>
          </a:xfrm>
        </p:grpSpPr>
        <p:sp>
          <p:nvSpPr>
            <p:cNvPr id="143" name="Google Shape;143;p7"/>
            <p:cNvSpPr/>
            <p:nvPr/>
          </p:nvSpPr>
          <p:spPr>
            <a:xfrm rot="8876677">
              <a:off x="-2618108" y="2595566"/>
              <a:ext cx="5624338" cy="5534798"/>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5647756" flipH="1">
              <a:off x="5159377" y="-3839979"/>
              <a:ext cx="5624415" cy="553487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7"/>
          <p:cNvGrpSpPr/>
          <p:nvPr/>
        </p:nvGrpSpPr>
        <p:grpSpPr>
          <a:xfrm>
            <a:off x="-482572" y="1571970"/>
            <a:ext cx="9762522" cy="3698116"/>
            <a:chOff x="-482572" y="1571970"/>
            <a:chExt cx="9762522" cy="3698116"/>
          </a:xfrm>
        </p:grpSpPr>
        <p:grpSp>
          <p:nvGrpSpPr>
            <p:cNvPr id="146" name="Google Shape;146;p7"/>
            <p:cNvGrpSpPr/>
            <p:nvPr/>
          </p:nvGrpSpPr>
          <p:grpSpPr>
            <a:xfrm rot="8374474">
              <a:off x="-128290" y="1606929"/>
              <a:ext cx="590123" cy="1309963"/>
              <a:chOff x="4590115" y="2319904"/>
              <a:chExt cx="590085" cy="1309878"/>
            </a:xfrm>
          </p:grpSpPr>
          <p:sp>
            <p:nvSpPr>
              <p:cNvPr id="147" name="Google Shape;147;p7"/>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7"/>
            <p:cNvGrpSpPr/>
            <p:nvPr/>
          </p:nvGrpSpPr>
          <p:grpSpPr>
            <a:xfrm rot="-9217936">
              <a:off x="8051304" y="3914922"/>
              <a:ext cx="1017005" cy="1191293"/>
              <a:chOff x="7488025" y="1788464"/>
              <a:chExt cx="1017075" cy="1191375"/>
            </a:xfrm>
          </p:grpSpPr>
          <p:grpSp>
            <p:nvGrpSpPr>
              <p:cNvPr id="154" name="Google Shape;154;p7"/>
              <p:cNvGrpSpPr/>
              <p:nvPr/>
            </p:nvGrpSpPr>
            <p:grpSpPr>
              <a:xfrm>
                <a:off x="7488025" y="1788464"/>
                <a:ext cx="1017075" cy="1191375"/>
                <a:chOff x="7457475" y="1779363"/>
                <a:chExt cx="1017075" cy="1191375"/>
              </a:xfrm>
            </p:grpSpPr>
            <p:sp>
              <p:nvSpPr>
                <p:cNvPr id="155" name="Google Shape;155;p7"/>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7"/>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7"/>
        <p:cNvGrpSpPr/>
        <p:nvPr/>
      </p:nvGrpSpPr>
      <p:grpSpPr>
        <a:xfrm>
          <a:off x="0" y="0"/>
          <a:ext cx="0" cy="0"/>
          <a:chOff x="0" y="0"/>
          <a:chExt cx="0" cy="0"/>
        </a:xfrm>
      </p:grpSpPr>
      <p:sp>
        <p:nvSpPr>
          <p:cNvPr id="198" name="Google Shape;198;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9" name="Google Shape;199;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grpSp>
        <p:nvGrpSpPr>
          <p:cNvPr id="200" name="Google Shape;200;p9"/>
          <p:cNvGrpSpPr/>
          <p:nvPr/>
        </p:nvGrpSpPr>
        <p:grpSpPr>
          <a:xfrm>
            <a:off x="-4008690" y="-3199238"/>
            <a:ext cx="16764841" cy="12967206"/>
            <a:chOff x="-4008690" y="-3199238"/>
            <a:chExt cx="16764841" cy="12967206"/>
          </a:xfrm>
        </p:grpSpPr>
        <p:sp>
          <p:nvSpPr>
            <p:cNvPr id="201" name="Google Shape;201;p9"/>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rot="1317507" flipH="1">
              <a:off x="-3177840" y="-2348399"/>
              <a:ext cx="5624559" cy="5535015"/>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9"/>
          <p:cNvGrpSpPr/>
          <p:nvPr/>
        </p:nvGrpSpPr>
        <p:grpSpPr>
          <a:xfrm>
            <a:off x="-715085" y="534990"/>
            <a:ext cx="10430810" cy="3101058"/>
            <a:chOff x="-715085" y="534990"/>
            <a:chExt cx="10430810" cy="3101058"/>
          </a:xfrm>
        </p:grpSpPr>
        <p:grpSp>
          <p:nvGrpSpPr>
            <p:cNvPr id="204" name="Google Shape;204;p9"/>
            <p:cNvGrpSpPr/>
            <p:nvPr/>
          </p:nvGrpSpPr>
          <p:grpSpPr>
            <a:xfrm rot="-450317" flipH="1">
              <a:off x="-637807" y="2297707"/>
              <a:ext cx="1226086" cy="1263681"/>
              <a:chOff x="8381275" y="162075"/>
              <a:chExt cx="1226250" cy="1263850"/>
            </a:xfrm>
          </p:grpSpPr>
          <p:sp>
            <p:nvSpPr>
              <p:cNvPr id="205" name="Google Shape;205;p9"/>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9"/>
            <p:cNvGrpSpPr/>
            <p:nvPr/>
          </p:nvGrpSpPr>
          <p:grpSpPr>
            <a:xfrm rot="9848329" flipH="1">
              <a:off x="-141877" y="590691"/>
              <a:ext cx="590068" cy="1309842"/>
              <a:chOff x="4590115" y="2319904"/>
              <a:chExt cx="590085" cy="1309878"/>
            </a:xfrm>
          </p:grpSpPr>
          <p:sp>
            <p:nvSpPr>
              <p:cNvPr id="212" name="Google Shape;212;p9"/>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9"/>
            <p:cNvGrpSpPr/>
            <p:nvPr/>
          </p:nvGrpSpPr>
          <p:grpSpPr>
            <a:xfrm rot="-6388125" flipH="1">
              <a:off x="8491740" y="1005376"/>
              <a:ext cx="1017102" cy="1191407"/>
              <a:chOff x="7488025" y="1788464"/>
              <a:chExt cx="1017075" cy="1191375"/>
            </a:xfrm>
          </p:grpSpPr>
          <p:grpSp>
            <p:nvGrpSpPr>
              <p:cNvPr id="219" name="Google Shape;219;p9"/>
              <p:cNvGrpSpPr/>
              <p:nvPr/>
            </p:nvGrpSpPr>
            <p:grpSpPr>
              <a:xfrm>
                <a:off x="7488025" y="1788464"/>
                <a:ext cx="1017075" cy="1191375"/>
                <a:chOff x="7457475" y="1779363"/>
                <a:chExt cx="1017075" cy="1191375"/>
              </a:xfrm>
            </p:grpSpPr>
            <p:sp>
              <p:nvSpPr>
                <p:cNvPr id="220" name="Google Shape;220;p9"/>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9"/>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6"/>
        <p:cNvGrpSpPr/>
        <p:nvPr/>
      </p:nvGrpSpPr>
      <p:grpSpPr>
        <a:xfrm>
          <a:off x="0" y="0"/>
          <a:ext cx="0" cy="0"/>
          <a:chOff x="0" y="0"/>
          <a:chExt cx="0" cy="0"/>
        </a:xfrm>
      </p:grpSpPr>
      <p:sp>
        <p:nvSpPr>
          <p:cNvPr id="227" name="Google Shape;227;p10"/>
          <p:cNvSpPr>
            <a:spLocks noGrp="1"/>
          </p:cNvSpPr>
          <p:nvPr>
            <p:ph type="pic" idx="2"/>
          </p:nvPr>
        </p:nvSpPr>
        <p:spPr>
          <a:xfrm>
            <a:off x="0" y="0"/>
            <a:ext cx="9144000" cy="5143500"/>
          </a:xfrm>
          <a:prstGeom prst="rect">
            <a:avLst/>
          </a:prstGeom>
          <a:noFill/>
          <a:ln>
            <a:noFill/>
          </a:ln>
        </p:spPr>
      </p:sp>
      <p:sp>
        <p:nvSpPr>
          <p:cNvPr id="228" name="Google Shape;228;p10"/>
          <p:cNvSpPr txBox="1">
            <a:spLocks noGrp="1"/>
          </p:cNvSpPr>
          <p:nvPr>
            <p:ph type="title"/>
          </p:nvPr>
        </p:nvSpPr>
        <p:spPr>
          <a:xfrm>
            <a:off x="720000" y="3859100"/>
            <a:ext cx="7704000" cy="749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9"/>
        <p:cNvGrpSpPr/>
        <p:nvPr/>
      </p:nvGrpSpPr>
      <p:grpSpPr>
        <a:xfrm>
          <a:off x="0" y="0"/>
          <a:ext cx="0" cy="0"/>
          <a:chOff x="0" y="0"/>
          <a:chExt cx="0" cy="0"/>
        </a:xfrm>
      </p:grpSpPr>
      <p:sp>
        <p:nvSpPr>
          <p:cNvPr id="230" name="Google Shape;230;p11"/>
          <p:cNvSpPr txBox="1">
            <a:spLocks noGrp="1"/>
          </p:cNvSpPr>
          <p:nvPr>
            <p:ph type="title" hasCustomPrompt="1"/>
          </p:nvPr>
        </p:nvSpPr>
        <p:spPr>
          <a:xfrm>
            <a:off x="1284000" y="1366338"/>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1" name="Google Shape;231;p11"/>
          <p:cNvSpPr txBox="1">
            <a:spLocks noGrp="1"/>
          </p:cNvSpPr>
          <p:nvPr>
            <p:ph type="subTitle" idx="1"/>
          </p:nvPr>
        </p:nvSpPr>
        <p:spPr>
          <a:xfrm>
            <a:off x="1284000" y="3063763"/>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grpSp>
        <p:nvGrpSpPr>
          <p:cNvPr id="232" name="Google Shape;232;p11"/>
          <p:cNvGrpSpPr/>
          <p:nvPr/>
        </p:nvGrpSpPr>
        <p:grpSpPr>
          <a:xfrm>
            <a:off x="-5049880" y="-370405"/>
            <a:ext cx="17806032" cy="10138373"/>
            <a:chOff x="-5049880" y="-370405"/>
            <a:chExt cx="17806032" cy="10138373"/>
          </a:xfrm>
        </p:grpSpPr>
        <p:sp>
          <p:nvSpPr>
            <p:cNvPr id="233" name="Google Shape;233;p11"/>
            <p:cNvSpPr/>
            <p:nvPr/>
          </p:nvSpPr>
          <p:spPr>
            <a:xfrm rot="-8430574" flipH="1">
              <a:off x="6013715" y="3076382"/>
              <a:ext cx="5624424" cy="5534883"/>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1761696" flipH="1">
              <a:off x="-4054183" y="652996"/>
              <a:ext cx="5624512" cy="5534969"/>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11"/>
          <p:cNvGrpSpPr/>
          <p:nvPr/>
        </p:nvGrpSpPr>
        <p:grpSpPr>
          <a:xfrm>
            <a:off x="-553146" y="-600135"/>
            <a:ext cx="9078882" cy="5574117"/>
            <a:chOff x="-553146" y="-600135"/>
            <a:chExt cx="9078882" cy="5574117"/>
          </a:xfrm>
        </p:grpSpPr>
        <p:grpSp>
          <p:nvGrpSpPr>
            <p:cNvPr id="236" name="Google Shape;236;p11"/>
            <p:cNvGrpSpPr/>
            <p:nvPr/>
          </p:nvGrpSpPr>
          <p:grpSpPr>
            <a:xfrm rot="-9848329">
              <a:off x="7767906" y="-544434"/>
              <a:ext cx="590068" cy="1309842"/>
              <a:chOff x="4590115" y="2319904"/>
              <a:chExt cx="590085" cy="1309878"/>
            </a:xfrm>
          </p:grpSpPr>
          <p:sp>
            <p:nvSpPr>
              <p:cNvPr id="237" name="Google Shape;237;p11"/>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rot="7250750">
              <a:off x="-289529" y="3636341"/>
              <a:ext cx="1017016" cy="1191306"/>
              <a:chOff x="7488025" y="1788464"/>
              <a:chExt cx="1017075" cy="1191375"/>
            </a:xfrm>
          </p:grpSpPr>
          <p:grpSp>
            <p:nvGrpSpPr>
              <p:cNvPr id="244" name="Google Shape;244;p11"/>
              <p:cNvGrpSpPr/>
              <p:nvPr/>
            </p:nvGrpSpPr>
            <p:grpSpPr>
              <a:xfrm>
                <a:off x="7488025" y="1788464"/>
                <a:ext cx="1017075" cy="1191375"/>
                <a:chOff x="7457475" y="1779363"/>
                <a:chExt cx="1017075" cy="1191375"/>
              </a:xfrm>
            </p:grpSpPr>
            <p:sp>
              <p:nvSpPr>
                <p:cNvPr id="245" name="Google Shape;245;p11"/>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1"/>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52"/>
        <p:cNvGrpSpPr/>
        <p:nvPr/>
      </p:nvGrpSpPr>
      <p:grpSpPr>
        <a:xfrm>
          <a:off x="0" y="0"/>
          <a:ext cx="0" cy="0"/>
          <a:chOff x="0" y="0"/>
          <a:chExt cx="0" cy="0"/>
        </a:xfrm>
      </p:grpSpPr>
      <p:sp>
        <p:nvSpPr>
          <p:cNvPr id="253" name="Google Shape;253;p13"/>
          <p:cNvSpPr txBox="1">
            <a:spLocks noGrp="1"/>
          </p:cNvSpPr>
          <p:nvPr>
            <p:ph type="title"/>
          </p:nvPr>
        </p:nvSpPr>
        <p:spPr>
          <a:xfrm>
            <a:off x="720000" y="5242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54" name="Google Shape;254;p13"/>
          <p:cNvSpPr txBox="1">
            <a:spLocks noGrp="1"/>
          </p:cNvSpPr>
          <p:nvPr>
            <p:ph type="subTitle" idx="1"/>
          </p:nvPr>
        </p:nvSpPr>
        <p:spPr>
          <a:xfrm>
            <a:off x="720001" y="17959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r>
              <a:rPr lang="en-US"/>
              <a:t>Click to edit Master subtitle style</a:t>
            </a:r>
            <a:endParaRPr/>
          </a:p>
        </p:txBody>
      </p:sp>
      <p:grpSp>
        <p:nvGrpSpPr>
          <p:cNvPr id="255" name="Google Shape;255;p13"/>
          <p:cNvGrpSpPr/>
          <p:nvPr/>
        </p:nvGrpSpPr>
        <p:grpSpPr>
          <a:xfrm>
            <a:off x="-2941693" y="-4076724"/>
            <a:ext cx="13876030" cy="14256160"/>
            <a:chOff x="-2941693" y="-4076724"/>
            <a:chExt cx="13876030" cy="14256160"/>
          </a:xfrm>
        </p:grpSpPr>
        <p:sp>
          <p:nvSpPr>
            <p:cNvPr id="256" name="Google Shape;256;p13"/>
            <p:cNvSpPr/>
            <p:nvPr/>
          </p:nvSpPr>
          <p:spPr>
            <a:xfrm rot="7535097">
              <a:off x="-1866800" y="3514423"/>
              <a:ext cx="5624534" cy="5534991"/>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rot="5647756" flipH="1">
              <a:off x="5159377" y="-3839979"/>
              <a:ext cx="5624415" cy="5534874"/>
            </a:xfrm>
            <a:custGeom>
              <a:avLst/>
              <a:gdLst/>
              <a:ahLst/>
              <a:cxnLst/>
              <a:rect l="l" t="t" r="r" b="b"/>
              <a:pathLst>
                <a:path w="212876" h="209487" extrusionOk="0">
                  <a:moveTo>
                    <a:pt x="95820" y="0"/>
                  </a:moveTo>
                  <a:lnTo>
                    <a:pt x="9275" y="36076"/>
                  </a:lnTo>
                  <a:lnTo>
                    <a:pt x="8252" y="37164"/>
                  </a:lnTo>
                  <a:lnTo>
                    <a:pt x="7356" y="38251"/>
                  </a:lnTo>
                  <a:lnTo>
                    <a:pt x="6525" y="39339"/>
                  </a:lnTo>
                  <a:lnTo>
                    <a:pt x="5757" y="40426"/>
                  </a:lnTo>
                  <a:lnTo>
                    <a:pt x="4990" y="41513"/>
                  </a:lnTo>
                  <a:lnTo>
                    <a:pt x="4350" y="42601"/>
                  </a:lnTo>
                  <a:lnTo>
                    <a:pt x="3710" y="43688"/>
                  </a:lnTo>
                  <a:lnTo>
                    <a:pt x="3135" y="44712"/>
                  </a:lnTo>
                  <a:lnTo>
                    <a:pt x="2623" y="45799"/>
                  </a:lnTo>
                  <a:lnTo>
                    <a:pt x="2111" y="46823"/>
                  </a:lnTo>
                  <a:lnTo>
                    <a:pt x="1728" y="47910"/>
                  </a:lnTo>
                  <a:lnTo>
                    <a:pt x="1344" y="48933"/>
                  </a:lnTo>
                  <a:lnTo>
                    <a:pt x="1024" y="49957"/>
                  </a:lnTo>
                  <a:lnTo>
                    <a:pt x="704" y="50980"/>
                  </a:lnTo>
                  <a:lnTo>
                    <a:pt x="512" y="51940"/>
                  </a:lnTo>
                  <a:lnTo>
                    <a:pt x="320" y="52899"/>
                  </a:lnTo>
                  <a:lnTo>
                    <a:pt x="192" y="53923"/>
                  </a:lnTo>
                  <a:lnTo>
                    <a:pt x="64" y="54882"/>
                  </a:lnTo>
                  <a:lnTo>
                    <a:pt x="0" y="55778"/>
                  </a:lnTo>
                  <a:lnTo>
                    <a:pt x="0" y="56737"/>
                  </a:lnTo>
                  <a:lnTo>
                    <a:pt x="64" y="57633"/>
                  </a:lnTo>
                  <a:lnTo>
                    <a:pt x="128" y="58528"/>
                  </a:lnTo>
                  <a:lnTo>
                    <a:pt x="192" y="59424"/>
                  </a:lnTo>
                  <a:lnTo>
                    <a:pt x="384" y="60255"/>
                  </a:lnTo>
                  <a:lnTo>
                    <a:pt x="576" y="61087"/>
                  </a:lnTo>
                  <a:lnTo>
                    <a:pt x="768" y="61918"/>
                  </a:lnTo>
                  <a:lnTo>
                    <a:pt x="1024" y="62750"/>
                  </a:lnTo>
                  <a:lnTo>
                    <a:pt x="1280" y="63517"/>
                  </a:lnTo>
                  <a:lnTo>
                    <a:pt x="1664" y="64285"/>
                  </a:lnTo>
                  <a:lnTo>
                    <a:pt x="1983" y="64989"/>
                  </a:lnTo>
                  <a:lnTo>
                    <a:pt x="2367" y="65692"/>
                  </a:lnTo>
                  <a:lnTo>
                    <a:pt x="2815" y="66396"/>
                  </a:lnTo>
                  <a:lnTo>
                    <a:pt x="3710" y="67675"/>
                  </a:lnTo>
                  <a:lnTo>
                    <a:pt x="4734" y="68891"/>
                  </a:lnTo>
                  <a:lnTo>
                    <a:pt x="5885" y="69978"/>
                  </a:lnTo>
                  <a:lnTo>
                    <a:pt x="7101" y="70937"/>
                  </a:lnTo>
                  <a:lnTo>
                    <a:pt x="8444" y="71833"/>
                  </a:lnTo>
                  <a:lnTo>
                    <a:pt x="9851" y="72537"/>
                  </a:lnTo>
                  <a:lnTo>
                    <a:pt x="11386" y="73176"/>
                  </a:lnTo>
                  <a:lnTo>
                    <a:pt x="12921" y="73624"/>
                  </a:lnTo>
                  <a:lnTo>
                    <a:pt x="14521" y="73944"/>
                  </a:lnTo>
                  <a:lnTo>
                    <a:pt x="15352" y="74072"/>
                  </a:lnTo>
                  <a:lnTo>
                    <a:pt x="16184" y="74136"/>
                  </a:lnTo>
                  <a:lnTo>
                    <a:pt x="17911" y="74136"/>
                  </a:lnTo>
                  <a:lnTo>
                    <a:pt x="18806" y="74072"/>
                  </a:lnTo>
                  <a:lnTo>
                    <a:pt x="19702" y="74008"/>
                  </a:lnTo>
                  <a:lnTo>
                    <a:pt x="20597" y="73880"/>
                  </a:lnTo>
                  <a:lnTo>
                    <a:pt x="21493" y="73752"/>
                  </a:lnTo>
                  <a:lnTo>
                    <a:pt x="22388" y="73496"/>
                  </a:lnTo>
                  <a:lnTo>
                    <a:pt x="23284" y="73240"/>
                  </a:lnTo>
                  <a:lnTo>
                    <a:pt x="24179" y="72984"/>
                  </a:lnTo>
                  <a:lnTo>
                    <a:pt x="25075" y="72601"/>
                  </a:lnTo>
                  <a:lnTo>
                    <a:pt x="26034" y="72217"/>
                  </a:lnTo>
                  <a:lnTo>
                    <a:pt x="26930" y="71769"/>
                  </a:lnTo>
                  <a:lnTo>
                    <a:pt x="28465" y="71065"/>
                  </a:lnTo>
                  <a:lnTo>
                    <a:pt x="30000" y="70426"/>
                  </a:lnTo>
                  <a:lnTo>
                    <a:pt x="31471" y="69850"/>
                  </a:lnTo>
                  <a:lnTo>
                    <a:pt x="32878" y="69274"/>
                  </a:lnTo>
                  <a:lnTo>
                    <a:pt x="34286" y="68827"/>
                  </a:lnTo>
                  <a:lnTo>
                    <a:pt x="35693" y="68443"/>
                  </a:lnTo>
                  <a:lnTo>
                    <a:pt x="37036" y="68123"/>
                  </a:lnTo>
                  <a:lnTo>
                    <a:pt x="38379" y="67867"/>
                  </a:lnTo>
                  <a:lnTo>
                    <a:pt x="39659" y="67675"/>
                  </a:lnTo>
                  <a:lnTo>
                    <a:pt x="40874" y="67547"/>
                  </a:lnTo>
                  <a:lnTo>
                    <a:pt x="42089" y="67483"/>
                  </a:lnTo>
                  <a:lnTo>
                    <a:pt x="43305" y="67483"/>
                  </a:lnTo>
                  <a:lnTo>
                    <a:pt x="44392" y="67547"/>
                  </a:lnTo>
                  <a:lnTo>
                    <a:pt x="45480" y="67675"/>
                  </a:lnTo>
                  <a:lnTo>
                    <a:pt x="46567" y="67867"/>
                  </a:lnTo>
                  <a:lnTo>
                    <a:pt x="47526" y="68123"/>
                  </a:lnTo>
                  <a:lnTo>
                    <a:pt x="48486" y="68443"/>
                  </a:lnTo>
                  <a:lnTo>
                    <a:pt x="49381" y="68827"/>
                  </a:lnTo>
                  <a:lnTo>
                    <a:pt x="50277" y="69274"/>
                  </a:lnTo>
                  <a:lnTo>
                    <a:pt x="51045" y="69786"/>
                  </a:lnTo>
                  <a:lnTo>
                    <a:pt x="51812" y="70362"/>
                  </a:lnTo>
                  <a:lnTo>
                    <a:pt x="52516" y="70937"/>
                  </a:lnTo>
                  <a:lnTo>
                    <a:pt x="53155" y="71641"/>
                  </a:lnTo>
                  <a:lnTo>
                    <a:pt x="53731" y="72345"/>
                  </a:lnTo>
                  <a:lnTo>
                    <a:pt x="54307" y="73176"/>
                  </a:lnTo>
                  <a:lnTo>
                    <a:pt x="54755" y="74008"/>
                  </a:lnTo>
                  <a:lnTo>
                    <a:pt x="55202" y="74903"/>
                  </a:lnTo>
                  <a:lnTo>
                    <a:pt x="55522" y="75863"/>
                  </a:lnTo>
                  <a:lnTo>
                    <a:pt x="55842" y="76886"/>
                  </a:lnTo>
                  <a:lnTo>
                    <a:pt x="56034" y="77974"/>
                  </a:lnTo>
                  <a:lnTo>
                    <a:pt x="56226" y="79125"/>
                  </a:lnTo>
                  <a:lnTo>
                    <a:pt x="56290" y="80340"/>
                  </a:lnTo>
                  <a:lnTo>
                    <a:pt x="56354" y="81492"/>
                  </a:lnTo>
                  <a:lnTo>
                    <a:pt x="56290" y="82707"/>
                  </a:lnTo>
                  <a:lnTo>
                    <a:pt x="56226" y="83922"/>
                  </a:lnTo>
                  <a:lnTo>
                    <a:pt x="56162" y="85074"/>
                  </a:lnTo>
                  <a:lnTo>
                    <a:pt x="55842" y="87376"/>
                  </a:lnTo>
                  <a:lnTo>
                    <a:pt x="55394" y="89679"/>
                  </a:lnTo>
                  <a:lnTo>
                    <a:pt x="54499" y="94093"/>
                  </a:lnTo>
                  <a:lnTo>
                    <a:pt x="54115" y="96268"/>
                  </a:lnTo>
                  <a:lnTo>
                    <a:pt x="53795" y="98378"/>
                  </a:lnTo>
                  <a:lnTo>
                    <a:pt x="53667" y="99402"/>
                  </a:lnTo>
                  <a:lnTo>
                    <a:pt x="53603" y="100425"/>
                  </a:lnTo>
                  <a:lnTo>
                    <a:pt x="53603" y="101449"/>
                  </a:lnTo>
                  <a:lnTo>
                    <a:pt x="53667" y="102408"/>
                  </a:lnTo>
                  <a:lnTo>
                    <a:pt x="53795" y="103368"/>
                  </a:lnTo>
                  <a:lnTo>
                    <a:pt x="53987" y="104391"/>
                  </a:lnTo>
                  <a:lnTo>
                    <a:pt x="54179" y="105351"/>
                  </a:lnTo>
                  <a:lnTo>
                    <a:pt x="54563" y="106246"/>
                  </a:lnTo>
                  <a:lnTo>
                    <a:pt x="54946" y="107206"/>
                  </a:lnTo>
                  <a:lnTo>
                    <a:pt x="55458" y="108101"/>
                  </a:lnTo>
                  <a:lnTo>
                    <a:pt x="56034" y="108997"/>
                  </a:lnTo>
                  <a:lnTo>
                    <a:pt x="56737" y="109892"/>
                  </a:lnTo>
                  <a:lnTo>
                    <a:pt x="57569" y="110788"/>
                  </a:lnTo>
                  <a:lnTo>
                    <a:pt x="58528" y="111619"/>
                  </a:lnTo>
                  <a:lnTo>
                    <a:pt x="59552" y="112515"/>
                  </a:lnTo>
                  <a:lnTo>
                    <a:pt x="60767" y="113346"/>
                  </a:lnTo>
                  <a:lnTo>
                    <a:pt x="65437" y="116545"/>
                  </a:lnTo>
                  <a:lnTo>
                    <a:pt x="67611" y="118016"/>
                  </a:lnTo>
                  <a:lnTo>
                    <a:pt x="69530" y="119487"/>
                  </a:lnTo>
                  <a:lnTo>
                    <a:pt x="71321" y="120894"/>
                  </a:lnTo>
                  <a:lnTo>
                    <a:pt x="72857" y="122301"/>
                  </a:lnTo>
                  <a:lnTo>
                    <a:pt x="73560" y="123005"/>
                  </a:lnTo>
                  <a:lnTo>
                    <a:pt x="74136" y="123709"/>
                  </a:lnTo>
                  <a:lnTo>
                    <a:pt x="74712" y="124412"/>
                  </a:lnTo>
                  <a:lnTo>
                    <a:pt x="75223" y="125116"/>
                  </a:lnTo>
                  <a:lnTo>
                    <a:pt x="75607" y="125820"/>
                  </a:lnTo>
                  <a:lnTo>
                    <a:pt x="75991" y="126587"/>
                  </a:lnTo>
                  <a:lnTo>
                    <a:pt x="76247" y="127291"/>
                  </a:lnTo>
                  <a:lnTo>
                    <a:pt x="76439" y="128058"/>
                  </a:lnTo>
                  <a:lnTo>
                    <a:pt x="76503" y="128826"/>
                  </a:lnTo>
                  <a:lnTo>
                    <a:pt x="76567" y="129594"/>
                  </a:lnTo>
                  <a:lnTo>
                    <a:pt x="76503" y="130361"/>
                  </a:lnTo>
                  <a:lnTo>
                    <a:pt x="76375" y="131129"/>
                  </a:lnTo>
                  <a:lnTo>
                    <a:pt x="76119" y="131960"/>
                  </a:lnTo>
                  <a:lnTo>
                    <a:pt x="75799" y="132792"/>
                  </a:lnTo>
                  <a:lnTo>
                    <a:pt x="75351" y="133687"/>
                  </a:lnTo>
                  <a:lnTo>
                    <a:pt x="74840" y="134583"/>
                  </a:lnTo>
                  <a:lnTo>
                    <a:pt x="74200" y="135478"/>
                  </a:lnTo>
                  <a:lnTo>
                    <a:pt x="73496" y="136438"/>
                  </a:lnTo>
                  <a:lnTo>
                    <a:pt x="72665" y="137397"/>
                  </a:lnTo>
                  <a:lnTo>
                    <a:pt x="71705" y="138357"/>
                  </a:lnTo>
                  <a:lnTo>
                    <a:pt x="70682" y="139380"/>
                  </a:lnTo>
                  <a:lnTo>
                    <a:pt x="69530" y="140468"/>
                  </a:lnTo>
                  <a:lnTo>
                    <a:pt x="67036" y="142578"/>
                  </a:lnTo>
                  <a:lnTo>
                    <a:pt x="61535" y="147184"/>
                  </a:lnTo>
                  <a:lnTo>
                    <a:pt x="58656" y="149679"/>
                  </a:lnTo>
                  <a:lnTo>
                    <a:pt x="57185" y="150958"/>
                  </a:lnTo>
                  <a:lnTo>
                    <a:pt x="55778" y="152365"/>
                  </a:lnTo>
                  <a:lnTo>
                    <a:pt x="54435" y="153772"/>
                  </a:lnTo>
                  <a:lnTo>
                    <a:pt x="53091" y="155244"/>
                  </a:lnTo>
                  <a:lnTo>
                    <a:pt x="51812" y="156715"/>
                  </a:lnTo>
                  <a:lnTo>
                    <a:pt x="50597" y="158314"/>
                  </a:lnTo>
                  <a:lnTo>
                    <a:pt x="49445" y="159913"/>
                  </a:lnTo>
                  <a:lnTo>
                    <a:pt x="48358" y="161640"/>
                  </a:lnTo>
                  <a:lnTo>
                    <a:pt x="47399" y="163367"/>
                  </a:lnTo>
                  <a:lnTo>
                    <a:pt x="46503" y="165222"/>
                  </a:lnTo>
                  <a:lnTo>
                    <a:pt x="45735" y="167077"/>
                  </a:lnTo>
                  <a:lnTo>
                    <a:pt x="45096" y="169060"/>
                  </a:lnTo>
                  <a:lnTo>
                    <a:pt x="44840" y="170083"/>
                  </a:lnTo>
                  <a:lnTo>
                    <a:pt x="44648" y="171107"/>
                  </a:lnTo>
                  <a:lnTo>
                    <a:pt x="44456" y="172130"/>
                  </a:lnTo>
                  <a:lnTo>
                    <a:pt x="44264" y="173218"/>
                  </a:lnTo>
                  <a:lnTo>
                    <a:pt x="44136" y="174305"/>
                  </a:lnTo>
                  <a:lnTo>
                    <a:pt x="44072" y="175457"/>
                  </a:lnTo>
                  <a:lnTo>
                    <a:pt x="44072" y="176544"/>
                  </a:lnTo>
                  <a:lnTo>
                    <a:pt x="44072" y="177759"/>
                  </a:lnTo>
                  <a:lnTo>
                    <a:pt x="44136" y="178911"/>
                  </a:lnTo>
                  <a:lnTo>
                    <a:pt x="44264" y="180126"/>
                  </a:lnTo>
                  <a:lnTo>
                    <a:pt x="44392" y="181341"/>
                  </a:lnTo>
                  <a:lnTo>
                    <a:pt x="44584" y="182557"/>
                  </a:lnTo>
                  <a:lnTo>
                    <a:pt x="44840" y="183836"/>
                  </a:lnTo>
                  <a:lnTo>
                    <a:pt x="45160" y="185115"/>
                  </a:lnTo>
                  <a:lnTo>
                    <a:pt x="45480" y="186459"/>
                  </a:lnTo>
                  <a:lnTo>
                    <a:pt x="45927" y="187802"/>
                  </a:lnTo>
                  <a:lnTo>
                    <a:pt x="46375" y="189145"/>
                  </a:lnTo>
                  <a:lnTo>
                    <a:pt x="46887" y="190552"/>
                  </a:lnTo>
                  <a:lnTo>
                    <a:pt x="47462" y="191960"/>
                  </a:lnTo>
                  <a:lnTo>
                    <a:pt x="48102" y="193431"/>
                  </a:lnTo>
                  <a:lnTo>
                    <a:pt x="48806" y="194838"/>
                  </a:lnTo>
                  <a:lnTo>
                    <a:pt x="49701" y="196181"/>
                  </a:lnTo>
                  <a:lnTo>
                    <a:pt x="50661" y="197461"/>
                  </a:lnTo>
                  <a:lnTo>
                    <a:pt x="51748" y="198612"/>
                  </a:lnTo>
                  <a:lnTo>
                    <a:pt x="52900" y="199763"/>
                  </a:lnTo>
                  <a:lnTo>
                    <a:pt x="54179" y="200787"/>
                  </a:lnTo>
                  <a:lnTo>
                    <a:pt x="55586" y="201746"/>
                  </a:lnTo>
                  <a:lnTo>
                    <a:pt x="57057" y="202706"/>
                  </a:lnTo>
                  <a:lnTo>
                    <a:pt x="58656" y="203537"/>
                  </a:lnTo>
                  <a:lnTo>
                    <a:pt x="60256" y="204305"/>
                  </a:lnTo>
                  <a:lnTo>
                    <a:pt x="62047" y="205008"/>
                  </a:lnTo>
                  <a:lnTo>
                    <a:pt x="63838" y="205648"/>
                  </a:lnTo>
                  <a:lnTo>
                    <a:pt x="65756" y="206288"/>
                  </a:lnTo>
                  <a:lnTo>
                    <a:pt x="67675" y="206800"/>
                  </a:lnTo>
                  <a:lnTo>
                    <a:pt x="69722" y="207311"/>
                  </a:lnTo>
                  <a:lnTo>
                    <a:pt x="71769" y="207695"/>
                  </a:lnTo>
                  <a:lnTo>
                    <a:pt x="73944" y="208079"/>
                  </a:lnTo>
                  <a:lnTo>
                    <a:pt x="76119" y="208463"/>
                  </a:lnTo>
                  <a:lnTo>
                    <a:pt x="78358" y="208718"/>
                  </a:lnTo>
                  <a:lnTo>
                    <a:pt x="80660" y="208974"/>
                  </a:lnTo>
                  <a:lnTo>
                    <a:pt x="82963" y="209166"/>
                  </a:lnTo>
                  <a:lnTo>
                    <a:pt x="85330" y="209294"/>
                  </a:lnTo>
                  <a:lnTo>
                    <a:pt x="87760" y="209422"/>
                  </a:lnTo>
                  <a:lnTo>
                    <a:pt x="90191" y="209486"/>
                  </a:lnTo>
                  <a:lnTo>
                    <a:pt x="95052" y="209486"/>
                  </a:lnTo>
                  <a:lnTo>
                    <a:pt x="100042" y="209422"/>
                  </a:lnTo>
                  <a:lnTo>
                    <a:pt x="105031" y="209166"/>
                  </a:lnTo>
                  <a:lnTo>
                    <a:pt x="110020" y="208846"/>
                  </a:lnTo>
                  <a:lnTo>
                    <a:pt x="114946" y="208463"/>
                  </a:lnTo>
                  <a:lnTo>
                    <a:pt x="119807" y="207951"/>
                  </a:lnTo>
                  <a:lnTo>
                    <a:pt x="124604" y="207375"/>
                  </a:lnTo>
                  <a:lnTo>
                    <a:pt x="129210" y="206800"/>
                  </a:lnTo>
                  <a:lnTo>
                    <a:pt x="133623" y="206160"/>
                  </a:lnTo>
                  <a:lnTo>
                    <a:pt x="137909" y="205520"/>
                  </a:lnTo>
                  <a:lnTo>
                    <a:pt x="141875" y="204817"/>
                  </a:lnTo>
                  <a:lnTo>
                    <a:pt x="145585" y="204177"/>
                  </a:lnTo>
                  <a:lnTo>
                    <a:pt x="152045" y="202962"/>
                  </a:lnTo>
                  <a:lnTo>
                    <a:pt x="156971" y="201938"/>
                  </a:lnTo>
                  <a:lnTo>
                    <a:pt x="161256" y="200979"/>
                  </a:lnTo>
                  <a:lnTo>
                    <a:pt x="167525" y="200787"/>
                  </a:lnTo>
                  <a:lnTo>
                    <a:pt x="173921" y="200467"/>
                  </a:lnTo>
                  <a:lnTo>
                    <a:pt x="181213" y="200147"/>
                  </a:lnTo>
                  <a:lnTo>
                    <a:pt x="188441" y="199699"/>
                  </a:lnTo>
                  <a:lnTo>
                    <a:pt x="191704" y="199444"/>
                  </a:lnTo>
                  <a:lnTo>
                    <a:pt x="194646" y="199188"/>
                  </a:lnTo>
                  <a:lnTo>
                    <a:pt x="197077" y="198868"/>
                  </a:lnTo>
                  <a:lnTo>
                    <a:pt x="198932" y="198612"/>
                  </a:lnTo>
                  <a:lnTo>
                    <a:pt x="199571" y="198420"/>
                  </a:lnTo>
                  <a:lnTo>
                    <a:pt x="200019" y="198292"/>
                  </a:lnTo>
                  <a:lnTo>
                    <a:pt x="200275" y="198100"/>
                  </a:lnTo>
                  <a:lnTo>
                    <a:pt x="200339" y="198036"/>
                  </a:lnTo>
                  <a:lnTo>
                    <a:pt x="200275" y="197972"/>
                  </a:lnTo>
                  <a:lnTo>
                    <a:pt x="200275" y="197780"/>
                  </a:lnTo>
                  <a:lnTo>
                    <a:pt x="200211" y="197461"/>
                  </a:lnTo>
                  <a:lnTo>
                    <a:pt x="200275" y="196245"/>
                  </a:lnTo>
                  <a:lnTo>
                    <a:pt x="200531" y="191960"/>
                  </a:lnTo>
                  <a:lnTo>
                    <a:pt x="201042" y="185563"/>
                  </a:lnTo>
                  <a:lnTo>
                    <a:pt x="201746" y="177248"/>
                  </a:lnTo>
                  <a:lnTo>
                    <a:pt x="203665" y="156779"/>
                  </a:lnTo>
                  <a:lnTo>
                    <a:pt x="205968" y="133367"/>
                  </a:lnTo>
                  <a:lnTo>
                    <a:pt x="208398" y="110020"/>
                  </a:lnTo>
                  <a:lnTo>
                    <a:pt x="210509" y="89679"/>
                  </a:lnTo>
                  <a:lnTo>
                    <a:pt x="212108" y="75159"/>
                  </a:lnTo>
                  <a:lnTo>
                    <a:pt x="212620" y="71001"/>
                  </a:lnTo>
                  <a:lnTo>
                    <a:pt x="212812" y="69466"/>
                  </a:lnTo>
                  <a:lnTo>
                    <a:pt x="212876" y="68635"/>
                  </a:lnTo>
                  <a:lnTo>
                    <a:pt x="212876" y="66524"/>
                  </a:lnTo>
                  <a:lnTo>
                    <a:pt x="212748" y="59360"/>
                  </a:lnTo>
                  <a:lnTo>
                    <a:pt x="212428" y="49317"/>
                  </a:lnTo>
                  <a:lnTo>
                    <a:pt x="212044" y="37931"/>
                  </a:lnTo>
                  <a:lnTo>
                    <a:pt x="211597" y="26482"/>
                  </a:lnTo>
                  <a:lnTo>
                    <a:pt x="211149" y="16503"/>
                  </a:lnTo>
                  <a:lnTo>
                    <a:pt x="210765" y="9339"/>
                  </a:lnTo>
                  <a:lnTo>
                    <a:pt x="210573" y="7292"/>
                  </a:lnTo>
                  <a:lnTo>
                    <a:pt x="210509" y="6716"/>
                  </a:lnTo>
                  <a:lnTo>
                    <a:pt x="210445" y="6460"/>
                  </a:lnTo>
                  <a:lnTo>
                    <a:pt x="210062" y="6397"/>
                  </a:lnTo>
                  <a:lnTo>
                    <a:pt x="209038" y="6269"/>
                  </a:lnTo>
                  <a:lnTo>
                    <a:pt x="205328" y="6013"/>
                  </a:lnTo>
                  <a:lnTo>
                    <a:pt x="192279" y="5181"/>
                  </a:lnTo>
                  <a:lnTo>
                    <a:pt x="173921" y="4158"/>
                  </a:lnTo>
                  <a:lnTo>
                    <a:pt x="152877" y="3006"/>
                  </a:lnTo>
                  <a:lnTo>
                    <a:pt x="113602" y="896"/>
                  </a:lnTo>
                  <a:lnTo>
                    <a:pt x="95820" y="0"/>
                  </a:lnTo>
                  <a:close/>
                </a:path>
              </a:pathLst>
            </a:custGeom>
            <a:solidFill>
              <a:srgbClr val="DFD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3"/>
          <p:cNvSpPr txBox="1">
            <a:spLocks noGrp="1"/>
          </p:cNvSpPr>
          <p:nvPr>
            <p:ph type="title" idx="2" hasCustomPrompt="1"/>
          </p:nvPr>
        </p:nvSpPr>
        <p:spPr>
          <a:xfrm>
            <a:off x="2245851" y="24802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subTitle" idx="3"/>
          </p:nvPr>
        </p:nvSpPr>
        <p:spPr>
          <a:xfrm>
            <a:off x="720001" y="28627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r>
              <a:rPr lang="en-US"/>
              <a:t>Click to edit Master subtitle style</a:t>
            </a:r>
            <a:endParaRPr/>
          </a:p>
        </p:txBody>
      </p:sp>
      <p:sp>
        <p:nvSpPr>
          <p:cNvPr id="260" name="Google Shape;260;p13"/>
          <p:cNvSpPr txBox="1">
            <a:spLocks noGrp="1"/>
          </p:cNvSpPr>
          <p:nvPr>
            <p:ph type="title" idx="4" hasCustomPrompt="1"/>
          </p:nvPr>
        </p:nvSpPr>
        <p:spPr>
          <a:xfrm>
            <a:off x="2245851" y="35470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3"/>
          <p:cNvSpPr txBox="1">
            <a:spLocks noGrp="1"/>
          </p:cNvSpPr>
          <p:nvPr>
            <p:ph type="subTitle" idx="5"/>
          </p:nvPr>
        </p:nvSpPr>
        <p:spPr>
          <a:xfrm>
            <a:off x="720001" y="3929563"/>
            <a:ext cx="25410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r>
              <a:rPr lang="en-US"/>
              <a:t>Click to edit Master subtitle style</a:t>
            </a:r>
            <a:endParaRPr/>
          </a:p>
        </p:txBody>
      </p:sp>
      <p:sp>
        <p:nvSpPr>
          <p:cNvPr id="262" name="Google Shape;262;p13"/>
          <p:cNvSpPr txBox="1">
            <a:spLocks noGrp="1"/>
          </p:cNvSpPr>
          <p:nvPr>
            <p:ph type="title" idx="6" hasCustomPrompt="1"/>
          </p:nvPr>
        </p:nvSpPr>
        <p:spPr>
          <a:xfrm>
            <a:off x="5883001" y="14134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subTitle" idx="7"/>
          </p:nvPr>
        </p:nvSpPr>
        <p:spPr>
          <a:xfrm>
            <a:off x="5883001" y="17959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r>
              <a:rPr lang="en-US"/>
              <a:t>Click to edit Master subtitle style</a:t>
            </a:r>
            <a:endParaRPr/>
          </a:p>
        </p:txBody>
      </p:sp>
      <p:sp>
        <p:nvSpPr>
          <p:cNvPr id="264" name="Google Shape;264;p13"/>
          <p:cNvSpPr txBox="1">
            <a:spLocks noGrp="1"/>
          </p:cNvSpPr>
          <p:nvPr>
            <p:ph type="title" idx="8" hasCustomPrompt="1"/>
          </p:nvPr>
        </p:nvSpPr>
        <p:spPr>
          <a:xfrm>
            <a:off x="5883001" y="24802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3"/>
          <p:cNvSpPr txBox="1">
            <a:spLocks noGrp="1"/>
          </p:cNvSpPr>
          <p:nvPr>
            <p:ph type="subTitle" idx="9"/>
          </p:nvPr>
        </p:nvSpPr>
        <p:spPr>
          <a:xfrm>
            <a:off x="5883001" y="28627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r>
              <a:rPr lang="en-US"/>
              <a:t>Click to edit Master subtitle style</a:t>
            </a:r>
            <a:endParaRPr/>
          </a:p>
        </p:txBody>
      </p:sp>
      <p:sp>
        <p:nvSpPr>
          <p:cNvPr id="266" name="Google Shape;266;p13"/>
          <p:cNvSpPr txBox="1">
            <a:spLocks noGrp="1"/>
          </p:cNvSpPr>
          <p:nvPr>
            <p:ph type="title" idx="13" hasCustomPrompt="1"/>
          </p:nvPr>
        </p:nvSpPr>
        <p:spPr>
          <a:xfrm>
            <a:off x="5883001" y="3547038"/>
            <a:ext cx="1015200" cy="4476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7" name="Google Shape;267;p13"/>
          <p:cNvSpPr txBox="1">
            <a:spLocks noGrp="1"/>
          </p:cNvSpPr>
          <p:nvPr>
            <p:ph type="subTitle" idx="14"/>
          </p:nvPr>
        </p:nvSpPr>
        <p:spPr>
          <a:xfrm>
            <a:off x="5883001" y="3929563"/>
            <a:ext cx="25410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800" b="1">
                <a:solidFill>
                  <a:schemeClr val="dk1"/>
                </a:solidFill>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r>
              <a:rPr lang="en-US"/>
              <a:t>Click to edit Master subtitle style</a:t>
            </a:r>
            <a:endParaRPr/>
          </a:p>
        </p:txBody>
      </p:sp>
      <p:sp>
        <p:nvSpPr>
          <p:cNvPr id="268" name="Google Shape;268;p13"/>
          <p:cNvSpPr txBox="1">
            <a:spLocks noGrp="1"/>
          </p:cNvSpPr>
          <p:nvPr>
            <p:ph type="title" idx="15" hasCustomPrompt="1"/>
          </p:nvPr>
        </p:nvSpPr>
        <p:spPr>
          <a:xfrm>
            <a:off x="2245851" y="1413438"/>
            <a:ext cx="1015200" cy="44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69" name="Google Shape;269;p13"/>
          <p:cNvGrpSpPr/>
          <p:nvPr/>
        </p:nvGrpSpPr>
        <p:grpSpPr>
          <a:xfrm>
            <a:off x="-405062" y="518008"/>
            <a:ext cx="9758061" cy="4977045"/>
            <a:chOff x="-405062" y="518008"/>
            <a:chExt cx="9758061" cy="4977045"/>
          </a:xfrm>
        </p:grpSpPr>
        <p:grpSp>
          <p:nvGrpSpPr>
            <p:cNvPr id="270" name="Google Shape;270;p13"/>
            <p:cNvGrpSpPr/>
            <p:nvPr/>
          </p:nvGrpSpPr>
          <p:grpSpPr>
            <a:xfrm rot="3223975">
              <a:off x="12547" y="454424"/>
              <a:ext cx="493782" cy="1286054"/>
              <a:chOff x="4111688" y="2568185"/>
              <a:chExt cx="493824" cy="1286163"/>
            </a:xfrm>
          </p:grpSpPr>
          <p:sp>
            <p:nvSpPr>
              <p:cNvPr id="271" name="Google Shape;271;p13"/>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13"/>
            <p:cNvGrpSpPr/>
            <p:nvPr/>
          </p:nvGrpSpPr>
          <p:grpSpPr>
            <a:xfrm rot="-881866">
              <a:off x="8201519" y="4194249"/>
              <a:ext cx="1016993" cy="1191279"/>
              <a:chOff x="7488025" y="1788464"/>
              <a:chExt cx="1017075" cy="1191375"/>
            </a:xfrm>
          </p:grpSpPr>
          <p:grpSp>
            <p:nvGrpSpPr>
              <p:cNvPr id="278" name="Google Shape;278;p13"/>
              <p:cNvGrpSpPr/>
              <p:nvPr/>
            </p:nvGrpSpPr>
            <p:grpSpPr>
              <a:xfrm>
                <a:off x="7488025" y="1788464"/>
                <a:ext cx="1017075" cy="1191375"/>
                <a:chOff x="7457475" y="1779363"/>
                <a:chExt cx="1017075" cy="1191375"/>
              </a:xfrm>
            </p:grpSpPr>
            <p:sp>
              <p:nvSpPr>
                <p:cNvPr id="279" name="Google Shape;279;p13"/>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3"/>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solidFill>
                <a:schemeClr val="dk1"/>
              </a:solidFill>
              <a:ln w="6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1pPr>
            <a:lvl2pPr lvl="1"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2pPr>
            <a:lvl3pPr lvl="2"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3pPr>
            <a:lvl4pPr lvl="3"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4pPr>
            <a:lvl5pPr lvl="4"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5pPr>
            <a:lvl6pPr lvl="5"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6pPr>
            <a:lvl7pPr lvl="6"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7pPr>
            <a:lvl8pPr lvl="7"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8pPr>
            <a:lvl9pPr lvl="8"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marL="914400" lvl="1"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marL="1371600" lvl="2"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marL="1828800" lvl="3"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marL="2286000" lvl="4"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marL="2743200" lvl="5"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marL="3200400" lvl="6"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marL="3657600" lvl="7"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marL="4114800" lvl="8"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 id="2147483665" r:id="rId14"/>
    <p:sldLayoutId id="2147483666" r:id="rId15"/>
    <p:sldLayoutId id="2147483667" r:id="rId16"/>
    <p:sldLayoutId id="2147483668" r:id="rId17"/>
    <p:sldLayoutId id="2147483671" r:id="rId18"/>
    <p:sldLayoutId id="2147483672" r:id="rId19"/>
    <p:sldLayoutId id="2147483673" r:id="rId20"/>
    <p:sldLayoutId id="2147483674" r:id="rId2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1pPr>
            <a:lvl2pPr lvl="1"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2pPr>
            <a:lvl3pPr lvl="2"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3pPr>
            <a:lvl4pPr lvl="3"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4pPr>
            <a:lvl5pPr lvl="4"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5pPr>
            <a:lvl6pPr lvl="5"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6pPr>
            <a:lvl7pPr lvl="6"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7pPr>
            <a:lvl8pPr lvl="7"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8pPr>
            <a:lvl9pPr lvl="8" algn="ctr" rtl="0">
              <a:spcBef>
                <a:spcPts val="0"/>
              </a:spcBef>
              <a:spcAft>
                <a:spcPts val="0"/>
              </a:spcAft>
              <a:buClr>
                <a:schemeClr val="dk1"/>
              </a:buClr>
              <a:buSzPts val="3000"/>
              <a:buFont typeface="Inter Tight"/>
              <a:buNone/>
              <a:defRPr sz="3000" b="1">
                <a:solidFill>
                  <a:schemeClr val="dk1"/>
                </a:solidFill>
                <a:latin typeface="Inter Tight"/>
                <a:ea typeface="Inter Tight"/>
                <a:cs typeface="Inter Tight"/>
                <a:sym typeface="Inter Tigh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1pPr>
            <a:lvl2pPr marL="914400" lvl="1"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2pPr>
            <a:lvl3pPr marL="1371600" lvl="2"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3pPr>
            <a:lvl4pPr marL="1828800" lvl="3"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4pPr>
            <a:lvl5pPr marL="2286000" lvl="4"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5pPr>
            <a:lvl6pPr marL="2743200" lvl="5"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6pPr>
            <a:lvl7pPr marL="3200400" lvl="6"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7pPr>
            <a:lvl8pPr marL="3657600" lvl="7"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8pPr>
            <a:lvl9pPr marL="4114800" lvl="8" indent="-304800">
              <a:lnSpc>
                <a:spcPct val="100000"/>
              </a:lnSpc>
              <a:spcBef>
                <a:spcPts val="0"/>
              </a:spcBef>
              <a:spcAft>
                <a:spcPts val="0"/>
              </a:spcAft>
              <a:buClr>
                <a:schemeClr val="dk1"/>
              </a:buClr>
              <a:buSzPts val="1200"/>
              <a:buFont typeface="Inter Tight"/>
              <a:buChar char="■"/>
              <a:defRPr sz="1200">
                <a:solidFill>
                  <a:schemeClr val="dk1"/>
                </a:solidFill>
                <a:latin typeface="Inter Tight"/>
                <a:ea typeface="Inter Tight"/>
                <a:cs typeface="Inter Tight"/>
                <a:sym typeface="Inter Tight"/>
              </a:defRPr>
            </a:lvl9pPr>
          </a:lstStyle>
          <a:p>
            <a:endParaRPr/>
          </a:p>
        </p:txBody>
      </p:sp>
    </p:spTree>
    <p:extLst>
      <p:ext uri="{BB962C8B-B14F-4D97-AF65-F5344CB8AC3E}">
        <p14:creationId xmlns:p14="http://schemas.microsoft.com/office/powerpoint/2010/main" val="3772855670"/>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hyperlink" Target="https://lucid.co/"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hyperlink" Target="https://www.seeddms.org/images/seeddms-logo.sv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lucid.co/"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ucid.co/"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eraser.io/&#8203;" TargetMode="External"/><Relationship Id="rId2" Type="http://schemas.openxmlformats.org/officeDocument/2006/relationships/hyperlink" Target="https://lucid.co/" TargetMode="Externa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www.ubqmaterials.com/blog-post/sustainability-in-manufacturing-processe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strategy-business.com/article/Green-taxes-and-incentives-can-help-businesses-achieve-ESG-goals" TargetMode="External"/><Relationship Id="rId4" Type="http://schemas.openxmlformats.org/officeDocument/2006/relationships/hyperlink" Target="https://www.automation.com/en-us/articles/december-2020/impacting-energy-through-smart-manufacturin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Risk_management"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s://www.nasa.gov/reference/6-4-technical-risk-managemen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www.ziprecruiter.com/Salaries" TargetMode="External"/><Relationship Id="rId2" Type="http://schemas.openxmlformats.org/officeDocument/2006/relationships/hyperlink" Target="https://ethixbase360.com/beyond-the-numbers-corporate-esg-spending-gains-momentum-amid-calls-for-transparency/"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www.automation.com/en-us/articles/december-2020/impacting-energy-through-smart-manufacturing" TargetMode="External"/><Relationship Id="rId2" Type="http://schemas.openxmlformats.org/officeDocument/2006/relationships/hyperlink" Target="https://www.ubqmaterials.com/blog-post/sustainability-in-manufacturing-processes/" TargetMode="External"/><Relationship Id="rId1" Type="http://schemas.openxmlformats.org/officeDocument/2006/relationships/slideLayout" Target="../slideLayouts/slideLayout4.xml"/><Relationship Id="rId4" Type="http://schemas.openxmlformats.org/officeDocument/2006/relationships/hyperlink" Target="https://www.strategy-business.com/article/Green-taxes-and-incentives-can-help-businesses-achieve-ESG-goal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blog.paessler.com/key-considerations-when-choosing-a-dbm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axissoftwaredynamics.com/choosing-the-right-database-management-system-for-your-applic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evathon.com/blog/mysql-vs-postgresql-vs-sqlite/"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www.digitalocean.com/community/tutorials/sqlite-vs-mysql-vs-postgresql-a-comparison-of-relational-database-management-system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mysql.com/about/" TargetMode="External"/><Relationship Id="rId7" Type="http://schemas.openxmlformats.org/officeDocument/2006/relationships/hyperlink" Target="https://www.oracle.com/mysql/what-is-mysql/"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www.oracle.com/webfolder/college-recruiting/projects/mysql.html" TargetMode="External"/><Relationship Id="rId5" Type="http://schemas.openxmlformats.org/officeDocument/2006/relationships/hyperlink" Target="https://www.partnerbase.com/mysql" TargetMode="External"/><Relationship Id="rId4" Type="http://schemas.openxmlformats.org/officeDocument/2006/relationships/hyperlink" Target="https://www.mysql.com/about/legal/licensing/oe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hyperlink" Target="https://www.mysql.com/" TargetMode="External"/><Relationship Id="rId5" Type="http://schemas.openxmlformats.org/officeDocument/2006/relationships/hyperlink" Target="https://1000logos.net/mysql-logo/" TargetMode="External"/><Relationship Id="rId4" Type="http://schemas.openxmlformats.org/officeDocument/2006/relationships/hyperlink" Target="https://db-engines.com/en/system/Amazon+Aurora%3BMariaDB%3BPercona+Server+for+MySQ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medium.com/airbnb-engineering/how-we-partitioned-airbnb-s-main-database-in-two-weeks-55f7e006ff21" TargetMode="External"/><Relationship Id="rId5" Type="http://schemas.openxmlformats.org/officeDocument/2006/relationships/hyperlink" Target="https://www.mysql.com/why-mysql/case-studies/rtts-querysurge-mysql-embedded.html"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hyperlink" Target="https://osssoftware.org/blog/free-and-open-source-software-foss-core-principles/"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guru99.com/what-is-incremental-model-in-sdlc-advantages-disadvantages.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guru99.com/what-is-incremental-model-in-sdlc-advantages-disadvantages.html"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hyperlink" Target="https://www.smartsheet.com/content/sprint-planning-templates"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smartsheet.com/content/sprint-planning-templates"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statista.com/statistics/809750/worldwide-popularity-ranking-database-management-systems/" TargetMode="External"/><Relationship Id="rId7" Type="http://schemas.openxmlformats.org/officeDocument/2006/relationships/hyperlink" Target="https://www.seeddms.org/about/"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baffle.io/blog/data-security-in-mysql-is-an-evolving-compliance-and-threat-landscape/" TargetMode="External"/><Relationship Id="rId5" Type="http://schemas.openxmlformats.org/officeDocument/2006/relationships/hyperlink" Target="https://lynn-kwong.medium.com/understand-the-basics-of-locks-and-deadlocks-in-mysql-part-i-92f229db0a" TargetMode="External"/><Relationship Id="rId4" Type="http://schemas.openxmlformats.org/officeDocument/2006/relationships/hyperlink" Target="https://www.mysql.com/abou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hyperlink" Target="https://www.freepik.com/free-vector/banner-with-diverse-happy-people-group-standing-together-white_12873006.htm#fromView=search&amp;page=1&amp;position=27&amp;uuid=f789654e-d293-4c2f-adc9-d60109001927"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vector/banner-with-diverse-happy-people-group-standing-together-white_12873006.htm#fromView=search&amp;page=1&amp;position=27&amp;uuid=f789654e-d293-4c2f-adc9-d60109001927" TargetMode="External"/><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www.sfenvironment.org/business-resourc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s://www.freepik.com/free-vector/banner-with-diverse-happy-people-group-standing-together-white_12873006.htm#fromView=search&amp;page=1&amp;position=27&amp;uuid=f789654e-d293-4c2f-adc9-d60109001927"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banner-with-diverse-happy-people-group-standing-together-white_12873006.htm#fromView=search&amp;page=1&amp;position=27&amp;uuid=f789654e-d293-4c2f-adc9-d60109001927"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hyperlink" Target="https://www.clariostechnology.com/productivity/blog/whatisaburnupchart/"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hyperlink" Target="https://www.seeddms.org/images/seeddms-logo.svg" TargetMode="External"/><Relationship Id="rId4" Type="http://schemas.openxmlformats.org/officeDocument/2006/relationships/hyperlink" Target="https://lucid.c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ibm.com/topics/data-breach"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hyperlink" Target="https://pretius.com/blog/system-downtime/" TargetMode="External"/><Relationship Id="rId4" Type="http://schemas.openxmlformats.org/officeDocument/2006/relationships/hyperlink" Target="https://en.wikipedia.org/wiki/Data_los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en.wikipedia.org/wiki/Data_loss"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www.ibm.com/topics/data-breach" TargetMode="External"/><Relationship Id="rId5" Type="http://schemas.openxmlformats.org/officeDocument/2006/relationships/hyperlink" Target="https://www.seeddms.org/images/seeddms-logo.svg" TargetMode="External"/><Relationship Id="rId4" Type="http://schemas.openxmlformats.org/officeDocument/2006/relationships/hyperlink" Target="https://lucid.co/"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geeksforgeeks.org/software-testing-tools/" TargetMode="External"/><Relationship Id="rId2" Type="http://schemas.openxmlformats.org/officeDocument/2006/relationships/hyperlink" Target="https://katalon.com/resources-center/blog/test-strategy" TargetMode="External"/><Relationship Id="rId1" Type="http://schemas.openxmlformats.org/officeDocument/2006/relationships/slideLayout" Target="../slideLayouts/slideLayout4.xml"/><Relationship Id="rId4" Type="http://schemas.openxmlformats.org/officeDocument/2006/relationships/hyperlink" Target="https://www.geeksforgeeks.org/types-software-testi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geeksforgeeks.org/software-testing-tools/" TargetMode="External"/><Relationship Id="rId2" Type="http://schemas.openxmlformats.org/officeDocument/2006/relationships/hyperlink" Target="https://katalon.com/resources-center/blog/test-strategy" TargetMode="External"/><Relationship Id="rId1" Type="http://schemas.openxmlformats.org/officeDocument/2006/relationships/slideLayout" Target="../slideLayouts/slideLayout4.xml"/><Relationship Id="rId4" Type="http://schemas.openxmlformats.org/officeDocument/2006/relationships/hyperlink" Target="https://www.geeksforgeeks.org/types-software-testin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headspin.io/blog/unit-integration-and-functional-testing-4-main-points-of-difference"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www.tricentis.com/learn/performance-testing"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remlin.com/blog/reliability-testing-definition-history-methods-and-examples" TargetMode="External"/><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hyperlink" Target="http://)https:/www.ibm.com/blog/7-data-testing-method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hotjar.com/usability-testing/" TargetMode="External"/><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hyperlink" Target="https://brightsec.com/blog/security-testing/"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hausmanmarketingletter.com/software-testing-user-acceptance-testing-vs-regression-testing/" TargetMode="External"/><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businessnewsdaily.com/4987-what-is-agile-scrum-methodology.html&#8203;" TargetMode="External"/><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hyperlink" Target="https://www.guru99.com/what-is-incremental-model-in-sdlc-advantages-disadvantage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lucid.co/"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www.ubqmaterials.com/blog-post/sustainability-in-manufacturing-processes/"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www.strategy-business.com/article/Green-taxes-and-incentives-can-help-businesses-achieve-ESG-goals" TargetMode="External"/><Relationship Id="rId4" Type="http://schemas.openxmlformats.org/officeDocument/2006/relationships/hyperlink" Target="https://www.automation.com/en-us/articles/december-2020/impacting-energy-through-smart-manufacturin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DAD3"/>
        </a:solidFill>
        <a:effectLst/>
      </p:bgPr>
    </p:bg>
    <p:spTree>
      <p:nvGrpSpPr>
        <p:cNvPr id="1" name="Shape 770"/>
        <p:cNvGrpSpPr/>
        <p:nvPr/>
      </p:nvGrpSpPr>
      <p:grpSpPr>
        <a:xfrm>
          <a:off x="0" y="0"/>
          <a:ext cx="0" cy="0"/>
          <a:chOff x="0" y="0"/>
          <a:chExt cx="0" cy="0"/>
        </a:xfrm>
      </p:grpSpPr>
      <p:grpSp>
        <p:nvGrpSpPr>
          <p:cNvPr id="774" name="Google Shape;774;p34"/>
          <p:cNvGrpSpPr/>
          <p:nvPr/>
        </p:nvGrpSpPr>
        <p:grpSpPr>
          <a:xfrm flipH="1">
            <a:off x="-418648" y="-653832"/>
            <a:ext cx="1853595" cy="1737165"/>
            <a:chOff x="7520165" y="-361942"/>
            <a:chExt cx="1752146" cy="1642088"/>
          </a:xfrm>
        </p:grpSpPr>
        <p:grpSp>
          <p:nvGrpSpPr>
            <p:cNvPr id="775" name="Google Shape;775;p34"/>
            <p:cNvGrpSpPr/>
            <p:nvPr/>
          </p:nvGrpSpPr>
          <p:grpSpPr>
            <a:xfrm rot="-3917742">
              <a:off x="7737358" y="-172769"/>
              <a:ext cx="1226146" cy="1263743"/>
              <a:chOff x="8381275" y="162075"/>
              <a:chExt cx="1226250" cy="1263850"/>
            </a:xfrm>
          </p:grpSpPr>
          <p:sp>
            <p:nvSpPr>
              <p:cNvPr id="776" name="Google Shape;776;p34"/>
              <p:cNvSpPr/>
              <p:nvPr/>
            </p:nvSpPr>
            <p:spPr>
              <a:xfrm>
                <a:off x="8559650" y="409250"/>
                <a:ext cx="1047875" cy="1016675"/>
              </a:xfrm>
              <a:custGeom>
                <a:avLst/>
                <a:gdLst/>
                <a:ahLst/>
                <a:cxnLst/>
                <a:rect l="l" t="t" r="r" b="b"/>
                <a:pathLst>
                  <a:path w="41915" h="40667" extrusionOk="0">
                    <a:moveTo>
                      <a:pt x="192" y="0"/>
                    </a:moveTo>
                    <a:lnTo>
                      <a:pt x="96" y="32"/>
                    </a:lnTo>
                    <a:lnTo>
                      <a:pt x="32" y="96"/>
                    </a:lnTo>
                    <a:lnTo>
                      <a:pt x="0" y="160"/>
                    </a:lnTo>
                    <a:lnTo>
                      <a:pt x="0" y="224"/>
                    </a:lnTo>
                    <a:lnTo>
                      <a:pt x="0" y="320"/>
                    </a:lnTo>
                    <a:lnTo>
                      <a:pt x="64" y="384"/>
                    </a:lnTo>
                    <a:lnTo>
                      <a:pt x="128" y="416"/>
                    </a:lnTo>
                    <a:lnTo>
                      <a:pt x="1632" y="960"/>
                    </a:lnTo>
                    <a:lnTo>
                      <a:pt x="3136" y="1536"/>
                    </a:lnTo>
                    <a:lnTo>
                      <a:pt x="4640" y="2208"/>
                    </a:lnTo>
                    <a:lnTo>
                      <a:pt x="6143" y="2944"/>
                    </a:lnTo>
                    <a:lnTo>
                      <a:pt x="7647" y="3744"/>
                    </a:lnTo>
                    <a:lnTo>
                      <a:pt x="9119" y="4608"/>
                    </a:lnTo>
                    <a:lnTo>
                      <a:pt x="10623" y="5536"/>
                    </a:lnTo>
                    <a:lnTo>
                      <a:pt x="12126" y="6527"/>
                    </a:lnTo>
                    <a:lnTo>
                      <a:pt x="13630" y="7583"/>
                    </a:lnTo>
                    <a:lnTo>
                      <a:pt x="15102" y="8703"/>
                    </a:lnTo>
                    <a:lnTo>
                      <a:pt x="16606" y="9919"/>
                    </a:lnTo>
                    <a:lnTo>
                      <a:pt x="18078" y="11167"/>
                    </a:lnTo>
                    <a:lnTo>
                      <a:pt x="19581" y="12479"/>
                    </a:lnTo>
                    <a:lnTo>
                      <a:pt x="21053" y="13886"/>
                    </a:lnTo>
                    <a:lnTo>
                      <a:pt x="22525" y="15326"/>
                    </a:lnTo>
                    <a:lnTo>
                      <a:pt x="23997" y="16830"/>
                    </a:lnTo>
                    <a:lnTo>
                      <a:pt x="25149" y="18078"/>
                    </a:lnTo>
                    <a:lnTo>
                      <a:pt x="26268" y="19326"/>
                    </a:lnTo>
                    <a:lnTo>
                      <a:pt x="27420" y="20637"/>
                    </a:lnTo>
                    <a:lnTo>
                      <a:pt x="28540" y="21949"/>
                    </a:lnTo>
                    <a:lnTo>
                      <a:pt x="29660" y="23325"/>
                    </a:lnTo>
                    <a:lnTo>
                      <a:pt x="30780" y="24733"/>
                    </a:lnTo>
                    <a:lnTo>
                      <a:pt x="31900" y="26173"/>
                    </a:lnTo>
                    <a:lnTo>
                      <a:pt x="32987" y="27644"/>
                    </a:lnTo>
                    <a:lnTo>
                      <a:pt x="34075" y="29148"/>
                    </a:lnTo>
                    <a:lnTo>
                      <a:pt x="35163" y="30684"/>
                    </a:lnTo>
                    <a:lnTo>
                      <a:pt x="36251" y="32252"/>
                    </a:lnTo>
                    <a:lnTo>
                      <a:pt x="37339" y="33851"/>
                    </a:lnTo>
                    <a:lnTo>
                      <a:pt x="38395" y="35483"/>
                    </a:lnTo>
                    <a:lnTo>
                      <a:pt x="39450" y="37147"/>
                    </a:lnTo>
                    <a:lnTo>
                      <a:pt x="40506" y="38843"/>
                    </a:lnTo>
                    <a:lnTo>
                      <a:pt x="41530" y="40570"/>
                    </a:lnTo>
                    <a:lnTo>
                      <a:pt x="41626" y="40634"/>
                    </a:lnTo>
                    <a:lnTo>
                      <a:pt x="41722" y="40666"/>
                    </a:lnTo>
                    <a:lnTo>
                      <a:pt x="41818" y="40634"/>
                    </a:lnTo>
                    <a:lnTo>
                      <a:pt x="41882" y="40602"/>
                    </a:lnTo>
                    <a:lnTo>
                      <a:pt x="41914" y="40506"/>
                    </a:lnTo>
                    <a:lnTo>
                      <a:pt x="41914" y="40442"/>
                    </a:lnTo>
                    <a:lnTo>
                      <a:pt x="41882" y="40346"/>
                    </a:lnTo>
                    <a:lnTo>
                      <a:pt x="40858" y="38619"/>
                    </a:lnTo>
                    <a:lnTo>
                      <a:pt x="39802" y="36923"/>
                    </a:lnTo>
                    <a:lnTo>
                      <a:pt x="38747" y="35259"/>
                    </a:lnTo>
                    <a:lnTo>
                      <a:pt x="37659" y="33627"/>
                    </a:lnTo>
                    <a:lnTo>
                      <a:pt x="36603" y="31996"/>
                    </a:lnTo>
                    <a:lnTo>
                      <a:pt x="35515" y="30428"/>
                    </a:lnTo>
                    <a:lnTo>
                      <a:pt x="34427" y="28892"/>
                    </a:lnTo>
                    <a:lnTo>
                      <a:pt x="33307" y="27388"/>
                    </a:lnTo>
                    <a:lnTo>
                      <a:pt x="32220" y="25917"/>
                    </a:lnTo>
                    <a:lnTo>
                      <a:pt x="31100" y="24477"/>
                    </a:lnTo>
                    <a:lnTo>
                      <a:pt x="29980" y="23069"/>
                    </a:lnTo>
                    <a:lnTo>
                      <a:pt x="28860" y="21693"/>
                    </a:lnTo>
                    <a:lnTo>
                      <a:pt x="27708" y="20349"/>
                    </a:lnTo>
                    <a:lnTo>
                      <a:pt x="26588" y="19070"/>
                    </a:lnTo>
                    <a:lnTo>
                      <a:pt x="25437" y="17790"/>
                    </a:lnTo>
                    <a:lnTo>
                      <a:pt x="24285" y="16542"/>
                    </a:lnTo>
                    <a:lnTo>
                      <a:pt x="22813" y="15038"/>
                    </a:lnTo>
                    <a:lnTo>
                      <a:pt x="21341" y="13566"/>
                    </a:lnTo>
                    <a:lnTo>
                      <a:pt x="19837" y="12191"/>
                    </a:lnTo>
                    <a:lnTo>
                      <a:pt x="18334" y="10847"/>
                    </a:lnTo>
                    <a:lnTo>
                      <a:pt x="16862" y="9567"/>
                    </a:lnTo>
                    <a:lnTo>
                      <a:pt x="15358" y="8383"/>
                    </a:lnTo>
                    <a:lnTo>
                      <a:pt x="13854" y="7263"/>
                    </a:lnTo>
                    <a:lnTo>
                      <a:pt x="12350" y="6176"/>
                    </a:lnTo>
                    <a:lnTo>
                      <a:pt x="10847" y="5184"/>
                    </a:lnTo>
                    <a:lnTo>
                      <a:pt x="9343" y="4256"/>
                    </a:lnTo>
                    <a:lnTo>
                      <a:pt x="7807" y="3360"/>
                    </a:lnTo>
                    <a:lnTo>
                      <a:pt x="6303" y="2560"/>
                    </a:lnTo>
                    <a:lnTo>
                      <a:pt x="4800" y="1824"/>
                    </a:lnTo>
                    <a:lnTo>
                      <a:pt x="3296" y="1152"/>
                    </a:lnTo>
                    <a:lnTo>
                      <a:pt x="1760" y="544"/>
                    </a:lnTo>
                    <a:lnTo>
                      <a:pt x="256" y="32"/>
                    </a:lnTo>
                    <a:lnTo>
                      <a:pt x="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8766825" y="162075"/>
                <a:ext cx="319975" cy="574350"/>
              </a:xfrm>
              <a:custGeom>
                <a:avLst/>
                <a:gdLst/>
                <a:ahLst/>
                <a:cxnLst/>
                <a:rect l="l" t="t" r="r" b="b"/>
                <a:pathLst>
                  <a:path w="12799" h="22974" extrusionOk="0">
                    <a:moveTo>
                      <a:pt x="5311" y="1"/>
                    </a:moveTo>
                    <a:lnTo>
                      <a:pt x="4799" y="65"/>
                    </a:lnTo>
                    <a:lnTo>
                      <a:pt x="4319" y="161"/>
                    </a:lnTo>
                    <a:lnTo>
                      <a:pt x="3871" y="289"/>
                    </a:lnTo>
                    <a:lnTo>
                      <a:pt x="3392" y="449"/>
                    </a:lnTo>
                    <a:lnTo>
                      <a:pt x="3008" y="641"/>
                    </a:lnTo>
                    <a:lnTo>
                      <a:pt x="2592" y="865"/>
                    </a:lnTo>
                    <a:lnTo>
                      <a:pt x="2240" y="1121"/>
                    </a:lnTo>
                    <a:lnTo>
                      <a:pt x="1888" y="1409"/>
                    </a:lnTo>
                    <a:lnTo>
                      <a:pt x="1568" y="1697"/>
                    </a:lnTo>
                    <a:lnTo>
                      <a:pt x="1248" y="2017"/>
                    </a:lnTo>
                    <a:lnTo>
                      <a:pt x="960" y="2401"/>
                    </a:lnTo>
                    <a:lnTo>
                      <a:pt x="736" y="2784"/>
                    </a:lnTo>
                    <a:lnTo>
                      <a:pt x="512" y="3168"/>
                    </a:lnTo>
                    <a:lnTo>
                      <a:pt x="352" y="3616"/>
                    </a:lnTo>
                    <a:lnTo>
                      <a:pt x="192" y="4064"/>
                    </a:lnTo>
                    <a:lnTo>
                      <a:pt x="96" y="4544"/>
                    </a:lnTo>
                    <a:lnTo>
                      <a:pt x="32" y="5056"/>
                    </a:lnTo>
                    <a:lnTo>
                      <a:pt x="0" y="5568"/>
                    </a:lnTo>
                    <a:lnTo>
                      <a:pt x="32" y="6112"/>
                    </a:lnTo>
                    <a:lnTo>
                      <a:pt x="128" y="6688"/>
                    </a:lnTo>
                    <a:lnTo>
                      <a:pt x="224" y="7264"/>
                    </a:lnTo>
                    <a:lnTo>
                      <a:pt x="384" y="7840"/>
                    </a:lnTo>
                    <a:lnTo>
                      <a:pt x="544" y="8416"/>
                    </a:lnTo>
                    <a:lnTo>
                      <a:pt x="736" y="8960"/>
                    </a:lnTo>
                    <a:lnTo>
                      <a:pt x="960" y="9503"/>
                    </a:lnTo>
                    <a:lnTo>
                      <a:pt x="1216" y="10015"/>
                    </a:lnTo>
                    <a:lnTo>
                      <a:pt x="1472" y="10527"/>
                    </a:lnTo>
                    <a:lnTo>
                      <a:pt x="1728" y="11039"/>
                    </a:lnTo>
                    <a:lnTo>
                      <a:pt x="2016" y="11519"/>
                    </a:lnTo>
                    <a:lnTo>
                      <a:pt x="2336" y="11999"/>
                    </a:lnTo>
                    <a:lnTo>
                      <a:pt x="2976" y="12927"/>
                    </a:lnTo>
                    <a:lnTo>
                      <a:pt x="3679" y="13791"/>
                    </a:lnTo>
                    <a:lnTo>
                      <a:pt x="4383" y="14591"/>
                    </a:lnTo>
                    <a:lnTo>
                      <a:pt x="5119" y="15391"/>
                    </a:lnTo>
                    <a:lnTo>
                      <a:pt x="5855" y="16126"/>
                    </a:lnTo>
                    <a:lnTo>
                      <a:pt x="7263" y="17470"/>
                    </a:lnTo>
                    <a:lnTo>
                      <a:pt x="8511" y="18654"/>
                    </a:lnTo>
                    <a:lnTo>
                      <a:pt x="9055" y="19166"/>
                    </a:lnTo>
                    <a:lnTo>
                      <a:pt x="9503" y="19678"/>
                    </a:lnTo>
                    <a:lnTo>
                      <a:pt x="10878" y="21278"/>
                    </a:lnTo>
                    <a:lnTo>
                      <a:pt x="11710" y="22270"/>
                    </a:lnTo>
                    <a:lnTo>
                      <a:pt x="12126" y="22813"/>
                    </a:lnTo>
                    <a:lnTo>
                      <a:pt x="12222" y="22973"/>
                    </a:lnTo>
                    <a:lnTo>
                      <a:pt x="12222" y="21598"/>
                    </a:lnTo>
                    <a:lnTo>
                      <a:pt x="12254" y="20190"/>
                    </a:lnTo>
                    <a:lnTo>
                      <a:pt x="12318" y="18814"/>
                    </a:lnTo>
                    <a:lnTo>
                      <a:pt x="12414" y="17406"/>
                    </a:lnTo>
                    <a:lnTo>
                      <a:pt x="12638" y="14687"/>
                    </a:lnTo>
                    <a:lnTo>
                      <a:pt x="12734" y="13343"/>
                    </a:lnTo>
                    <a:lnTo>
                      <a:pt x="12798" y="11999"/>
                    </a:lnTo>
                    <a:lnTo>
                      <a:pt x="12798" y="10719"/>
                    </a:lnTo>
                    <a:lnTo>
                      <a:pt x="12766" y="9439"/>
                    </a:lnTo>
                    <a:lnTo>
                      <a:pt x="12670" y="8224"/>
                    </a:lnTo>
                    <a:lnTo>
                      <a:pt x="12606" y="7616"/>
                    </a:lnTo>
                    <a:lnTo>
                      <a:pt x="12510" y="7008"/>
                    </a:lnTo>
                    <a:lnTo>
                      <a:pt x="12382" y="6432"/>
                    </a:lnTo>
                    <a:lnTo>
                      <a:pt x="12254" y="5856"/>
                    </a:lnTo>
                    <a:lnTo>
                      <a:pt x="12094" y="5312"/>
                    </a:lnTo>
                    <a:lnTo>
                      <a:pt x="11870" y="4768"/>
                    </a:lnTo>
                    <a:lnTo>
                      <a:pt x="11646" y="4224"/>
                    </a:lnTo>
                    <a:lnTo>
                      <a:pt x="11390" y="3712"/>
                    </a:lnTo>
                    <a:lnTo>
                      <a:pt x="11102" y="3200"/>
                    </a:lnTo>
                    <a:lnTo>
                      <a:pt x="10782" y="2689"/>
                    </a:lnTo>
                    <a:lnTo>
                      <a:pt x="10431" y="2209"/>
                    </a:lnTo>
                    <a:lnTo>
                      <a:pt x="10015" y="1793"/>
                    </a:lnTo>
                    <a:lnTo>
                      <a:pt x="9599" y="1409"/>
                    </a:lnTo>
                    <a:lnTo>
                      <a:pt x="9183" y="1057"/>
                    </a:lnTo>
                    <a:lnTo>
                      <a:pt x="8735" y="769"/>
                    </a:lnTo>
                    <a:lnTo>
                      <a:pt x="8255" y="545"/>
                    </a:lnTo>
                    <a:lnTo>
                      <a:pt x="7775" y="353"/>
                    </a:lnTo>
                    <a:lnTo>
                      <a:pt x="7295" y="193"/>
                    </a:lnTo>
                    <a:lnTo>
                      <a:pt x="6783" y="97"/>
                    </a:lnTo>
                    <a:lnTo>
                      <a:pt x="6303" y="33"/>
                    </a:lnTo>
                    <a:lnTo>
                      <a:pt x="5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9100375" y="440450"/>
                <a:ext cx="240775" cy="483950"/>
              </a:xfrm>
              <a:custGeom>
                <a:avLst/>
                <a:gdLst/>
                <a:ahLst/>
                <a:cxnLst/>
                <a:rect l="l" t="t" r="r" b="b"/>
                <a:pathLst>
                  <a:path w="9631" h="19358" extrusionOk="0">
                    <a:moveTo>
                      <a:pt x="4351" y="0"/>
                    </a:moveTo>
                    <a:lnTo>
                      <a:pt x="3935" y="32"/>
                    </a:lnTo>
                    <a:lnTo>
                      <a:pt x="3584" y="64"/>
                    </a:lnTo>
                    <a:lnTo>
                      <a:pt x="3232" y="160"/>
                    </a:lnTo>
                    <a:lnTo>
                      <a:pt x="2912" y="256"/>
                    </a:lnTo>
                    <a:lnTo>
                      <a:pt x="2560" y="416"/>
                    </a:lnTo>
                    <a:lnTo>
                      <a:pt x="2240" y="576"/>
                    </a:lnTo>
                    <a:lnTo>
                      <a:pt x="1952" y="768"/>
                    </a:lnTo>
                    <a:lnTo>
                      <a:pt x="1664" y="992"/>
                    </a:lnTo>
                    <a:lnTo>
                      <a:pt x="1376" y="1216"/>
                    </a:lnTo>
                    <a:lnTo>
                      <a:pt x="1120" y="1504"/>
                    </a:lnTo>
                    <a:lnTo>
                      <a:pt x="896" y="1792"/>
                    </a:lnTo>
                    <a:lnTo>
                      <a:pt x="672" y="2112"/>
                    </a:lnTo>
                    <a:lnTo>
                      <a:pt x="480" y="2464"/>
                    </a:lnTo>
                    <a:lnTo>
                      <a:pt x="352" y="2848"/>
                    </a:lnTo>
                    <a:lnTo>
                      <a:pt x="224" y="3232"/>
                    </a:lnTo>
                    <a:lnTo>
                      <a:pt x="96" y="3648"/>
                    </a:lnTo>
                    <a:lnTo>
                      <a:pt x="32" y="4128"/>
                    </a:lnTo>
                    <a:lnTo>
                      <a:pt x="0" y="4608"/>
                    </a:lnTo>
                    <a:lnTo>
                      <a:pt x="0" y="5087"/>
                    </a:lnTo>
                    <a:lnTo>
                      <a:pt x="0" y="5535"/>
                    </a:lnTo>
                    <a:lnTo>
                      <a:pt x="32" y="6015"/>
                    </a:lnTo>
                    <a:lnTo>
                      <a:pt x="96" y="6495"/>
                    </a:lnTo>
                    <a:lnTo>
                      <a:pt x="160" y="6943"/>
                    </a:lnTo>
                    <a:lnTo>
                      <a:pt x="352" y="7839"/>
                    </a:lnTo>
                    <a:lnTo>
                      <a:pt x="608" y="8703"/>
                    </a:lnTo>
                    <a:lnTo>
                      <a:pt x="928" y="9567"/>
                    </a:lnTo>
                    <a:lnTo>
                      <a:pt x="1248" y="10399"/>
                    </a:lnTo>
                    <a:lnTo>
                      <a:pt x="1632" y="11167"/>
                    </a:lnTo>
                    <a:lnTo>
                      <a:pt x="2016" y="11934"/>
                    </a:lnTo>
                    <a:lnTo>
                      <a:pt x="2432" y="12670"/>
                    </a:lnTo>
                    <a:lnTo>
                      <a:pt x="3232" y="14014"/>
                    </a:lnTo>
                    <a:lnTo>
                      <a:pt x="3935" y="15198"/>
                    </a:lnTo>
                    <a:lnTo>
                      <a:pt x="4255" y="15742"/>
                    </a:lnTo>
                    <a:lnTo>
                      <a:pt x="4479" y="16222"/>
                    </a:lnTo>
                    <a:lnTo>
                      <a:pt x="5183" y="17758"/>
                    </a:lnTo>
                    <a:lnTo>
                      <a:pt x="5631" y="18717"/>
                    </a:lnTo>
                    <a:lnTo>
                      <a:pt x="5887" y="19357"/>
                    </a:lnTo>
                    <a:lnTo>
                      <a:pt x="6175" y="18302"/>
                    </a:lnTo>
                    <a:lnTo>
                      <a:pt x="6495" y="17214"/>
                    </a:lnTo>
                    <a:lnTo>
                      <a:pt x="6847" y="16158"/>
                    </a:lnTo>
                    <a:lnTo>
                      <a:pt x="7231" y="15102"/>
                    </a:lnTo>
                    <a:lnTo>
                      <a:pt x="7999" y="13022"/>
                    </a:lnTo>
                    <a:lnTo>
                      <a:pt x="8351" y="11998"/>
                    </a:lnTo>
                    <a:lnTo>
                      <a:pt x="8703" y="11007"/>
                    </a:lnTo>
                    <a:lnTo>
                      <a:pt x="8991" y="9983"/>
                    </a:lnTo>
                    <a:lnTo>
                      <a:pt x="9247" y="9023"/>
                    </a:lnTo>
                    <a:lnTo>
                      <a:pt x="9439" y="8031"/>
                    </a:lnTo>
                    <a:lnTo>
                      <a:pt x="9567" y="7071"/>
                    </a:lnTo>
                    <a:lnTo>
                      <a:pt x="9599" y="6591"/>
                    </a:lnTo>
                    <a:lnTo>
                      <a:pt x="9631" y="6111"/>
                    </a:lnTo>
                    <a:lnTo>
                      <a:pt x="9599" y="5663"/>
                    </a:lnTo>
                    <a:lnTo>
                      <a:pt x="9567" y="5183"/>
                    </a:lnTo>
                    <a:lnTo>
                      <a:pt x="9503" y="4736"/>
                    </a:lnTo>
                    <a:lnTo>
                      <a:pt x="9439" y="4256"/>
                    </a:lnTo>
                    <a:lnTo>
                      <a:pt x="9311" y="3808"/>
                    </a:lnTo>
                    <a:lnTo>
                      <a:pt x="9183" y="3360"/>
                    </a:lnTo>
                    <a:lnTo>
                      <a:pt x="8991" y="2912"/>
                    </a:lnTo>
                    <a:lnTo>
                      <a:pt x="8799" y="2496"/>
                    </a:lnTo>
                    <a:lnTo>
                      <a:pt x="8543" y="2112"/>
                    </a:lnTo>
                    <a:lnTo>
                      <a:pt x="8287" y="1760"/>
                    </a:lnTo>
                    <a:lnTo>
                      <a:pt x="7999" y="1408"/>
                    </a:lnTo>
                    <a:lnTo>
                      <a:pt x="7679" y="1120"/>
                    </a:lnTo>
                    <a:lnTo>
                      <a:pt x="7359" y="864"/>
                    </a:lnTo>
                    <a:lnTo>
                      <a:pt x="7007" y="640"/>
                    </a:lnTo>
                    <a:lnTo>
                      <a:pt x="6655" y="448"/>
                    </a:lnTo>
                    <a:lnTo>
                      <a:pt x="6271" y="288"/>
                    </a:lnTo>
                    <a:lnTo>
                      <a:pt x="5919" y="192"/>
                    </a:lnTo>
                    <a:lnTo>
                      <a:pt x="5503" y="96"/>
                    </a:lnTo>
                    <a:lnTo>
                      <a:pt x="5119" y="32"/>
                    </a:lnTo>
                    <a:lnTo>
                      <a:pt x="4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8530850" y="549225"/>
                <a:ext cx="502350" cy="248000"/>
              </a:xfrm>
              <a:custGeom>
                <a:avLst/>
                <a:gdLst/>
                <a:ahLst/>
                <a:cxnLst/>
                <a:rect l="l" t="t" r="r" b="b"/>
                <a:pathLst>
                  <a:path w="20094" h="9920" extrusionOk="0">
                    <a:moveTo>
                      <a:pt x="5632" y="1"/>
                    </a:moveTo>
                    <a:lnTo>
                      <a:pt x="5152" y="33"/>
                    </a:lnTo>
                    <a:lnTo>
                      <a:pt x="4672" y="97"/>
                    </a:lnTo>
                    <a:lnTo>
                      <a:pt x="4192" y="161"/>
                    </a:lnTo>
                    <a:lnTo>
                      <a:pt x="3680" y="289"/>
                    </a:lnTo>
                    <a:lnTo>
                      <a:pt x="3232" y="449"/>
                    </a:lnTo>
                    <a:lnTo>
                      <a:pt x="2784" y="640"/>
                    </a:lnTo>
                    <a:lnTo>
                      <a:pt x="2400" y="832"/>
                    </a:lnTo>
                    <a:lnTo>
                      <a:pt x="2016" y="1088"/>
                    </a:lnTo>
                    <a:lnTo>
                      <a:pt x="1696" y="1376"/>
                    </a:lnTo>
                    <a:lnTo>
                      <a:pt x="1376" y="1664"/>
                    </a:lnTo>
                    <a:lnTo>
                      <a:pt x="1088" y="1984"/>
                    </a:lnTo>
                    <a:lnTo>
                      <a:pt x="832" y="2336"/>
                    </a:lnTo>
                    <a:lnTo>
                      <a:pt x="640" y="2688"/>
                    </a:lnTo>
                    <a:lnTo>
                      <a:pt x="448" y="3040"/>
                    </a:lnTo>
                    <a:lnTo>
                      <a:pt x="288" y="3424"/>
                    </a:lnTo>
                    <a:lnTo>
                      <a:pt x="160" y="3840"/>
                    </a:lnTo>
                    <a:lnTo>
                      <a:pt x="64" y="4224"/>
                    </a:lnTo>
                    <a:lnTo>
                      <a:pt x="32" y="4640"/>
                    </a:lnTo>
                    <a:lnTo>
                      <a:pt x="0" y="5024"/>
                    </a:lnTo>
                    <a:lnTo>
                      <a:pt x="0" y="5408"/>
                    </a:lnTo>
                    <a:lnTo>
                      <a:pt x="32" y="5792"/>
                    </a:lnTo>
                    <a:lnTo>
                      <a:pt x="96" y="6144"/>
                    </a:lnTo>
                    <a:lnTo>
                      <a:pt x="192" y="6496"/>
                    </a:lnTo>
                    <a:lnTo>
                      <a:pt x="320" y="6848"/>
                    </a:lnTo>
                    <a:lnTo>
                      <a:pt x="480" y="7200"/>
                    </a:lnTo>
                    <a:lnTo>
                      <a:pt x="640" y="7519"/>
                    </a:lnTo>
                    <a:lnTo>
                      <a:pt x="864" y="7839"/>
                    </a:lnTo>
                    <a:lnTo>
                      <a:pt x="1088" y="8159"/>
                    </a:lnTo>
                    <a:lnTo>
                      <a:pt x="1376" y="8415"/>
                    </a:lnTo>
                    <a:lnTo>
                      <a:pt x="1664" y="8703"/>
                    </a:lnTo>
                    <a:lnTo>
                      <a:pt x="1984" y="8927"/>
                    </a:lnTo>
                    <a:lnTo>
                      <a:pt x="2368" y="9151"/>
                    </a:lnTo>
                    <a:lnTo>
                      <a:pt x="2752" y="9343"/>
                    </a:lnTo>
                    <a:lnTo>
                      <a:pt x="3168" y="9503"/>
                    </a:lnTo>
                    <a:lnTo>
                      <a:pt x="3616" y="9631"/>
                    </a:lnTo>
                    <a:lnTo>
                      <a:pt x="4128" y="9727"/>
                    </a:lnTo>
                    <a:lnTo>
                      <a:pt x="4608" y="9823"/>
                    </a:lnTo>
                    <a:lnTo>
                      <a:pt x="5088" y="9887"/>
                    </a:lnTo>
                    <a:lnTo>
                      <a:pt x="5568" y="9919"/>
                    </a:lnTo>
                    <a:lnTo>
                      <a:pt x="6527" y="9919"/>
                    </a:lnTo>
                    <a:lnTo>
                      <a:pt x="7487" y="9855"/>
                    </a:lnTo>
                    <a:lnTo>
                      <a:pt x="8415" y="9727"/>
                    </a:lnTo>
                    <a:lnTo>
                      <a:pt x="9343" y="9535"/>
                    </a:lnTo>
                    <a:lnTo>
                      <a:pt x="10239" y="9311"/>
                    </a:lnTo>
                    <a:lnTo>
                      <a:pt x="11103" y="9023"/>
                    </a:lnTo>
                    <a:lnTo>
                      <a:pt x="11935" y="8735"/>
                    </a:lnTo>
                    <a:lnTo>
                      <a:pt x="12735" y="8415"/>
                    </a:lnTo>
                    <a:lnTo>
                      <a:pt x="14238" y="7807"/>
                    </a:lnTo>
                    <a:lnTo>
                      <a:pt x="15550" y="7264"/>
                    </a:lnTo>
                    <a:lnTo>
                      <a:pt x="16126" y="7008"/>
                    </a:lnTo>
                    <a:lnTo>
                      <a:pt x="16670" y="6848"/>
                    </a:lnTo>
                    <a:lnTo>
                      <a:pt x="18334" y="6336"/>
                    </a:lnTo>
                    <a:lnTo>
                      <a:pt x="19390" y="6048"/>
                    </a:lnTo>
                    <a:lnTo>
                      <a:pt x="20093" y="5888"/>
                    </a:lnTo>
                    <a:lnTo>
                      <a:pt x="19038" y="5408"/>
                    </a:lnTo>
                    <a:lnTo>
                      <a:pt x="17982" y="4928"/>
                    </a:lnTo>
                    <a:lnTo>
                      <a:pt x="16958" y="4416"/>
                    </a:lnTo>
                    <a:lnTo>
                      <a:pt x="15934" y="3872"/>
                    </a:lnTo>
                    <a:lnTo>
                      <a:pt x="13918" y="2784"/>
                    </a:lnTo>
                    <a:lnTo>
                      <a:pt x="12927" y="2272"/>
                    </a:lnTo>
                    <a:lnTo>
                      <a:pt x="11935" y="1760"/>
                    </a:lnTo>
                    <a:lnTo>
                      <a:pt x="10943" y="1312"/>
                    </a:lnTo>
                    <a:lnTo>
                      <a:pt x="9983" y="928"/>
                    </a:lnTo>
                    <a:lnTo>
                      <a:pt x="9023" y="577"/>
                    </a:lnTo>
                    <a:lnTo>
                      <a:pt x="8031" y="289"/>
                    </a:lnTo>
                    <a:lnTo>
                      <a:pt x="7551" y="193"/>
                    </a:lnTo>
                    <a:lnTo>
                      <a:pt x="7071" y="129"/>
                    </a:lnTo>
                    <a:lnTo>
                      <a:pt x="6591" y="65"/>
                    </a:lnTo>
                    <a:lnTo>
                      <a:pt x="6112" y="33"/>
                    </a:lnTo>
                    <a:lnTo>
                      <a:pt x="5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8854800" y="771600"/>
                <a:ext cx="407975" cy="209575"/>
              </a:xfrm>
              <a:custGeom>
                <a:avLst/>
                <a:gdLst/>
                <a:ahLst/>
                <a:cxnLst/>
                <a:rect l="l" t="t" r="r" b="b"/>
                <a:pathLst>
                  <a:path w="16319" h="8383" extrusionOk="0">
                    <a:moveTo>
                      <a:pt x="4160" y="0"/>
                    </a:moveTo>
                    <a:lnTo>
                      <a:pt x="3744" y="32"/>
                    </a:lnTo>
                    <a:lnTo>
                      <a:pt x="3328" y="96"/>
                    </a:lnTo>
                    <a:lnTo>
                      <a:pt x="2944" y="192"/>
                    </a:lnTo>
                    <a:lnTo>
                      <a:pt x="2592" y="320"/>
                    </a:lnTo>
                    <a:lnTo>
                      <a:pt x="2272" y="480"/>
                    </a:lnTo>
                    <a:lnTo>
                      <a:pt x="1952" y="640"/>
                    </a:lnTo>
                    <a:lnTo>
                      <a:pt x="1664" y="832"/>
                    </a:lnTo>
                    <a:lnTo>
                      <a:pt x="1376" y="1056"/>
                    </a:lnTo>
                    <a:lnTo>
                      <a:pt x="1152" y="1312"/>
                    </a:lnTo>
                    <a:lnTo>
                      <a:pt x="896" y="1568"/>
                    </a:lnTo>
                    <a:lnTo>
                      <a:pt x="704" y="1856"/>
                    </a:lnTo>
                    <a:lnTo>
                      <a:pt x="544" y="2144"/>
                    </a:lnTo>
                    <a:lnTo>
                      <a:pt x="384" y="2432"/>
                    </a:lnTo>
                    <a:lnTo>
                      <a:pt x="256" y="2752"/>
                    </a:lnTo>
                    <a:lnTo>
                      <a:pt x="160" y="3072"/>
                    </a:lnTo>
                    <a:lnTo>
                      <a:pt x="65" y="3392"/>
                    </a:lnTo>
                    <a:lnTo>
                      <a:pt x="33" y="3680"/>
                    </a:lnTo>
                    <a:lnTo>
                      <a:pt x="1" y="4000"/>
                    </a:lnTo>
                    <a:lnTo>
                      <a:pt x="1" y="4320"/>
                    </a:lnTo>
                    <a:lnTo>
                      <a:pt x="33" y="4608"/>
                    </a:lnTo>
                    <a:lnTo>
                      <a:pt x="65" y="4928"/>
                    </a:lnTo>
                    <a:lnTo>
                      <a:pt x="160" y="5215"/>
                    </a:lnTo>
                    <a:lnTo>
                      <a:pt x="256" y="5503"/>
                    </a:lnTo>
                    <a:lnTo>
                      <a:pt x="384" y="5791"/>
                    </a:lnTo>
                    <a:lnTo>
                      <a:pt x="544" y="6079"/>
                    </a:lnTo>
                    <a:lnTo>
                      <a:pt x="704" y="6335"/>
                    </a:lnTo>
                    <a:lnTo>
                      <a:pt x="928" y="6591"/>
                    </a:lnTo>
                    <a:lnTo>
                      <a:pt x="1152" y="6847"/>
                    </a:lnTo>
                    <a:lnTo>
                      <a:pt x="1408" y="7071"/>
                    </a:lnTo>
                    <a:lnTo>
                      <a:pt x="1728" y="7263"/>
                    </a:lnTo>
                    <a:lnTo>
                      <a:pt x="2048" y="7455"/>
                    </a:lnTo>
                    <a:lnTo>
                      <a:pt x="2400" y="7615"/>
                    </a:lnTo>
                    <a:lnTo>
                      <a:pt x="2784" y="7775"/>
                    </a:lnTo>
                    <a:lnTo>
                      <a:pt x="3168" y="7935"/>
                    </a:lnTo>
                    <a:lnTo>
                      <a:pt x="3936" y="8127"/>
                    </a:lnTo>
                    <a:lnTo>
                      <a:pt x="4704" y="8287"/>
                    </a:lnTo>
                    <a:lnTo>
                      <a:pt x="5504" y="8351"/>
                    </a:lnTo>
                    <a:lnTo>
                      <a:pt x="6272" y="8383"/>
                    </a:lnTo>
                    <a:lnTo>
                      <a:pt x="7039" y="8351"/>
                    </a:lnTo>
                    <a:lnTo>
                      <a:pt x="7807" y="8287"/>
                    </a:lnTo>
                    <a:lnTo>
                      <a:pt x="8543" y="8191"/>
                    </a:lnTo>
                    <a:lnTo>
                      <a:pt x="9279" y="8063"/>
                    </a:lnTo>
                    <a:lnTo>
                      <a:pt x="9951" y="7903"/>
                    </a:lnTo>
                    <a:lnTo>
                      <a:pt x="11263" y="7615"/>
                    </a:lnTo>
                    <a:lnTo>
                      <a:pt x="12415" y="7359"/>
                    </a:lnTo>
                    <a:lnTo>
                      <a:pt x="12927" y="7231"/>
                    </a:lnTo>
                    <a:lnTo>
                      <a:pt x="13375" y="7167"/>
                    </a:lnTo>
                    <a:lnTo>
                      <a:pt x="14814" y="6975"/>
                    </a:lnTo>
                    <a:lnTo>
                      <a:pt x="15710" y="6911"/>
                    </a:lnTo>
                    <a:lnTo>
                      <a:pt x="16318" y="6879"/>
                    </a:lnTo>
                    <a:lnTo>
                      <a:pt x="15518" y="6335"/>
                    </a:lnTo>
                    <a:lnTo>
                      <a:pt x="14718" y="5791"/>
                    </a:lnTo>
                    <a:lnTo>
                      <a:pt x="13950" y="5215"/>
                    </a:lnTo>
                    <a:lnTo>
                      <a:pt x="13183" y="4640"/>
                    </a:lnTo>
                    <a:lnTo>
                      <a:pt x="11711" y="3488"/>
                    </a:lnTo>
                    <a:lnTo>
                      <a:pt x="10975" y="2912"/>
                    </a:lnTo>
                    <a:lnTo>
                      <a:pt x="10239" y="2400"/>
                    </a:lnTo>
                    <a:lnTo>
                      <a:pt x="9503" y="1888"/>
                    </a:lnTo>
                    <a:lnTo>
                      <a:pt x="8767" y="1408"/>
                    </a:lnTo>
                    <a:lnTo>
                      <a:pt x="8031" y="1024"/>
                    </a:lnTo>
                    <a:lnTo>
                      <a:pt x="7263" y="640"/>
                    </a:lnTo>
                    <a:lnTo>
                      <a:pt x="6528" y="384"/>
                    </a:lnTo>
                    <a:lnTo>
                      <a:pt x="6144" y="256"/>
                    </a:lnTo>
                    <a:lnTo>
                      <a:pt x="5728" y="160"/>
                    </a:lnTo>
                    <a:lnTo>
                      <a:pt x="5344" y="96"/>
                    </a:lnTo>
                    <a:lnTo>
                      <a:pt x="4960" y="32"/>
                    </a:lnTo>
                    <a:lnTo>
                      <a:pt x="4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8381275" y="273275"/>
                <a:ext cx="427950" cy="258375"/>
              </a:xfrm>
              <a:custGeom>
                <a:avLst/>
                <a:gdLst/>
                <a:ahLst/>
                <a:cxnLst/>
                <a:rect l="l" t="t" r="r" b="b"/>
                <a:pathLst>
                  <a:path w="17118" h="10335" extrusionOk="0">
                    <a:moveTo>
                      <a:pt x="4640" y="0"/>
                    </a:moveTo>
                    <a:lnTo>
                      <a:pt x="4192" y="32"/>
                    </a:lnTo>
                    <a:lnTo>
                      <a:pt x="3776" y="96"/>
                    </a:lnTo>
                    <a:lnTo>
                      <a:pt x="3392" y="160"/>
                    </a:lnTo>
                    <a:lnTo>
                      <a:pt x="3008" y="288"/>
                    </a:lnTo>
                    <a:lnTo>
                      <a:pt x="2624" y="448"/>
                    </a:lnTo>
                    <a:lnTo>
                      <a:pt x="2304" y="608"/>
                    </a:lnTo>
                    <a:lnTo>
                      <a:pt x="1952" y="832"/>
                    </a:lnTo>
                    <a:lnTo>
                      <a:pt x="1664" y="1056"/>
                    </a:lnTo>
                    <a:lnTo>
                      <a:pt x="1376" y="1312"/>
                    </a:lnTo>
                    <a:lnTo>
                      <a:pt x="1120" y="1568"/>
                    </a:lnTo>
                    <a:lnTo>
                      <a:pt x="896" y="1856"/>
                    </a:lnTo>
                    <a:lnTo>
                      <a:pt x="672" y="2176"/>
                    </a:lnTo>
                    <a:lnTo>
                      <a:pt x="480" y="2496"/>
                    </a:lnTo>
                    <a:lnTo>
                      <a:pt x="320" y="2816"/>
                    </a:lnTo>
                    <a:lnTo>
                      <a:pt x="224" y="3136"/>
                    </a:lnTo>
                    <a:lnTo>
                      <a:pt x="128" y="3488"/>
                    </a:lnTo>
                    <a:lnTo>
                      <a:pt x="32" y="3808"/>
                    </a:lnTo>
                    <a:lnTo>
                      <a:pt x="0" y="4160"/>
                    </a:lnTo>
                    <a:lnTo>
                      <a:pt x="0" y="4480"/>
                    </a:lnTo>
                    <a:lnTo>
                      <a:pt x="0" y="4832"/>
                    </a:lnTo>
                    <a:lnTo>
                      <a:pt x="32" y="5183"/>
                    </a:lnTo>
                    <a:lnTo>
                      <a:pt x="128" y="5503"/>
                    </a:lnTo>
                    <a:lnTo>
                      <a:pt x="224" y="5855"/>
                    </a:lnTo>
                    <a:lnTo>
                      <a:pt x="352" y="6175"/>
                    </a:lnTo>
                    <a:lnTo>
                      <a:pt x="512" y="6495"/>
                    </a:lnTo>
                    <a:lnTo>
                      <a:pt x="704" y="6815"/>
                    </a:lnTo>
                    <a:lnTo>
                      <a:pt x="960" y="7103"/>
                    </a:lnTo>
                    <a:lnTo>
                      <a:pt x="1216" y="7423"/>
                    </a:lnTo>
                    <a:lnTo>
                      <a:pt x="1536" y="7679"/>
                    </a:lnTo>
                    <a:lnTo>
                      <a:pt x="1856" y="7967"/>
                    </a:lnTo>
                    <a:lnTo>
                      <a:pt x="2240" y="8223"/>
                    </a:lnTo>
                    <a:lnTo>
                      <a:pt x="2624" y="8447"/>
                    </a:lnTo>
                    <a:lnTo>
                      <a:pt x="3008" y="8671"/>
                    </a:lnTo>
                    <a:lnTo>
                      <a:pt x="3424" y="8863"/>
                    </a:lnTo>
                    <a:lnTo>
                      <a:pt x="4224" y="9183"/>
                    </a:lnTo>
                    <a:lnTo>
                      <a:pt x="5056" y="9439"/>
                    </a:lnTo>
                    <a:lnTo>
                      <a:pt x="5887" y="9663"/>
                    </a:lnTo>
                    <a:lnTo>
                      <a:pt x="6751" y="9791"/>
                    </a:lnTo>
                    <a:lnTo>
                      <a:pt x="7583" y="9919"/>
                    </a:lnTo>
                    <a:lnTo>
                      <a:pt x="8415" y="9983"/>
                    </a:lnTo>
                    <a:lnTo>
                      <a:pt x="9215" y="10015"/>
                    </a:lnTo>
                    <a:lnTo>
                      <a:pt x="10015" y="10015"/>
                    </a:lnTo>
                    <a:lnTo>
                      <a:pt x="11487" y="9983"/>
                    </a:lnTo>
                    <a:lnTo>
                      <a:pt x="12798" y="9951"/>
                    </a:lnTo>
                    <a:lnTo>
                      <a:pt x="13374" y="9951"/>
                    </a:lnTo>
                    <a:lnTo>
                      <a:pt x="13886" y="9983"/>
                    </a:lnTo>
                    <a:lnTo>
                      <a:pt x="15486" y="10111"/>
                    </a:lnTo>
                    <a:lnTo>
                      <a:pt x="16478" y="10239"/>
                    </a:lnTo>
                    <a:lnTo>
                      <a:pt x="17118" y="10335"/>
                    </a:lnTo>
                    <a:lnTo>
                      <a:pt x="16382" y="9599"/>
                    </a:lnTo>
                    <a:lnTo>
                      <a:pt x="15646" y="8799"/>
                    </a:lnTo>
                    <a:lnTo>
                      <a:pt x="14942" y="8031"/>
                    </a:lnTo>
                    <a:lnTo>
                      <a:pt x="14238" y="7199"/>
                    </a:lnTo>
                    <a:lnTo>
                      <a:pt x="12894" y="5599"/>
                    </a:lnTo>
                    <a:lnTo>
                      <a:pt x="12255" y="4832"/>
                    </a:lnTo>
                    <a:lnTo>
                      <a:pt x="11583" y="4096"/>
                    </a:lnTo>
                    <a:lnTo>
                      <a:pt x="10879" y="3360"/>
                    </a:lnTo>
                    <a:lnTo>
                      <a:pt x="10207" y="2688"/>
                    </a:lnTo>
                    <a:lnTo>
                      <a:pt x="9503" y="2080"/>
                    </a:lnTo>
                    <a:lnTo>
                      <a:pt x="8767" y="1536"/>
                    </a:lnTo>
                    <a:lnTo>
                      <a:pt x="8383" y="1280"/>
                    </a:lnTo>
                    <a:lnTo>
                      <a:pt x="7999" y="1056"/>
                    </a:lnTo>
                    <a:lnTo>
                      <a:pt x="7615" y="832"/>
                    </a:lnTo>
                    <a:lnTo>
                      <a:pt x="7231" y="640"/>
                    </a:lnTo>
                    <a:lnTo>
                      <a:pt x="6815" y="480"/>
                    </a:lnTo>
                    <a:lnTo>
                      <a:pt x="6399" y="320"/>
                    </a:lnTo>
                    <a:lnTo>
                      <a:pt x="5951" y="192"/>
                    </a:lnTo>
                    <a:lnTo>
                      <a:pt x="5535" y="96"/>
                    </a:lnTo>
                    <a:lnTo>
                      <a:pt x="5056" y="32"/>
                    </a:lnTo>
                    <a:lnTo>
                      <a:pt x="4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34"/>
            <p:cNvGrpSpPr/>
            <p:nvPr/>
          </p:nvGrpSpPr>
          <p:grpSpPr>
            <a:xfrm rot="-9848329">
              <a:off x="8514481" y="-195784"/>
              <a:ext cx="590068" cy="1309842"/>
              <a:chOff x="4590115" y="2319904"/>
              <a:chExt cx="590085" cy="1309878"/>
            </a:xfrm>
          </p:grpSpPr>
          <p:sp>
            <p:nvSpPr>
              <p:cNvPr id="783" name="Google Shape;783;p34"/>
              <p:cNvSpPr/>
              <p:nvPr/>
            </p:nvSpPr>
            <p:spPr>
              <a:xfrm>
                <a:off x="4590115" y="2614222"/>
                <a:ext cx="323668" cy="1015560"/>
              </a:xfrm>
              <a:custGeom>
                <a:avLst/>
                <a:gdLst/>
                <a:ahLst/>
                <a:cxnLst/>
                <a:rect l="l" t="t" r="r" b="b"/>
                <a:pathLst>
                  <a:path w="7424" h="23294" extrusionOk="0">
                    <a:moveTo>
                      <a:pt x="7200" y="1"/>
                    </a:moveTo>
                    <a:lnTo>
                      <a:pt x="7136" y="33"/>
                    </a:lnTo>
                    <a:lnTo>
                      <a:pt x="7104" y="65"/>
                    </a:lnTo>
                    <a:lnTo>
                      <a:pt x="6784" y="609"/>
                    </a:lnTo>
                    <a:lnTo>
                      <a:pt x="5952" y="2112"/>
                    </a:lnTo>
                    <a:lnTo>
                      <a:pt x="5408" y="3136"/>
                    </a:lnTo>
                    <a:lnTo>
                      <a:pt x="4800" y="4384"/>
                    </a:lnTo>
                    <a:lnTo>
                      <a:pt x="4160" y="5760"/>
                    </a:lnTo>
                    <a:lnTo>
                      <a:pt x="3520" y="7296"/>
                    </a:lnTo>
                    <a:lnTo>
                      <a:pt x="2848" y="8991"/>
                    </a:lnTo>
                    <a:lnTo>
                      <a:pt x="2209" y="10783"/>
                    </a:lnTo>
                    <a:lnTo>
                      <a:pt x="1889" y="11711"/>
                    </a:lnTo>
                    <a:lnTo>
                      <a:pt x="1601" y="12671"/>
                    </a:lnTo>
                    <a:lnTo>
                      <a:pt x="1345" y="13663"/>
                    </a:lnTo>
                    <a:lnTo>
                      <a:pt x="1089" y="14655"/>
                    </a:lnTo>
                    <a:lnTo>
                      <a:pt x="833" y="15678"/>
                    </a:lnTo>
                    <a:lnTo>
                      <a:pt x="641" y="16702"/>
                    </a:lnTo>
                    <a:lnTo>
                      <a:pt x="449" y="17758"/>
                    </a:lnTo>
                    <a:lnTo>
                      <a:pt x="289" y="18814"/>
                    </a:lnTo>
                    <a:lnTo>
                      <a:pt x="161" y="19870"/>
                    </a:lnTo>
                    <a:lnTo>
                      <a:pt x="65" y="20926"/>
                    </a:lnTo>
                    <a:lnTo>
                      <a:pt x="1" y="22013"/>
                    </a:lnTo>
                    <a:lnTo>
                      <a:pt x="1" y="23101"/>
                    </a:lnTo>
                    <a:lnTo>
                      <a:pt x="1" y="23165"/>
                    </a:lnTo>
                    <a:lnTo>
                      <a:pt x="33" y="23229"/>
                    </a:lnTo>
                    <a:lnTo>
                      <a:pt x="97" y="23261"/>
                    </a:lnTo>
                    <a:lnTo>
                      <a:pt x="161" y="23293"/>
                    </a:lnTo>
                    <a:lnTo>
                      <a:pt x="225" y="23261"/>
                    </a:lnTo>
                    <a:lnTo>
                      <a:pt x="257" y="23261"/>
                    </a:lnTo>
                    <a:lnTo>
                      <a:pt x="321" y="23197"/>
                    </a:lnTo>
                    <a:lnTo>
                      <a:pt x="353" y="23165"/>
                    </a:lnTo>
                    <a:lnTo>
                      <a:pt x="353" y="23101"/>
                    </a:lnTo>
                    <a:lnTo>
                      <a:pt x="385" y="22013"/>
                    </a:lnTo>
                    <a:lnTo>
                      <a:pt x="417" y="20958"/>
                    </a:lnTo>
                    <a:lnTo>
                      <a:pt x="513" y="19902"/>
                    </a:lnTo>
                    <a:lnTo>
                      <a:pt x="641" y="18846"/>
                    </a:lnTo>
                    <a:lnTo>
                      <a:pt x="801" y="17790"/>
                    </a:lnTo>
                    <a:lnTo>
                      <a:pt x="993" y="16766"/>
                    </a:lnTo>
                    <a:lnTo>
                      <a:pt x="1185" y="15742"/>
                    </a:lnTo>
                    <a:lnTo>
                      <a:pt x="1441" y="14719"/>
                    </a:lnTo>
                    <a:lnTo>
                      <a:pt x="1697" y="13727"/>
                    </a:lnTo>
                    <a:lnTo>
                      <a:pt x="1953" y="12767"/>
                    </a:lnTo>
                    <a:lnTo>
                      <a:pt x="2241" y="11807"/>
                    </a:lnTo>
                    <a:lnTo>
                      <a:pt x="2560" y="10879"/>
                    </a:lnTo>
                    <a:lnTo>
                      <a:pt x="3200" y="9119"/>
                    </a:lnTo>
                    <a:lnTo>
                      <a:pt x="3840" y="7456"/>
                    </a:lnTo>
                    <a:lnTo>
                      <a:pt x="4512" y="5920"/>
                    </a:lnTo>
                    <a:lnTo>
                      <a:pt x="5120" y="4544"/>
                    </a:lnTo>
                    <a:lnTo>
                      <a:pt x="5728" y="3328"/>
                    </a:lnTo>
                    <a:lnTo>
                      <a:pt x="6272" y="2272"/>
                    </a:lnTo>
                    <a:lnTo>
                      <a:pt x="7072" y="801"/>
                    </a:lnTo>
                    <a:lnTo>
                      <a:pt x="7392" y="257"/>
                    </a:lnTo>
                    <a:lnTo>
                      <a:pt x="7424" y="193"/>
                    </a:lnTo>
                    <a:lnTo>
                      <a:pt x="7424" y="129"/>
                    </a:lnTo>
                    <a:lnTo>
                      <a:pt x="7392" y="65"/>
                    </a:lnTo>
                    <a:lnTo>
                      <a:pt x="7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71878" y="2319904"/>
                <a:ext cx="111653" cy="343200"/>
              </a:xfrm>
              <a:custGeom>
                <a:avLst/>
                <a:gdLst/>
                <a:ahLst/>
                <a:cxnLst/>
                <a:rect l="l" t="t" r="r" b="b"/>
                <a:pathLst>
                  <a:path w="2561" h="7872" extrusionOk="0">
                    <a:moveTo>
                      <a:pt x="1857" y="1"/>
                    </a:moveTo>
                    <a:lnTo>
                      <a:pt x="1665" y="97"/>
                    </a:lnTo>
                    <a:lnTo>
                      <a:pt x="1441" y="289"/>
                    </a:lnTo>
                    <a:lnTo>
                      <a:pt x="1217" y="577"/>
                    </a:lnTo>
                    <a:lnTo>
                      <a:pt x="993" y="929"/>
                    </a:lnTo>
                    <a:lnTo>
                      <a:pt x="769" y="1345"/>
                    </a:lnTo>
                    <a:lnTo>
                      <a:pt x="577" y="1825"/>
                    </a:lnTo>
                    <a:lnTo>
                      <a:pt x="385" y="2400"/>
                    </a:lnTo>
                    <a:lnTo>
                      <a:pt x="225" y="3040"/>
                    </a:lnTo>
                    <a:lnTo>
                      <a:pt x="129" y="3712"/>
                    </a:lnTo>
                    <a:lnTo>
                      <a:pt x="33" y="4448"/>
                    </a:lnTo>
                    <a:lnTo>
                      <a:pt x="1" y="5248"/>
                    </a:lnTo>
                    <a:lnTo>
                      <a:pt x="33" y="6080"/>
                    </a:lnTo>
                    <a:lnTo>
                      <a:pt x="129" y="6944"/>
                    </a:lnTo>
                    <a:lnTo>
                      <a:pt x="289" y="7872"/>
                    </a:lnTo>
                    <a:lnTo>
                      <a:pt x="417" y="7616"/>
                    </a:lnTo>
                    <a:lnTo>
                      <a:pt x="801" y="6880"/>
                    </a:lnTo>
                    <a:lnTo>
                      <a:pt x="1281" y="5856"/>
                    </a:lnTo>
                    <a:lnTo>
                      <a:pt x="1537" y="5248"/>
                    </a:lnTo>
                    <a:lnTo>
                      <a:pt x="1793" y="4608"/>
                    </a:lnTo>
                    <a:lnTo>
                      <a:pt x="2017" y="3936"/>
                    </a:lnTo>
                    <a:lnTo>
                      <a:pt x="2241" y="3264"/>
                    </a:lnTo>
                    <a:lnTo>
                      <a:pt x="2401" y="2624"/>
                    </a:lnTo>
                    <a:lnTo>
                      <a:pt x="2529" y="2016"/>
                    </a:lnTo>
                    <a:lnTo>
                      <a:pt x="2561" y="1409"/>
                    </a:lnTo>
                    <a:lnTo>
                      <a:pt x="2561" y="1153"/>
                    </a:lnTo>
                    <a:lnTo>
                      <a:pt x="2529" y="897"/>
                    </a:lnTo>
                    <a:lnTo>
                      <a:pt x="2465" y="673"/>
                    </a:lnTo>
                    <a:lnTo>
                      <a:pt x="2401" y="449"/>
                    </a:lnTo>
                    <a:lnTo>
                      <a:pt x="2305" y="257"/>
                    </a:lnTo>
                    <a:lnTo>
                      <a:pt x="2177" y="97"/>
                    </a:lnTo>
                    <a:lnTo>
                      <a:pt x="2113" y="33"/>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4883039" y="2462202"/>
                <a:ext cx="297161" cy="198107"/>
              </a:xfrm>
              <a:custGeom>
                <a:avLst/>
                <a:gdLst/>
                <a:ahLst/>
                <a:cxnLst/>
                <a:rect l="l" t="t" r="r" b="b"/>
                <a:pathLst>
                  <a:path w="6816" h="4544" extrusionOk="0">
                    <a:moveTo>
                      <a:pt x="5984" y="0"/>
                    </a:moveTo>
                    <a:lnTo>
                      <a:pt x="5632" y="32"/>
                    </a:lnTo>
                    <a:lnTo>
                      <a:pt x="5216" y="128"/>
                    </a:lnTo>
                    <a:lnTo>
                      <a:pt x="4768" y="256"/>
                    </a:lnTo>
                    <a:lnTo>
                      <a:pt x="4288" y="480"/>
                    </a:lnTo>
                    <a:lnTo>
                      <a:pt x="3776" y="736"/>
                    </a:lnTo>
                    <a:lnTo>
                      <a:pt x="3264" y="1088"/>
                    </a:lnTo>
                    <a:lnTo>
                      <a:pt x="2720" y="1472"/>
                    </a:lnTo>
                    <a:lnTo>
                      <a:pt x="2145" y="1952"/>
                    </a:lnTo>
                    <a:lnTo>
                      <a:pt x="1601" y="2496"/>
                    </a:lnTo>
                    <a:lnTo>
                      <a:pt x="1057" y="3104"/>
                    </a:lnTo>
                    <a:lnTo>
                      <a:pt x="513" y="3808"/>
                    </a:lnTo>
                    <a:lnTo>
                      <a:pt x="1" y="4544"/>
                    </a:lnTo>
                    <a:lnTo>
                      <a:pt x="1" y="4544"/>
                    </a:lnTo>
                    <a:lnTo>
                      <a:pt x="1089" y="4032"/>
                    </a:lnTo>
                    <a:lnTo>
                      <a:pt x="2241" y="3488"/>
                    </a:lnTo>
                    <a:lnTo>
                      <a:pt x="3520" y="2816"/>
                    </a:lnTo>
                    <a:lnTo>
                      <a:pt x="4768" y="2112"/>
                    </a:lnTo>
                    <a:lnTo>
                      <a:pt x="5344" y="1760"/>
                    </a:lnTo>
                    <a:lnTo>
                      <a:pt x="5856" y="1408"/>
                    </a:lnTo>
                    <a:lnTo>
                      <a:pt x="6272" y="1088"/>
                    </a:lnTo>
                    <a:lnTo>
                      <a:pt x="6592" y="800"/>
                    </a:lnTo>
                    <a:lnTo>
                      <a:pt x="6688" y="672"/>
                    </a:lnTo>
                    <a:lnTo>
                      <a:pt x="6784" y="544"/>
                    </a:lnTo>
                    <a:lnTo>
                      <a:pt x="6816" y="448"/>
                    </a:lnTo>
                    <a:lnTo>
                      <a:pt x="6784" y="352"/>
                    </a:lnTo>
                    <a:lnTo>
                      <a:pt x="6752" y="256"/>
                    </a:lnTo>
                    <a:lnTo>
                      <a:pt x="6688" y="192"/>
                    </a:lnTo>
                    <a:lnTo>
                      <a:pt x="6624" y="128"/>
                    </a:lnTo>
                    <a:lnTo>
                      <a:pt x="6528" y="64"/>
                    </a:lnTo>
                    <a:lnTo>
                      <a:pt x="6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4717068" y="2527771"/>
                <a:ext cx="73985" cy="348736"/>
              </a:xfrm>
              <a:custGeom>
                <a:avLst/>
                <a:gdLst/>
                <a:ahLst/>
                <a:cxnLst/>
                <a:rect l="l" t="t" r="r" b="b"/>
                <a:pathLst>
                  <a:path w="1697" h="7999" extrusionOk="0">
                    <a:moveTo>
                      <a:pt x="1024" y="0"/>
                    </a:moveTo>
                    <a:lnTo>
                      <a:pt x="928" y="32"/>
                    </a:lnTo>
                    <a:lnTo>
                      <a:pt x="832" y="96"/>
                    </a:lnTo>
                    <a:lnTo>
                      <a:pt x="640" y="256"/>
                    </a:lnTo>
                    <a:lnTo>
                      <a:pt x="480" y="512"/>
                    </a:lnTo>
                    <a:lnTo>
                      <a:pt x="320" y="832"/>
                    </a:lnTo>
                    <a:lnTo>
                      <a:pt x="192" y="1248"/>
                    </a:lnTo>
                    <a:lnTo>
                      <a:pt x="96" y="1696"/>
                    </a:lnTo>
                    <a:lnTo>
                      <a:pt x="32" y="2208"/>
                    </a:lnTo>
                    <a:lnTo>
                      <a:pt x="0" y="2784"/>
                    </a:lnTo>
                    <a:lnTo>
                      <a:pt x="32" y="3424"/>
                    </a:lnTo>
                    <a:lnTo>
                      <a:pt x="96" y="4095"/>
                    </a:lnTo>
                    <a:lnTo>
                      <a:pt x="192" y="4799"/>
                    </a:lnTo>
                    <a:lnTo>
                      <a:pt x="384" y="5567"/>
                    </a:lnTo>
                    <a:lnTo>
                      <a:pt x="608" y="6335"/>
                    </a:lnTo>
                    <a:lnTo>
                      <a:pt x="928" y="7167"/>
                    </a:lnTo>
                    <a:lnTo>
                      <a:pt x="1312" y="7999"/>
                    </a:lnTo>
                    <a:lnTo>
                      <a:pt x="1440" y="6783"/>
                    </a:lnTo>
                    <a:lnTo>
                      <a:pt x="1536" y="5535"/>
                    </a:lnTo>
                    <a:lnTo>
                      <a:pt x="1632" y="4095"/>
                    </a:lnTo>
                    <a:lnTo>
                      <a:pt x="1696" y="2624"/>
                    </a:lnTo>
                    <a:lnTo>
                      <a:pt x="1664" y="1952"/>
                    </a:lnTo>
                    <a:lnTo>
                      <a:pt x="1632" y="1344"/>
                    </a:lnTo>
                    <a:lnTo>
                      <a:pt x="1600" y="832"/>
                    </a:lnTo>
                    <a:lnTo>
                      <a:pt x="1504" y="416"/>
                    </a:lnTo>
                    <a:lnTo>
                      <a:pt x="1440" y="256"/>
                    </a:lnTo>
                    <a:lnTo>
                      <a:pt x="1376" y="128"/>
                    </a:lnTo>
                    <a:lnTo>
                      <a:pt x="1280" y="32"/>
                    </a:lnTo>
                    <a:lnTo>
                      <a:pt x="1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627782" y="2720248"/>
                <a:ext cx="86541" cy="348780"/>
              </a:xfrm>
              <a:custGeom>
                <a:avLst/>
                <a:gdLst/>
                <a:ahLst/>
                <a:cxnLst/>
                <a:rect l="l" t="t" r="r" b="b"/>
                <a:pathLst>
                  <a:path w="1985" h="8000" extrusionOk="0">
                    <a:moveTo>
                      <a:pt x="833" y="0"/>
                    </a:moveTo>
                    <a:lnTo>
                      <a:pt x="737" y="32"/>
                    </a:lnTo>
                    <a:lnTo>
                      <a:pt x="641" y="96"/>
                    </a:lnTo>
                    <a:lnTo>
                      <a:pt x="481" y="256"/>
                    </a:lnTo>
                    <a:lnTo>
                      <a:pt x="321" y="512"/>
                    </a:lnTo>
                    <a:lnTo>
                      <a:pt x="193" y="832"/>
                    </a:lnTo>
                    <a:lnTo>
                      <a:pt x="97" y="1248"/>
                    </a:lnTo>
                    <a:lnTo>
                      <a:pt x="33" y="1696"/>
                    </a:lnTo>
                    <a:lnTo>
                      <a:pt x="1" y="2240"/>
                    </a:lnTo>
                    <a:lnTo>
                      <a:pt x="1" y="2816"/>
                    </a:lnTo>
                    <a:lnTo>
                      <a:pt x="33" y="3456"/>
                    </a:lnTo>
                    <a:lnTo>
                      <a:pt x="161" y="4128"/>
                    </a:lnTo>
                    <a:lnTo>
                      <a:pt x="289" y="4864"/>
                    </a:lnTo>
                    <a:lnTo>
                      <a:pt x="513" y="5600"/>
                    </a:lnTo>
                    <a:lnTo>
                      <a:pt x="801" y="6399"/>
                    </a:lnTo>
                    <a:lnTo>
                      <a:pt x="1185" y="7199"/>
                    </a:lnTo>
                    <a:lnTo>
                      <a:pt x="1601" y="7999"/>
                    </a:lnTo>
                    <a:lnTo>
                      <a:pt x="1760" y="6847"/>
                    </a:lnTo>
                    <a:lnTo>
                      <a:pt x="1888" y="5632"/>
                    </a:lnTo>
                    <a:lnTo>
                      <a:pt x="1984" y="4256"/>
                    </a:lnTo>
                    <a:lnTo>
                      <a:pt x="1984" y="3520"/>
                    </a:lnTo>
                    <a:lnTo>
                      <a:pt x="1984" y="2816"/>
                    </a:lnTo>
                    <a:lnTo>
                      <a:pt x="1952" y="2144"/>
                    </a:lnTo>
                    <a:lnTo>
                      <a:pt x="1856" y="1536"/>
                    </a:lnTo>
                    <a:lnTo>
                      <a:pt x="1728" y="992"/>
                    </a:lnTo>
                    <a:lnTo>
                      <a:pt x="1632" y="736"/>
                    </a:lnTo>
                    <a:lnTo>
                      <a:pt x="1537" y="544"/>
                    </a:lnTo>
                    <a:lnTo>
                      <a:pt x="1441" y="352"/>
                    </a:lnTo>
                    <a:lnTo>
                      <a:pt x="1313" y="224"/>
                    </a:lnTo>
                    <a:lnTo>
                      <a:pt x="1185" y="96"/>
                    </a:lnTo>
                    <a:lnTo>
                      <a:pt x="1025" y="32"/>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4"/>
              <p:cNvSpPr/>
              <p:nvPr/>
            </p:nvSpPr>
            <p:spPr>
              <a:xfrm>
                <a:off x="4724043" y="2833250"/>
                <a:ext cx="316692" cy="167414"/>
              </a:xfrm>
              <a:custGeom>
                <a:avLst/>
                <a:gdLst/>
                <a:ahLst/>
                <a:cxnLst/>
                <a:rect l="l" t="t" r="r" b="b"/>
                <a:pathLst>
                  <a:path w="7264" h="3840" extrusionOk="0">
                    <a:moveTo>
                      <a:pt x="5792" y="0"/>
                    </a:moveTo>
                    <a:lnTo>
                      <a:pt x="5312" y="64"/>
                    </a:lnTo>
                    <a:lnTo>
                      <a:pt x="4800" y="192"/>
                    </a:lnTo>
                    <a:lnTo>
                      <a:pt x="4224" y="384"/>
                    </a:lnTo>
                    <a:lnTo>
                      <a:pt x="3648" y="640"/>
                    </a:lnTo>
                    <a:lnTo>
                      <a:pt x="3040" y="992"/>
                    </a:lnTo>
                    <a:lnTo>
                      <a:pt x="2432" y="1376"/>
                    </a:lnTo>
                    <a:lnTo>
                      <a:pt x="1824" y="1856"/>
                    </a:lnTo>
                    <a:lnTo>
                      <a:pt x="1184" y="2432"/>
                    </a:lnTo>
                    <a:lnTo>
                      <a:pt x="576" y="3104"/>
                    </a:lnTo>
                    <a:lnTo>
                      <a:pt x="288" y="3455"/>
                    </a:lnTo>
                    <a:lnTo>
                      <a:pt x="0" y="3839"/>
                    </a:lnTo>
                    <a:lnTo>
                      <a:pt x="1120" y="3583"/>
                    </a:lnTo>
                    <a:lnTo>
                      <a:pt x="2272" y="3296"/>
                    </a:lnTo>
                    <a:lnTo>
                      <a:pt x="3616" y="2912"/>
                    </a:lnTo>
                    <a:lnTo>
                      <a:pt x="4288" y="2656"/>
                    </a:lnTo>
                    <a:lnTo>
                      <a:pt x="4960" y="2400"/>
                    </a:lnTo>
                    <a:lnTo>
                      <a:pt x="5568" y="2144"/>
                    </a:lnTo>
                    <a:lnTo>
                      <a:pt x="6112" y="1856"/>
                    </a:lnTo>
                    <a:lnTo>
                      <a:pt x="6591" y="1536"/>
                    </a:lnTo>
                    <a:lnTo>
                      <a:pt x="6783" y="1376"/>
                    </a:lnTo>
                    <a:lnTo>
                      <a:pt x="6943" y="1216"/>
                    </a:lnTo>
                    <a:lnTo>
                      <a:pt x="7071" y="1056"/>
                    </a:lnTo>
                    <a:lnTo>
                      <a:pt x="7167" y="896"/>
                    </a:lnTo>
                    <a:lnTo>
                      <a:pt x="7231" y="704"/>
                    </a:lnTo>
                    <a:lnTo>
                      <a:pt x="7263" y="544"/>
                    </a:lnTo>
                    <a:lnTo>
                      <a:pt x="7231" y="448"/>
                    </a:lnTo>
                    <a:lnTo>
                      <a:pt x="7199" y="352"/>
                    </a:lnTo>
                    <a:lnTo>
                      <a:pt x="7135" y="288"/>
                    </a:lnTo>
                    <a:lnTo>
                      <a:pt x="7071" y="192"/>
                    </a:lnTo>
                    <a:lnTo>
                      <a:pt x="6847" y="96"/>
                    </a:lnTo>
                    <a:lnTo>
                      <a:pt x="6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9" name="Google Shape;789;p34"/>
          <p:cNvGrpSpPr/>
          <p:nvPr/>
        </p:nvGrpSpPr>
        <p:grpSpPr>
          <a:xfrm rot="19899533" flipH="1">
            <a:off x="8748618" y="3881592"/>
            <a:ext cx="522394" cy="1360575"/>
            <a:chOff x="4111688" y="2568185"/>
            <a:chExt cx="493824" cy="1286163"/>
          </a:xfrm>
        </p:grpSpPr>
        <p:sp>
          <p:nvSpPr>
            <p:cNvPr id="790" name="Google Shape;790;p34"/>
            <p:cNvSpPr/>
            <p:nvPr/>
          </p:nvSpPr>
          <p:spPr>
            <a:xfrm>
              <a:off x="4302771" y="2808138"/>
              <a:ext cx="302741" cy="1046209"/>
            </a:xfrm>
            <a:custGeom>
              <a:avLst/>
              <a:gdLst/>
              <a:ahLst/>
              <a:cxnLst/>
              <a:rect l="l" t="t" r="r" b="b"/>
              <a:pathLst>
                <a:path w="6944" h="23997" extrusionOk="0">
                  <a:moveTo>
                    <a:pt x="161" y="0"/>
                  </a:moveTo>
                  <a:lnTo>
                    <a:pt x="97" y="32"/>
                  </a:lnTo>
                  <a:lnTo>
                    <a:pt x="33" y="96"/>
                  </a:lnTo>
                  <a:lnTo>
                    <a:pt x="1" y="160"/>
                  </a:lnTo>
                  <a:lnTo>
                    <a:pt x="1" y="224"/>
                  </a:lnTo>
                  <a:lnTo>
                    <a:pt x="33" y="288"/>
                  </a:lnTo>
                  <a:lnTo>
                    <a:pt x="353" y="864"/>
                  </a:lnTo>
                  <a:lnTo>
                    <a:pt x="1121" y="2368"/>
                  </a:lnTo>
                  <a:lnTo>
                    <a:pt x="1633" y="3456"/>
                  </a:lnTo>
                  <a:lnTo>
                    <a:pt x="2209" y="4703"/>
                  </a:lnTo>
                  <a:lnTo>
                    <a:pt x="2816" y="6143"/>
                  </a:lnTo>
                  <a:lnTo>
                    <a:pt x="3456" y="7711"/>
                  </a:lnTo>
                  <a:lnTo>
                    <a:pt x="4064" y="9439"/>
                  </a:lnTo>
                  <a:lnTo>
                    <a:pt x="4672" y="11262"/>
                  </a:lnTo>
                  <a:lnTo>
                    <a:pt x="4960" y="12222"/>
                  </a:lnTo>
                  <a:lnTo>
                    <a:pt x="5216" y="13214"/>
                  </a:lnTo>
                  <a:lnTo>
                    <a:pt x="5472" y="14206"/>
                  </a:lnTo>
                  <a:lnTo>
                    <a:pt x="5696" y="15230"/>
                  </a:lnTo>
                  <a:lnTo>
                    <a:pt x="5920" y="16286"/>
                  </a:lnTo>
                  <a:lnTo>
                    <a:pt x="6080" y="17310"/>
                  </a:lnTo>
                  <a:lnTo>
                    <a:pt x="6240" y="18397"/>
                  </a:lnTo>
                  <a:lnTo>
                    <a:pt x="6368" y="19453"/>
                  </a:lnTo>
                  <a:lnTo>
                    <a:pt x="6464" y="20541"/>
                  </a:lnTo>
                  <a:lnTo>
                    <a:pt x="6528" y="21629"/>
                  </a:lnTo>
                  <a:lnTo>
                    <a:pt x="6560" y="22717"/>
                  </a:lnTo>
                  <a:lnTo>
                    <a:pt x="6560" y="23805"/>
                  </a:lnTo>
                  <a:lnTo>
                    <a:pt x="6560" y="23901"/>
                  </a:lnTo>
                  <a:lnTo>
                    <a:pt x="6592" y="23933"/>
                  </a:lnTo>
                  <a:lnTo>
                    <a:pt x="6656" y="23997"/>
                  </a:lnTo>
                  <a:lnTo>
                    <a:pt x="6816" y="23997"/>
                  </a:lnTo>
                  <a:lnTo>
                    <a:pt x="6848" y="23965"/>
                  </a:lnTo>
                  <a:lnTo>
                    <a:pt x="6912" y="23901"/>
                  </a:lnTo>
                  <a:lnTo>
                    <a:pt x="6912" y="23837"/>
                  </a:lnTo>
                  <a:lnTo>
                    <a:pt x="6944" y="22717"/>
                  </a:lnTo>
                  <a:lnTo>
                    <a:pt x="6912" y="21629"/>
                  </a:lnTo>
                  <a:lnTo>
                    <a:pt x="6848" y="20541"/>
                  </a:lnTo>
                  <a:lnTo>
                    <a:pt x="6752" y="19421"/>
                  </a:lnTo>
                  <a:lnTo>
                    <a:pt x="6624" y="18365"/>
                  </a:lnTo>
                  <a:lnTo>
                    <a:pt x="6464" y="17278"/>
                  </a:lnTo>
                  <a:lnTo>
                    <a:pt x="6272" y="16222"/>
                  </a:lnTo>
                  <a:lnTo>
                    <a:pt x="6048" y="15166"/>
                  </a:lnTo>
                  <a:lnTo>
                    <a:pt x="5824" y="14142"/>
                  </a:lnTo>
                  <a:lnTo>
                    <a:pt x="5568" y="13118"/>
                  </a:lnTo>
                  <a:lnTo>
                    <a:pt x="5312" y="12158"/>
                  </a:lnTo>
                  <a:lnTo>
                    <a:pt x="5024" y="11166"/>
                  </a:lnTo>
                  <a:lnTo>
                    <a:pt x="4416" y="9343"/>
                  </a:lnTo>
                  <a:lnTo>
                    <a:pt x="3808" y="7583"/>
                  </a:lnTo>
                  <a:lnTo>
                    <a:pt x="3168" y="6015"/>
                  </a:lnTo>
                  <a:lnTo>
                    <a:pt x="2560" y="4543"/>
                  </a:lnTo>
                  <a:lnTo>
                    <a:pt x="1985" y="3296"/>
                  </a:lnTo>
                  <a:lnTo>
                    <a:pt x="1441" y="2208"/>
                  </a:lnTo>
                  <a:lnTo>
                    <a:pt x="641" y="672"/>
                  </a:lnTo>
                  <a:lnTo>
                    <a:pt x="353" y="96"/>
                  </a:lnTo>
                  <a:lnTo>
                    <a:pt x="289" y="32"/>
                  </a:lnTo>
                  <a:lnTo>
                    <a:pt x="225"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4168887" y="2568185"/>
              <a:ext cx="178575" cy="319482"/>
            </a:xfrm>
            <a:custGeom>
              <a:avLst/>
              <a:gdLst/>
              <a:ahLst/>
              <a:cxnLst/>
              <a:rect l="l" t="t" r="r" b="b"/>
              <a:pathLst>
                <a:path w="4096" h="7328" extrusionOk="0">
                  <a:moveTo>
                    <a:pt x="352" y="1"/>
                  </a:moveTo>
                  <a:lnTo>
                    <a:pt x="256" y="33"/>
                  </a:lnTo>
                  <a:lnTo>
                    <a:pt x="192" y="97"/>
                  </a:lnTo>
                  <a:lnTo>
                    <a:pt x="128" y="161"/>
                  </a:lnTo>
                  <a:lnTo>
                    <a:pt x="64" y="353"/>
                  </a:lnTo>
                  <a:lnTo>
                    <a:pt x="32" y="577"/>
                  </a:lnTo>
                  <a:lnTo>
                    <a:pt x="0" y="801"/>
                  </a:lnTo>
                  <a:lnTo>
                    <a:pt x="32" y="1057"/>
                  </a:lnTo>
                  <a:lnTo>
                    <a:pt x="64" y="1313"/>
                  </a:lnTo>
                  <a:lnTo>
                    <a:pt x="128" y="1569"/>
                  </a:lnTo>
                  <a:lnTo>
                    <a:pt x="320" y="2145"/>
                  </a:lnTo>
                  <a:lnTo>
                    <a:pt x="608" y="2721"/>
                  </a:lnTo>
                  <a:lnTo>
                    <a:pt x="928" y="3328"/>
                  </a:lnTo>
                  <a:lnTo>
                    <a:pt x="1312" y="3904"/>
                  </a:lnTo>
                  <a:lnTo>
                    <a:pt x="1728" y="4512"/>
                  </a:lnTo>
                  <a:lnTo>
                    <a:pt x="2176" y="5056"/>
                  </a:lnTo>
                  <a:lnTo>
                    <a:pt x="2592" y="5600"/>
                  </a:lnTo>
                  <a:lnTo>
                    <a:pt x="3328" y="6496"/>
                  </a:lnTo>
                  <a:lnTo>
                    <a:pt x="3904" y="7104"/>
                  </a:lnTo>
                  <a:lnTo>
                    <a:pt x="4096" y="7328"/>
                  </a:lnTo>
                  <a:lnTo>
                    <a:pt x="4032" y="6368"/>
                  </a:lnTo>
                  <a:lnTo>
                    <a:pt x="3872" y="5472"/>
                  </a:lnTo>
                  <a:lnTo>
                    <a:pt x="3680" y="4640"/>
                  </a:lnTo>
                  <a:lnTo>
                    <a:pt x="3424" y="3872"/>
                  </a:lnTo>
                  <a:lnTo>
                    <a:pt x="3168" y="3168"/>
                  </a:lnTo>
                  <a:lnTo>
                    <a:pt x="2848" y="2529"/>
                  </a:lnTo>
                  <a:lnTo>
                    <a:pt x="2528" y="1953"/>
                  </a:lnTo>
                  <a:lnTo>
                    <a:pt x="2208" y="1441"/>
                  </a:lnTo>
                  <a:lnTo>
                    <a:pt x="1856" y="1025"/>
                  </a:lnTo>
                  <a:lnTo>
                    <a:pt x="1536" y="641"/>
                  </a:lnTo>
                  <a:lnTo>
                    <a:pt x="1216" y="353"/>
                  </a:lnTo>
                  <a:lnTo>
                    <a:pt x="928" y="161"/>
                  </a:lnTo>
                  <a:lnTo>
                    <a:pt x="672" y="33"/>
                  </a:lnTo>
                  <a:lnTo>
                    <a:pt x="4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4111688" y="2826274"/>
              <a:ext cx="304136" cy="203688"/>
            </a:xfrm>
            <a:custGeom>
              <a:avLst/>
              <a:gdLst/>
              <a:ahLst/>
              <a:cxnLst/>
              <a:rect l="l" t="t" r="r" b="b"/>
              <a:pathLst>
                <a:path w="6976" h="4672" extrusionOk="0">
                  <a:moveTo>
                    <a:pt x="512" y="0"/>
                  </a:moveTo>
                  <a:lnTo>
                    <a:pt x="288" y="96"/>
                  </a:lnTo>
                  <a:lnTo>
                    <a:pt x="192" y="128"/>
                  </a:lnTo>
                  <a:lnTo>
                    <a:pt x="96" y="192"/>
                  </a:lnTo>
                  <a:lnTo>
                    <a:pt x="32" y="288"/>
                  </a:lnTo>
                  <a:lnTo>
                    <a:pt x="0" y="352"/>
                  </a:lnTo>
                  <a:lnTo>
                    <a:pt x="0" y="480"/>
                  </a:lnTo>
                  <a:lnTo>
                    <a:pt x="32" y="576"/>
                  </a:lnTo>
                  <a:lnTo>
                    <a:pt x="96" y="704"/>
                  </a:lnTo>
                  <a:lnTo>
                    <a:pt x="192" y="832"/>
                  </a:lnTo>
                  <a:lnTo>
                    <a:pt x="512" y="1120"/>
                  </a:lnTo>
                  <a:lnTo>
                    <a:pt x="960" y="1472"/>
                  </a:lnTo>
                  <a:lnTo>
                    <a:pt x="1472" y="1792"/>
                  </a:lnTo>
                  <a:lnTo>
                    <a:pt x="2048" y="2176"/>
                  </a:lnTo>
                  <a:lnTo>
                    <a:pt x="3360" y="2880"/>
                  </a:lnTo>
                  <a:lnTo>
                    <a:pt x="4672" y="3552"/>
                  </a:lnTo>
                  <a:lnTo>
                    <a:pt x="5824" y="4127"/>
                  </a:lnTo>
                  <a:lnTo>
                    <a:pt x="6975" y="4671"/>
                  </a:lnTo>
                  <a:lnTo>
                    <a:pt x="6432" y="3871"/>
                  </a:lnTo>
                  <a:lnTo>
                    <a:pt x="5856" y="3168"/>
                  </a:lnTo>
                  <a:lnTo>
                    <a:pt x="5312" y="2560"/>
                  </a:lnTo>
                  <a:lnTo>
                    <a:pt x="4736" y="2016"/>
                  </a:lnTo>
                  <a:lnTo>
                    <a:pt x="4160" y="1536"/>
                  </a:lnTo>
                  <a:lnTo>
                    <a:pt x="3616" y="1120"/>
                  </a:lnTo>
                  <a:lnTo>
                    <a:pt x="3072" y="768"/>
                  </a:lnTo>
                  <a:lnTo>
                    <a:pt x="2560" y="480"/>
                  </a:lnTo>
                  <a:lnTo>
                    <a:pt x="2048" y="288"/>
                  </a:lnTo>
                  <a:lnTo>
                    <a:pt x="1600" y="128"/>
                  </a:lnTo>
                  <a:lnTo>
                    <a:pt x="1184" y="32"/>
                  </a:lnTo>
                  <a:lnTo>
                    <a:pt x="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4417168" y="2707693"/>
              <a:ext cx="73985" cy="357151"/>
            </a:xfrm>
            <a:custGeom>
              <a:avLst/>
              <a:gdLst/>
              <a:ahLst/>
              <a:cxnLst/>
              <a:rect l="l" t="t" r="r" b="b"/>
              <a:pathLst>
                <a:path w="1697" h="8192" extrusionOk="0">
                  <a:moveTo>
                    <a:pt x="544" y="0"/>
                  </a:moveTo>
                  <a:lnTo>
                    <a:pt x="448" y="64"/>
                  </a:lnTo>
                  <a:lnTo>
                    <a:pt x="384" y="128"/>
                  </a:lnTo>
                  <a:lnTo>
                    <a:pt x="320" y="256"/>
                  </a:lnTo>
                  <a:lnTo>
                    <a:pt x="256" y="416"/>
                  </a:lnTo>
                  <a:lnTo>
                    <a:pt x="128" y="832"/>
                  </a:lnTo>
                  <a:lnTo>
                    <a:pt x="64" y="1376"/>
                  </a:lnTo>
                  <a:lnTo>
                    <a:pt x="0" y="1984"/>
                  </a:lnTo>
                  <a:lnTo>
                    <a:pt x="0" y="2688"/>
                  </a:lnTo>
                  <a:lnTo>
                    <a:pt x="0" y="4160"/>
                  </a:lnTo>
                  <a:lnTo>
                    <a:pt x="32" y="5632"/>
                  </a:lnTo>
                  <a:lnTo>
                    <a:pt x="96" y="6943"/>
                  </a:lnTo>
                  <a:lnTo>
                    <a:pt x="192" y="8191"/>
                  </a:lnTo>
                  <a:lnTo>
                    <a:pt x="608" y="7327"/>
                  </a:lnTo>
                  <a:lnTo>
                    <a:pt x="960" y="6495"/>
                  </a:lnTo>
                  <a:lnTo>
                    <a:pt x="1248" y="5696"/>
                  </a:lnTo>
                  <a:lnTo>
                    <a:pt x="1440" y="4928"/>
                  </a:lnTo>
                  <a:lnTo>
                    <a:pt x="1568" y="4224"/>
                  </a:lnTo>
                  <a:lnTo>
                    <a:pt x="1664" y="3520"/>
                  </a:lnTo>
                  <a:lnTo>
                    <a:pt x="1696" y="2880"/>
                  </a:lnTo>
                  <a:lnTo>
                    <a:pt x="1696" y="2304"/>
                  </a:lnTo>
                  <a:lnTo>
                    <a:pt x="1632" y="1760"/>
                  </a:lnTo>
                  <a:lnTo>
                    <a:pt x="1536" y="1312"/>
                  </a:lnTo>
                  <a:lnTo>
                    <a:pt x="1440" y="896"/>
                  </a:lnTo>
                  <a:lnTo>
                    <a:pt x="1280" y="544"/>
                  </a:lnTo>
                  <a:lnTo>
                    <a:pt x="1120" y="288"/>
                  </a:lnTo>
                  <a:lnTo>
                    <a:pt x="928" y="128"/>
                  </a:lnTo>
                  <a:lnTo>
                    <a:pt x="832" y="64"/>
                  </a:lnTo>
                  <a:lnTo>
                    <a:pt x="736" y="32"/>
                  </a:lnTo>
                  <a:lnTo>
                    <a:pt x="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4114479" y="3011776"/>
              <a:ext cx="344595" cy="122771"/>
            </a:xfrm>
            <a:custGeom>
              <a:avLst/>
              <a:gdLst/>
              <a:ahLst/>
              <a:cxnLst/>
              <a:rect l="l" t="t" r="r" b="b"/>
              <a:pathLst>
                <a:path w="7904" h="2816" extrusionOk="0">
                  <a:moveTo>
                    <a:pt x="1408" y="0"/>
                  </a:moveTo>
                  <a:lnTo>
                    <a:pt x="992" y="32"/>
                  </a:lnTo>
                  <a:lnTo>
                    <a:pt x="640" y="96"/>
                  </a:lnTo>
                  <a:lnTo>
                    <a:pt x="352" y="192"/>
                  </a:lnTo>
                  <a:lnTo>
                    <a:pt x="128" y="320"/>
                  </a:lnTo>
                  <a:lnTo>
                    <a:pt x="64" y="416"/>
                  </a:lnTo>
                  <a:lnTo>
                    <a:pt x="32" y="480"/>
                  </a:lnTo>
                  <a:lnTo>
                    <a:pt x="0" y="576"/>
                  </a:lnTo>
                  <a:lnTo>
                    <a:pt x="0" y="672"/>
                  </a:lnTo>
                  <a:lnTo>
                    <a:pt x="32" y="864"/>
                  </a:lnTo>
                  <a:lnTo>
                    <a:pt x="128" y="1024"/>
                  </a:lnTo>
                  <a:lnTo>
                    <a:pt x="256" y="1184"/>
                  </a:lnTo>
                  <a:lnTo>
                    <a:pt x="416" y="1312"/>
                  </a:lnTo>
                  <a:lnTo>
                    <a:pt x="608" y="1472"/>
                  </a:lnTo>
                  <a:lnTo>
                    <a:pt x="832" y="1600"/>
                  </a:lnTo>
                  <a:lnTo>
                    <a:pt x="1344" y="1824"/>
                  </a:lnTo>
                  <a:lnTo>
                    <a:pt x="1952" y="2016"/>
                  </a:lnTo>
                  <a:lnTo>
                    <a:pt x="2624" y="2208"/>
                  </a:lnTo>
                  <a:lnTo>
                    <a:pt x="3328" y="2336"/>
                  </a:lnTo>
                  <a:lnTo>
                    <a:pt x="4032" y="2464"/>
                  </a:lnTo>
                  <a:lnTo>
                    <a:pt x="5472" y="2656"/>
                  </a:lnTo>
                  <a:lnTo>
                    <a:pt x="6687" y="2752"/>
                  </a:lnTo>
                  <a:lnTo>
                    <a:pt x="7903" y="2816"/>
                  </a:lnTo>
                  <a:lnTo>
                    <a:pt x="7167" y="2240"/>
                  </a:lnTo>
                  <a:lnTo>
                    <a:pt x="6432" y="1728"/>
                  </a:lnTo>
                  <a:lnTo>
                    <a:pt x="5696" y="1280"/>
                  </a:lnTo>
                  <a:lnTo>
                    <a:pt x="4992" y="896"/>
                  </a:lnTo>
                  <a:lnTo>
                    <a:pt x="4288" y="608"/>
                  </a:lnTo>
                  <a:lnTo>
                    <a:pt x="3648" y="384"/>
                  </a:lnTo>
                  <a:lnTo>
                    <a:pt x="3008" y="192"/>
                  </a:lnTo>
                  <a:lnTo>
                    <a:pt x="2432" y="96"/>
                  </a:lnTo>
                  <a:lnTo>
                    <a:pt x="1888" y="32"/>
                  </a:lnTo>
                  <a:lnTo>
                    <a:pt x="1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4475762" y="2961553"/>
              <a:ext cx="64219" cy="249726"/>
            </a:xfrm>
            <a:custGeom>
              <a:avLst/>
              <a:gdLst/>
              <a:ahLst/>
              <a:cxnLst/>
              <a:rect l="l" t="t" r="r" b="b"/>
              <a:pathLst>
                <a:path w="1473" h="5728" extrusionOk="0">
                  <a:moveTo>
                    <a:pt x="768" y="1"/>
                  </a:moveTo>
                  <a:lnTo>
                    <a:pt x="672" y="33"/>
                  </a:lnTo>
                  <a:lnTo>
                    <a:pt x="544" y="129"/>
                  </a:lnTo>
                  <a:lnTo>
                    <a:pt x="448" y="225"/>
                  </a:lnTo>
                  <a:lnTo>
                    <a:pt x="384" y="353"/>
                  </a:lnTo>
                  <a:lnTo>
                    <a:pt x="224" y="672"/>
                  </a:lnTo>
                  <a:lnTo>
                    <a:pt x="128" y="1056"/>
                  </a:lnTo>
                  <a:lnTo>
                    <a:pt x="64" y="1504"/>
                  </a:lnTo>
                  <a:lnTo>
                    <a:pt x="32" y="1984"/>
                  </a:lnTo>
                  <a:lnTo>
                    <a:pt x="0" y="2496"/>
                  </a:lnTo>
                  <a:lnTo>
                    <a:pt x="0" y="3008"/>
                  </a:lnTo>
                  <a:lnTo>
                    <a:pt x="32" y="4000"/>
                  </a:lnTo>
                  <a:lnTo>
                    <a:pt x="96" y="4896"/>
                  </a:lnTo>
                  <a:lnTo>
                    <a:pt x="192" y="5728"/>
                  </a:lnTo>
                  <a:lnTo>
                    <a:pt x="512" y="5152"/>
                  </a:lnTo>
                  <a:lnTo>
                    <a:pt x="800" y="4576"/>
                  </a:lnTo>
                  <a:lnTo>
                    <a:pt x="1024" y="4032"/>
                  </a:lnTo>
                  <a:lnTo>
                    <a:pt x="1184" y="3488"/>
                  </a:lnTo>
                  <a:lnTo>
                    <a:pt x="1312" y="2976"/>
                  </a:lnTo>
                  <a:lnTo>
                    <a:pt x="1408" y="2496"/>
                  </a:lnTo>
                  <a:lnTo>
                    <a:pt x="1440" y="2016"/>
                  </a:lnTo>
                  <a:lnTo>
                    <a:pt x="1472" y="1600"/>
                  </a:lnTo>
                  <a:lnTo>
                    <a:pt x="1440" y="1216"/>
                  </a:lnTo>
                  <a:lnTo>
                    <a:pt x="1408" y="896"/>
                  </a:lnTo>
                  <a:lnTo>
                    <a:pt x="1344" y="608"/>
                  </a:lnTo>
                  <a:lnTo>
                    <a:pt x="1248" y="353"/>
                  </a:lnTo>
                  <a:lnTo>
                    <a:pt x="1152" y="161"/>
                  </a:lnTo>
                  <a:lnTo>
                    <a:pt x="1024" y="65"/>
                  </a:lnTo>
                  <a:lnTo>
                    <a:pt x="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34"/>
          <p:cNvGrpSpPr/>
          <p:nvPr/>
        </p:nvGrpSpPr>
        <p:grpSpPr>
          <a:xfrm rot="19899533" flipH="1">
            <a:off x="7864344" y="4393388"/>
            <a:ext cx="1075918" cy="1260303"/>
            <a:chOff x="7488025" y="1788464"/>
            <a:chExt cx="1017075" cy="1191375"/>
          </a:xfrm>
        </p:grpSpPr>
        <p:grpSp>
          <p:nvGrpSpPr>
            <p:cNvPr id="797" name="Google Shape;797;p34"/>
            <p:cNvGrpSpPr/>
            <p:nvPr/>
          </p:nvGrpSpPr>
          <p:grpSpPr>
            <a:xfrm>
              <a:off x="7488025" y="1788464"/>
              <a:ext cx="1017075" cy="1191375"/>
              <a:chOff x="7457475" y="1779363"/>
              <a:chExt cx="1017075" cy="1191375"/>
            </a:xfrm>
          </p:grpSpPr>
          <p:sp>
            <p:nvSpPr>
              <p:cNvPr id="798" name="Google Shape;798;p34"/>
              <p:cNvSpPr/>
              <p:nvPr/>
            </p:nvSpPr>
            <p:spPr>
              <a:xfrm>
                <a:off x="7457475" y="1779363"/>
                <a:ext cx="1017075" cy="1191375"/>
              </a:xfrm>
              <a:custGeom>
                <a:avLst/>
                <a:gdLst/>
                <a:ahLst/>
                <a:cxnLst/>
                <a:rect l="l" t="t" r="r" b="b"/>
                <a:pathLst>
                  <a:path w="40683" h="47655" extrusionOk="0">
                    <a:moveTo>
                      <a:pt x="18231" y="0"/>
                    </a:moveTo>
                    <a:lnTo>
                      <a:pt x="17655" y="128"/>
                    </a:lnTo>
                    <a:lnTo>
                      <a:pt x="17079" y="320"/>
                    </a:lnTo>
                    <a:lnTo>
                      <a:pt x="16440" y="576"/>
                    </a:lnTo>
                    <a:lnTo>
                      <a:pt x="15800" y="896"/>
                    </a:lnTo>
                    <a:lnTo>
                      <a:pt x="15160" y="1344"/>
                    </a:lnTo>
                    <a:lnTo>
                      <a:pt x="14521" y="1791"/>
                    </a:lnTo>
                    <a:lnTo>
                      <a:pt x="13945" y="2367"/>
                    </a:lnTo>
                    <a:lnTo>
                      <a:pt x="13305" y="3071"/>
                    </a:lnTo>
                    <a:lnTo>
                      <a:pt x="12730" y="3774"/>
                    </a:lnTo>
                    <a:lnTo>
                      <a:pt x="12218" y="4606"/>
                    </a:lnTo>
                    <a:lnTo>
                      <a:pt x="11706" y="5501"/>
                    </a:lnTo>
                    <a:lnTo>
                      <a:pt x="11258" y="6461"/>
                    </a:lnTo>
                    <a:lnTo>
                      <a:pt x="10875" y="7420"/>
                    </a:lnTo>
                    <a:lnTo>
                      <a:pt x="10555" y="8380"/>
                    </a:lnTo>
                    <a:lnTo>
                      <a:pt x="10299" y="9339"/>
                    </a:lnTo>
                    <a:lnTo>
                      <a:pt x="9915" y="11258"/>
                    </a:lnTo>
                    <a:lnTo>
                      <a:pt x="9595" y="13177"/>
                    </a:lnTo>
                    <a:lnTo>
                      <a:pt x="9148" y="16823"/>
                    </a:lnTo>
                    <a:lnTo>
                      <a:pt x="8892" y="18486"/>
                    </a:lnTo>
                    <a:lnTo>
                      <a:pt x="8700" y="19254"/>
                    </a:lnTo>
                    <a:lnTo>
                      <a:pt x="8444" y="20022"/>
                    </a:lnTo>
                    <a:lnTo>
                      <a:pt x="7612" y="21109"/>
                    </a:lnTo>
                    <a:lnTo>
                      <a:pt x="6781" y="22196"/>
                    </a:lnTo>
                    <a:lnTo>
                      <a:pt x="6013" y="23220"/>
                    </a:lnTo>
                    <a:lnTo>
                      <a:pt x="5310" y="24307"/>
                    </a:lnTo>
                    <a:lnTo>
                      <a:pt x="4734" y="25331"/>
                    </a:lnTo>
                    <a:lnTo>
                      <a:pt x="4158" y="26354"/>
                    </a:lnTo>
                    <a:lnTo>
                      <a:pt x="3647" y="27314"/>
                    </a:lnTo>
                    <a:lnTo>
                      <a:pt x="3199" y="28337"/>
                    </a:lnTo>
                    <a:lnTo>
                      <a:pt x="3391" y="26418"/>
                    </a:lnTo>
                    <a:lnTo>
                      <a:pt x="3711" y="23987"/>
                    </a:lnTo>
                    <a:lnTo>
                      <a:pt x="4222" y="20981"/>
                    </a:lnTo>
                    <a:lnTo>
                      <a:pt x="4606" y="19382"/>
                    </a:lnTo>
                    <a:lnTo>
                      <a:pt x="4990" y="17591"/>
                    </a:lnTo>
                    <a:lnTo>
                      <a:pt x="5374" y="15992"/>
                    </a:lnTo>
                    <a:lnTo>
                      <a:pt x="5502" y="15224"/>
                    </a:lnTo>
                    <a:lnTo>
                      <a:pt x="5566" y="14521"/>
                    </a:lnTo>
                    <a:lnTo>
                      <a:pt x="5566" y="13881"/>
                    </a:lnTo>
                    <a:lnTo>
                      <a:pt x="5438" y="13241"/>
                    </a:lnTo>
                    <a:lnTo>
                      <a:pt x="5246" y="12730"/>
                    </a:lnTo>
                    <a:lnTo>
                      <a:pt x="5054" y="12474"/>
                    </a:lnTo>
                    <a:lnTo>
                      <a:pt x="4862" y="12282"/>
                    </a:lnTo>
                    <a:lnTo>
                      <a:pt x="4606" y="12090"/>
                    </a:lnTo>
                    <a:lnTo>
                      <a:pt x="4350" y="11962"/>
                    </a:lnTo>
                    <a:lnTo>
                      <a:pt x="3966" y="11898"/>
                    </a:lnTo>
                    <a:lnTo>
                      <a:pt x="3647" y="11898"/>
                    </a:lnTo>
                    <a:lnTo>
                      <a:pt x="3263" y="11962"/>
                    </a:lnTo>
                    <a:lnTo>
                      <a:pt x="2879" y="12154"/>
                    </a:lnTo>
                    <a:lnTo>
                      <a:pt x="2495" y="12346"/>
                    </a:lnTo>
                    <a:lnTo>
                      <a:pt x="2111" y="12602"/>
                    </a:lnTo>
                    <a:lnTo>
                      <a:pt x="1728" y="12921"/>
                    </a:lnTo>
                    <a:lnTo>
                      <a:pt x="1344" y="13369"/>
                    </a:lnTo>
                    <a:lnTo>
                      <a:pt x="1024" y="13817"/>
                    </a:lnTo>
                    <a:lnTo>
                      <a:pt x="768" y="14393"/>
                    </a:lnTo>
                    <a:lnTo>
                      <a:pt x="448" y="14968"/>
                    </a:lnTo>
                    <a:lnTo>
                      <a:pt x="256" y="15672"/>
                    </a:lnTo>
                    <a:lnTo>
                      <a:pt x="129" y="16440"/>
                    </a:lnTo>
                    <a:lnTo>
                      <a:pt x="65" y="17271"/>
                    </a:lnTo>
                    <a:lnTo>
                      <a:pt x="1" y="18167"/>
                    </a:lnTo>
                    <a:lnTo>
                      <a:pt x="65" y="18998"/>
                    </a:lnTo>
                    <a:lnTo>
                      <a:pt x="129" y="19766"/>
                    </a:lnTo>
                    <a:lnTo>
                      <a:pt x="256" y="20533"/>
                    </a:lnTo>
                    <a:lnTo>
                      <a:pt x="640" y="22005"/>
                    </a:lnTo>
                    <a:lnTo>
                      <a:pt x="1088" y="23412"/>
                    </a:lnTo>
                    <a:lnTo>
                      <a:pt x="1600" y="24819"/>
                    </a:lnTo>
                    <a:lnTo>
                      <a:pt x="2047" y="26290"/>
                    </a:lnTo>
                    <a:lnTo>
                      <a:pt x="2431" y="27825"/>
                    </a:lnTo>
                    <a:lnTo>
                      <a:pt x="2623" y="28593"/>
                    </a:lnTo>
                    <a:lnTo>
                      <a:pt x="2687" y="29488"/>
                    </a:lnTo>
                    <a:lnTo>
                      <a:pt x="2367" y="30448"/>
                    </a:lnTo>
                    <a:lnTo>
                      <a:pt x="2047" y="31407"/>
                    </a:lnTo>
                    <a:lnTo>
                      <a:pt x="1792" y="32367"/>
                    </a:lnTo>
                    <a:lnTo>
                      <a:pt x="1600" y="33262"/>
                    </a:lnTo>
                    <a:lnTo>
                      <a:pt x="1280" y="35053"/>
                    </a:lnTo>
                    <a:lnTo>
                      <a:pt x="1088" y="36716"/>
                    </a:lnTo>
                    <a:lnTo>
                      <a:pt x="1088" y="38316"/>
                    </a:lnTo>
                    <a:lnTo>
                      <a:pt x="1152" y="39851"/>
                    </a:lnTo>
                    <a:lnTo>
                      <a:pt x="1280" y="41194"/>
                    </a:lnTo>
                    <a:lnTo>
                      <a:pt x="1536" y="42473"/>
                    </a:lnTo>
                    <a:lnTo>
                      <a:pt x="1792" y="43625"/>
                    </a:lnTo>
                    <a:lnTo>
                      <a:pt x="2111" y="44648"/>
                    </a:lnTo>
                    <a:lnTo>
                      <a:pt x="2431" y="45544"/>
                    </a:lnTo>
                    <a:lnTo>
                      <a:pt x="2751" y="46247"/>
                    </a:lnTo>
                    <a:lnTo>
                      <a:pt x="3199" y="47271"/>
                    </a:lnTo>
                    <a:lnTo>
                      <a:pt x="3391" y="47655"/>
                    </a:lnTo>
                    <a:lnTo>
                      <a:pt x="4222" y="47271"/>
                    </a:lnTo>
                    <a:lnTo>
                      <a:pt x="3902" y="46823"/>
                    </a:lnTo>
                    <a:lnTo>
                      <a:pt x="3647" y="46375"/>
                    </a:lnTo>
                    <a:lnTo>
                      <a:pt x="3071" y="45352"/>
                    </a:lnTo>
                    <a:lnTo>
                      <a:pt x="2687" y="44264"/>
                    </a:lnTo>
                    <a:lnTo>
                      <a:pt x="2303" y="43113"/>
                    </a:lnTo>
                    <a:lnTo>
                      <a:pt x="2047" y="41898"/>
                    </a:lnTo>
                    <a:lnTo>
                      <a:pt x="1920" y="40618"/>
                    </a:lnTo>
                    <a:lnTo>
                      <a:pt x="1792" y="39403"/>
                    </a:lnTo>
                    <a:lnTo>
                      <a:pt x="1728" y="38124"/>
                    </a:lnTo>
                    <a:lnTo>
                      <a:pt x="1728" y="36972"/>
                    </a:lnTo>
                    <a:lnTo>
                      <a:pt x="1792" y="35821"/>
                    </a:lnTo>
                    <a:lnTo>
                      <a:pt x="1920" y="34734"/>
                    </a:lnTo>
                    <a:lnTo>
                      <a:pt x="2047" y="33774"/>
                    </a:lnTo>
                    <a:lnTo>
                      <a:pt x="2175" y="32943"/>
                    </a:lnTo>
                    <a:lnTo>
                      <a:pt x="2367" y="32239"/>
                    </a:lnTo>
                    <a:lnTo>
                      <a:pt x="2559" y="31663"/>
                    </a:lnTo>
                    <a:lnTo>
                      <a:pt x="2751" y="31279"/>
                    </a:lnTo>
                    <a:lnTo>
                      <a:pt x="3007" y="31024"/>
                    </a:lnTo>
                    <a:lnTo>
                      <a:pt x="3327" y="30768"/>
                    </a:lnTo>
                    <a:lnTo>
                      <a:pt x="4094" y="30192"/>
                    </a:lnTo>
                    <a:lnTo>
                      <a:pt x="5118" y="29616"/>
                    </a:lnTo>
                    <a:lnTo>
                      <a:pt x="6461" y="29105"/>
                    </a:lnTo>
                    <a:lnTo>
                      <a:pt x="7996" y="28465"/>
                    </a:lnTo>
                    <a:lnTo>
                      <a:pt x="9787" y="27889"/>
                    </a:lnTo>
                    <a:lnTo>
                      <a:pt x="14073" y="26546"/>
                    </a:lnTo>
                    <a:lnTo>
                      <a:pt x="15224" y="26162"/>
                    </a:lnTo>
                    <a:lnTo>
                      <a:pt x="16184" y="25778"/>
                    </a:lnTo>
                    <a:lnTo>
                      <a:pt x="17015" y="25395"/>
                    </a:lnTo>
                    <a:lnTo>
                      <a:pt x="17655" y="25075"/>
                    </a:lnTo>
                    <a:lnTo>
                      <a:pt x="18167" y="24691"/>
                    </a:lnTo>
                    <a:lnTo>
                      <a:pt x="18486" y="24307"/>
                    </a:lnTo>
                    <a:lnTo>
                      <a:pt x="18742" y="23987"/>
                    </a:lnTo>
                    <a:lnTo>
                      <a:pt x="18806" y="23668"/>
                    </a:lnTo>
                    <a:lnTo>
                      <a:pt x="18742" y="23412"/>
                    </a:lnTo>
                    <a:lnTo>
                      <a:pt x="18486" y="23092"/>
                    </a:lnTo>
                    <a:lnTo>
                      <a:pt x="18167" y="22900"/>
                    </a:lnTo>
                    <a:lnTo>
                      <a:pt x="17655" y="22644"/>
                    </a:lnTo>
                    <a:lnTo>
                      <a:pt x="17079" y="22516"/>
                    </a:lnTo>
                    <a:lnTo>
                      <a:pt x="16312" y="22388"/>
                    </a:lnTo>
                    <a:lnTo>
                      <a:pt x="15416" y="22260"/>
                    </a:lnTo>
                    <a:lnTo>
                      <a:pt x="13881" y="22260"/>
                    </a:lnTo>
                    <a:lnTo>
                      <a:pt x="13369" y="22324"/>
                    </a:lnTo>
                    <a:lnTo>
                      <a:pt x="12410" y="22580"/>
                    </a:lnTo>
                    <a:lnTo>
                      <a:pt x="11386" y="22964"/>
                    </a:lnTo>
                    <a:lnTo>
                      <a:pt x="10427" y="23412"/>
                    </a:lnTo>
                    <a:lnTo>
                      <a:pt x="9467" y="24051"/>
                    </a:lnTo>
                    <a:lnTo>
                      <a:pt x="8572" y="24691"/>
                    </a:lnTo>
                    <a:lnTo>
                      <a:pt x="7676" y="25331"/>
                    </a:lnTo>
                    <a:lnTo>
                      <a:pt x="6845" y="26098"/>
                    </a:lnTo>
                    <a:lnTo>
                      <a:pt x="5438" y="27506"/>
                    </a:lnTo>
                    <a:lnTo>
                      <a:pt x="4286" y="28721"/>
                    </a:lnTo>
                    <a:lnTo>
                      <a:pt x="3583" y="29552"/>
                    </a:lnTo>
                    <a:lnTo>
                      <a:pt x="3327" y="29936"/>
                    </a:lnTo>
                    <a:lnTo>
                      <a:pt x="3647" y="28913"/>
                    </a:lnTo>
                    <a:lnTo>
                      <a:pt x="4222" y="27633"/>
                    </a:lnTo>
                    <a:lnTo>
                      <a:pt x="4926" y="26162"/>
                    </a:lnTo>
                    <a:lnTo>
                      <a:pt x="5821" y="24627"/>
                    </a:lnTo>
                    <a:lnTo>
                      <a:pt x="6845" y="23156"/>
                    </a:lnTo>
                    <a:lnTo>
                      <a:pt x="7868" y="21813"/>
                    </a:lnTo>
                    <a:lnTo>
                      <a:pt x="8380" y="21173"/>
                    </a:lnTo>
                    <a:lnTo>
                      <a:pt x="8892" y="20661"/>
                    </a:lnTo>
                    <a:lnTo>
                      <a:pt x="9403" y="20150"/>
                    </a:lnTo>
                    <a:lnTo>
                      <a:pt x="9915" y="19766"/>
                    </a:lnTo>
                    <a:lnTo>
                      <a:pt x="10491" y="19510"/>
                    </a:lnTo>
                    <a:lnTo>
                      <a:pt x="11067" y="19318"/>
                    </a:lnTo>
                    <a:lnTo>
                      <a:pt x="11770" y="19254"/>
                    </a:lnTo>
                    <a:lnTo>
                      <a:pt x="12538" y="19190"/>
                    </a:lnTo>
                    <a:lnTo>
                      <a:pt x="13369" y="19254"/>
                    </a:lnTo>
                    <a:lnTo>
                      <a:pt x="14201" y="19318"/>
                    </a:lnTo>
                    <a:lnTo>
                      <a:pt x="15992" y="19574"/>
                    </a:lnTo>
                    <a:lnTo>
                      <a:pt x="19574" y="20277"/>
                    </a:lnTo>
                    <a:lnTo>
                      <a:pt x="21173" y="20469"/>
                    </a:lnTo>
                    <a:lnTo>
                      <a:pt x="21877" y="20533"/>
                    </a:lnTo>
                    <a:lnTo>
                      <a:pt x="22516" y="20533"/>
                    </a:lnTo>
                    <a:lnTo>
                      <a:pt x="23284" y="20469"/>
                    </a:lnTo>
                    <a:lnTo>
                      <a:pt x="24051" y="20277"/>
                    </a:lnTo>
                    <a:lnTo>
                      <a:pt x="24819" y="20086"/>
                    </a:lnTo>
                    <a:lnTo>
                      <a:pt x="25523" y="19830"/>
                    </a:lnTo>
                    <a:lnTo>
                      <a:pt x="26226" y="19510"/>
                    </a:lnTo>
                    <a:lnTo>
                      <a:pt x="26866" y="19126"/>
                    </a:lnTo>
                    <a:lnTo>
                      <a:pt x="27378" y="18742"/>
                    </a:lnTo>
                    <a:lnTo>
                      <a:pt x="27761" y="18358"/>
                    </a:lnTo>
                    <a:lnTo>
                      <a:pt x="28081" y="17975"/>
                    </a:lnTo>
                    <a:lnTo>
                      <a:pt x="28273" y="17527"/>
                    </a:lnTo>
                    <a:lnTo>
                      <a:pt x="28273" y="17335"/>
                    </a:lnTo>
                    <a:lnTo>
                      <a:pt x="28273" y="17143"/>
                    </a:lnTo>
                    <a:lnTo>
                      <a:pt x="28209" y="16887"/>
                    </a:lnTo>
                    <a:lnTo>
                      <a:pt x="28145" y="16695"/>
                    </a:lnTo>
                    <a:lnTo>
                      <a:pt x="28017" y="16503"/>
                    </a:lnTo>
                    <a:lnTo>
                      <a:pt x="27825" y="16312"/>
                    </a:lnTo>
                    <a:lnTo>
                      <a:pt x="27250" y="15928"/>
                    </a:lnTo>
                    <a:lnTo>
                      <a:pt x="26546" y="15608"/>
                    </a:lnTo>
                    <a:lnTo>
                      <a:pt x="25587" y="15288"/>
                    </a:lnTo>
                    <a:lnTo>
                      <a:pt x="24563" y="15160"/>
                    </a:lnTo>
                    <a:lnTo>
                      <a:pt x="23476" y="15096"/>
                    </a:lnTo>
                    <a:lnTo>
                      <a:pt x="22324" y="15224"/>
                    </a:lnTo>
                    <a:lnTo>
                      <a:pt x="21109" y="15352"/>
                    </a:lnTo>
                    <a:lnTo>
                      <a:pt x="19830" y="15608"/>
                    </a:lnTo>
                    <a:lnTo>
                      <a:pt x="18550" y="15928"/>
                    </a:lnTo>
                    <a:lnTo>
                      <a:pt x="17335" y="16248"/>
                    </a:lnTo>
                    <a:lnTo>
                      <a:pt x="16056" y="16631"/>
                    </a:lnTo>
                    <a:lnTo>
                      <a:pt x="13817" y="17463"/>
                    </a:lnTo>
                    <a:lnTo>
                      <a:pt x="11962" y="18167"/>
                    </a:lnTo>
                    <a:lnTo>
                      <a:pt x="10235" y="18870"/>
                    </a:lnTo>
                    <a:lnTo>
                      <a:pt x="10875" y="18358"/>
                    </a:lnTo>
                    <a:lnTo>
                      <a:pt x="11514" y="17847"/>
                    </a:lnTo>
                    <a:lnTo>
                      <a:pt x="12154" y="17399"/>
                    </a:lnTo>
                    <a:lnTo>
                      <a:pt x="12858" y="16951"/>
                    </a:lnTo>
                    <a:lnTo>
                      <a:pt x="13561" y="16503"/>
                    </a:lnTo>
                    <a:lnTo>
                      <a:pt x="14393" y="16120"/>
                    </a:lnTo>
                    <a:lnTo>
                      <a:pt x="16056" y="15416"/>
                    </a:lnTo>
                    <a:lnTo>
                      <a:pt x="17911" y="14712"/>
                    </a:lnTo>
                    <a:lnTo>
                      <a:pt x="20086" y="14073"/>
                    </a:lnTo>
                    <a:lnTo>
                      <a:pt x="22452" y="13369"/>
                    </a:lnTo>
                    <a:lnTo>
                      <a:pt x="25203" y="12666"/>
                    </a:lnTo>
                    <a:lnTo>
                      <a:pt x="27953" y="12026"/>
                    </a:lnTo>
                    <a:lnTo>
                      <a:pt x="30448" y="11450"/>
                    </a:lnTo>
                    <a:lnTo>
                      <a:pt x="34670" y="10619"/>
                    </a:lnTo>
                    <a:lnTo>
                      <a:pt x="36397" y="10235"/>
                    </a:lnTo>
                    <a:lnTo>
                      <a:pt x="37868" y="9787"/>
                    </a:lnTo>
                    <a:lnTo>
                      <a:pt x="38508" y="9595"/>
                    </a:lnTo>
                    <a:lnTo>
                      <a:pt x="39147" y="9339"/>
                    </a:lnTo>
                    <a:lnTo>
                      <a:pt x="39659" y="9020"/>
                    </a:lnTo>
                    <a:lnTo>
                      <a:pt x="40171" y="8764"/>
                    </a:lnTo>
                    <a:lnTo>
                      <a:pt x="40363" y="8572"/>
                    </a:lnTo>
                    <a:lnTo>
                      <a:pt x="40554" y="8316"/>
                    </a:lnTo>
                    <a:lnTo>
                      <a:pt x="40618" y="8060"/>
                    </a:lnTo>
                    <a:lnTo>
                      <a:pt x="40682" y="7740"/>
                    </a:lnTo>
                    <a:lnTo>
                      <a:pt x="40682" y="7420"/>
                    </a:lnTo>
                    <a:lnTo>
                      <a:pt x="40554" y="7037"/>
                    </a:lnTo>
                    <a:lnTo>
                      <a:pt x="40426" y="6717"/>
                    </a:lnTo>
                    <a:lnTo>
                      <a:pt x="40235" y="6333"/>
                    </a:lnTo>
                    <a:lnTo>
                      <a:pt x="39915" y="6013"/>
                    </a:lnTo>
                    <a:lnTo>
                      <a:pt x="39595" y="5693"/>
                    </a:lnTo>
                    <a:lnTo>
                      <a:pt x="39211" y="5310"/>
                    </a:lnTo>
                    <a:lnTo>
                      <a:pt x="38699" y="5054"/>
                    </a:lnTo>
                    <a:lnTo>
                      <a:pt x="38188" y="4734"/>
                    </a:lnTo>
                    <a:lnTo>
                      <a:pt x="37548" y="4542"/>
                    </a:lnTo>
                    <a:lnTo>
                      <a:pt x="36908" y="4350"/>
                    </a:lnTo>
                    <a:lnTo>
                      <a:pt x="36141" y="4222"/>
                    </a:lnTo>
                    <a:lnTo>
                      <a:pt x="35309" y="4094"/>
                    </a:lnTo>
                    <a:lnTo>
                      <a:pt x="34478" y="4094"/>
                    </a:lnTo>
                    <a:lnTo>
                      <a:pt x="33518" y="4158"/>
                    </a:lnTo>
                    <a:lnTo>
                      <a:pt x="32495" y="4286"/>
                    </a:lnTo>
                    <a:lnTo>
                      <a:pt x="31343" y="4478"/>
                    </a:lnTo>
                    <a:lnTo>
                      <a:pt x="30192" y="4798"/>
                    </a:lnTo>
                    <a:lnTo>
                      <a:pt x="28977" y="5182"/>
                    </a:lnTo>
                    <a:lnTo>
                      <a:pt x="27633" y="5693"/>
                    </a:lnTo>
                    <a:lnTo>
                      <a:pt x="26290" y="6269"/>
                    </a:lnTo>
                    <a:lnTo>
                      <a:pt x="24819" y="6973"/>
                    </a:lnTo>
                    <a:lnTo>
                      <a:pt x="23284" y="7868"/>
                    </a:lnTo>
                    <a:lnTo>
                      <a:pt x="21621" y="8828"/>
                    </a:lnTo>
                    <a:lnTo>
                      <a:pt x="19958" y="9979"/>
                    </a:lnTo>
                    <a:lnTo>
                      <a:pt x="18167" y="11194"/>
                    </a:lnTo>
                    <a:lnTo>
                      <a:pt x="16376" y="12602"/>
                    </a:lnTo>
                    <a:lnTo>
                      <a:pt x="14457" y="14201"/>
                    </a:lnTo>
                    <a:lnTo>
                      <a:pt x="12794" y="15672"/>
                    </a:lnTo>
                    <a:lnTo>
                      <a:pt x="11131" y="17271"/>
                    </a:lnTo>
                    <a:lnTo>
                      <a:pt x="9276" y="19126"/>
                    </a:lnTo>
                    <a:lnTo>
                      <a:pt x="9531" y="18103"/>
                    </a:lnTo>
                    <a:lnTo>
                      <a:pt x="9851" y="17143"/>
                    </a:lnTo>
                    <a:lnTo>
                      <a:pt x="10299" y="16120"/>
                    </a:lnTo>
                    <a:lnTo>
                      <a:pt x="10811" y="15096"/>
                    </a:lnTo>
                    <a:lnTo>
                      <a:pt x="11386" y="14073"/>
                    </a:lnTo>
                    <a:lnTo>
                      <a:pt x="12026" y="13049"/>
                    </a:lnTo>
                    <a:lnTo>
                      <a:pt x="12730" y="12090"/>
                    </a:lnTo>
                    <a:lnTo>
                      <a:pt x="13433" y="11130"/>
                    </a:lnTo>
                    <a:lnTo>
                      <a:pt x="14840" y="9339"/>
                    </a:lnTo>
                    <a:lnTo>
                      <a:pt x="16248" y="7804"/>
                    </a:lnTo>
                    <a:lnTo>
                      <a:pt x="17463" y="6589"/>
                    </a:lnTo>
                    <a:lnTo>
                      <a:pt x="18423" y="5757"/>
                    </a:lnTo>
                    <a:lnTo>
                      <a:pt x="19126" y="5182"/>
                    </a:lnTo>
                    <a:lnTo>
                      <a:pt x="19702" y="4542"/>
                    </a:lnTo>
                    <a:lnTo>
                      <a:pt x="20150" y="3902"/>
                    </a:lnTo>
                    <a:lnTo>
                      <a:pt x="20469" y="3199"/>
                    </a:lnTo>
                    <a:lnTo>
                      <a:pt x="20597" y="2559"/>
                    </a:lnTo>
                    <a:lnTo>
                      <a:pt x="20661" y="2239"/>
                    </a:lnTo>
                    <a:lnTo>
                      <a:pt x="20597" y="1919"/>
                    </a:lnTo>
                    <a:lnTo>
                      <a:pt x="20533" y="1600"/>
                    </a:lnTo>
                    <a:lnTo>
                      <a:pt x="20469" y="1280"/>
                    </a:lnTo>
                    <a:lnTo>
                      <a:pt x="20341" y="960"/>
                    </a:lnTo>
                    <a:lnTo>
                      <a:pt x="20150" y="640"/>
                    </a:lnTo>
                    <a:lnTo>
                      <a:pt x="19894" y="384"/>
                    </a:lnTo>
                    <a:lnTo>
                      <a:pt x="19574" y="192"/>
                    </a:lnTo>
                    <a:lnTo>
                      <a:pt x="19190" y="64"/>
                    </a:lnTo>
                    <a:lnTo>
                      <a:pt x="18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7746925" y="1849713"/>
                <a:ext cx="145550" cy="191925"/>
              </a:xfrm>
              <a:custGeom>
                <a:avLst/>
                <a:gdLst/>
                <a:ahLst/>
                <a:cxnLst/>
                <a:rect l="l" t="t" r="r" b="b"/>
                <a:pathLst>
                  <a:path w="5822" h="7677" fill="none" extrusionOk="0">
                    <a:moveTo>
                      <a:pt x="5821" y="1"/>
                    </a:moveTo>
                    <a:lnTo>
                      <a:pt x="5821" y="1"/>
                    </a:lnTo>
                    <a:lnTo>
                      <a:pt x="5117" y="513"/>
                    </a:lnTo>
                    <a:lnTo>
                      <a:pt x="4350" y="1216"/>
                    </a:lnTo>
                    <a:lnTo>
                      <a:pt x="3454" y="2048"/>
                    </a:lnTo>
                    <a:lnTo>
                      <a:pt x="2495" y="3199"/>
                    </a:lnTo>
                    <a:lnTo>
                      <a:pt x="2047" y="3775"/>
                    </a:lnTo>
                    <a:lnTo>
                      <a:pt x="1535" y="4479"/>
                    </a:lnTo>
                    <a:lnTo>
                      <a:pt x="1088" y="5246"/>
                    </a:lnTo>
                    <a:lnTo>
                      <a:pt x="704" y="6014"/>
                    </a:lnTo>
                    <a:lnTo>
                      <a:pt x="320" y="6781"/>
                    </a:lnTo>
                    <a:lnTo>
                      <a:pt x="0" y="7677"/>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7511850" y="2142363"/>
                <a:ext cx="19200" cy="214300"/>
              </a:xfrm>
              <a:custGeom>
                <a:avLst/>
                <a:gdLst/>
                <a:ahLst/>
                <a:cxnLst/>
                <a:rect l="l" t="t" r="r" b="b"/>
                <a:pathLst>
                  <a:path w="768" h="8572" fill="none" extrusionOk="0">
                    <a:moveTo>
                      <a:pt x="768" y="1"/>
                    </a:moveTo>
                    <a:lnTo>
                      <a:pt x="768" y="1"/>
                    </a:lnTo>
                    <a:lnTo>
                      <a:pt x="576" y="640"/>
                    </a:lnTo>
                    <a:lnTo>
                      <a:pt x="384" y="1408"/>
                    </a:lnTo>
                    <a:lnTo>
                      <a:pt x="192" y="2367"/>
                    </a:lnTo>
                    <a:lnTo>
                      <a:pt x="64" y="3647"/>
                    </a:lnTo>
                    <a:lnTo>
                      <a:pt x="0" y="5054"/>
                    </a:lnTo>
                    <a:lnTo>
                      <a:pt x="64" y="6717"/>
                    </a:lnTo>
                    <a:lnTo>
                      <a:pt x="128" y="7612"/>
                    </a:lnTo>
                    <a:lnTo>
                      <a:pt x="256" y="8572"/>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7638175" y="2385438"/>
                <a:ext cx="222300" cy="75175"/>
              </a:xfrm>
              <a:custGeom>
                <a:avLst/>
                <a:gdLst/>
                <a:ahLst/>
                <a:cxnLst/>
                <a:rect l="l" t="t" r="r" b="b"/>
                <a:pathLst>
                  <a:path w="8892" h="3007" fill="none" extrusionOk="0">
                    <a:moveTo>
                      <a:pt x="1" y="3007"/>
                    </a:moveTo>
                    <a:lnTo>
                      <a:pt x="1" y="3007"/>
                    </a:lnTo>
                    <a:lnTo>
                      <a:pt x="832" y="2495"/>
                    </a:lnTo>
                    <a:lnTo>
                      <a:pt x="1792" y="1983"/>
                    </a:lnTo>
                    <a:lnTo>
                      <a:pt x="2943" y="1408"/>
                    </a:lnTo>
                    <a:lnTo>
                      <a:pt x="4350" y="832"/>
                    </a:lnTo>
                    <a:lnTo>
                      <a:pt x="5054" y="640"/>
                    </a:lnTo>
                    <a:lnTo>
                      <a:pt x="5821" y="384"/>
                    </a:lnTo>
                    <a:lnTo>
                      <a:pt x="6589" y="192"/>
                    </a:lnTo>
                    <a:lnTo>
                      <a:pt x="7357" y="64"/>
                    </a:lnTo>
                    <a:lnTo>
                      <a:pt x="8124" y="0"/>
                    </a:lnTo>
                    <a:lnTo>
                      <a:pt x="8892" y="0"/>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34"/>
            <p:cNvSpPr/>
            <p:nvPr/>
          </p:nvSpPr>
          <p:spPr>
            <a:xfrm>
              <a:off x="7946800" y="1956863"/>
              <a:ext cx="435000" cy="134350"/>
            </a:xfrm>
            <a:custGeom>
              <a:avLst/>
              <a:gdLst/>
              <a:ahLst/>
              <a:cxnLst/>
              <a:rect l="l" t="t" r="r" b="b"/>
              <a:pathLst>
                <a:path w="17400" h="5374" fill="none" extrusionOk="0">
                  <a:moveTo>
                    <a:pt x="17399" y="1"/>
                  </a:moveTo>
                  <a:lnTo>
                    <a:pt x="17399" y="1"/>
                  </a:lnTo>
                  <a:lnTo>
                    <a:pt x="17016" y="1"/>
                  </a:lnTo>
                  <a:lnTo>
                    <a:pt x="15864" y="65"/>
                  </a:lnTo>
                  <a:lnTo>
                    <a:pt x="14201" y="320"/>
                  </a:lnTo>
                  <a:lnTo>
                    <a:pt x="11962" y="704"/>
                  </a:lnTo>
                  <a:lnTo>
                    <a:pt x="10683" y="1024"/>
                  </a:lnTo>
                  <a:lnTo>
                    <a:pt x="9276" y="1408"/>
                  </a:lnTo>
                  <a:lnTo>
                    <a:pt x="7869" y="1792"/>
                  </a:lnTo>
                  <a:lnTo>
                    <a:pt x="6333" y="2367"/>
                  </a:lnTo>
                  <a:lnTo>
                    <a:pt x="4798" y="2943"/>
                  </a:lnTo>
                  <a:lnTo>
                    <a:pt x="3199" y="3647"/>
                  </a:lnTo>
                  <a:lnTo>
                    <a:pt x="1600" y="4478"/>
                  </a:lnTo>
                  <a:lnTo>
                    <a:pt x="1" y="537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7860450" y="2214338"/>
              <a:ext cx="230300" cy="17600"/>
            </a:xfrm>
            <a:custGeom>
              <a:avLst/>
              <a:gdLst/>
              <a:ahLst/>
              <a:cxnLst/>
              <a:rect l="l" t="t" r="r" b="b"/>
              <a:pathLst>
                <a:path w="9212" h="704" fill="none" extrusionOk="0">
                  <a:moveTo>
                    <a:pt x="9212" y="192"/>
                  </a:moveTo>
                  <a:lnTo>
                    <a:pt x="9212" y="192"/>
                  </a:lnTo>
                  <a:lnTo>
                    <a:pt x="8444" y="128"/>
                  </a:lnTo>
                  <a:lnTo>
                    <a:pt x="7549" y="0"/>
                  </a:lnTo>
                  <a:lnTo>
                    <a:pt x="6461" y="0"/>
                  </a:lnTo>
                  <a:lnTo>
                    <a:pt x="5054" y="0"/>
                  </a:lnTo>
                  <a:lnTo>
                    <a:pt x="3519" y="64"/>
                  </a:lnTo>
                  <a:lnTo>
                    <a:pt x="1792" y="320"/>
                  </a:lnTo>
                  <a:lnTo>
                    <a:pt x="896" y="512"/>
                  </a:lnTo>
                  <a:lnTo>
                    <a:pt x="1" y="704"/>
                  </a:lnTo>
                </a:path>
              </a:pathLst>
            </a:custGeom>
            <a:noFill/>
            <a:ln w="640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50051E25-6239-198C-FFF2-39EC0BD737E7}"/>
              </a:ext>
            </a:extLst>
          </p:cNvPr>
          <p:cNvGrpSpPr/>
          <p:nvPr/>
        </p:nvGrpSpPr>
        <p:grpSpPr>
          <a:xfrm>
            <a:off x="1954348" y="718325"/>
            <a:ext cx="5132370" cy="1027744"/>
            <a:chOff x="2777358" y="358307"/>
            <a:chExt cx="3103966" cy="594360"/>
          </a:xfrm>
        </p:grpSpPr>
        <p:pic>
          <p:nvPicPr>
            <p:cNvPr id="804" name="Google Shape;804;p34"/>
            <p:cNvPicPr preferRelativeResize="0">
              <a:picLocks noChangeAspect="1"/>
            </p:cNvPicPr>
            <p:nvPr/>
          </p:nvPicPr>
          <p:blipFill rotWithShape="1">
            <a:blip r:embed="rId3">
              <a:alphaModFix/>
            </a:blip>
            <a:srcRect l="14894" t="6681" r="9536" b="13681"/>
            <a:stretch/>
          </p:blipFill>
          <p:spPr>
            <a:xfrm>
              <a:off x="5227093" y="358307"/>
              <a:ext cx="654231" cy="594360"/>
            </a:xfrm>
            <a:prstGeom prst="rect">
              <a:avLst/>
            </a:prstGeom>
            <a:noFill/>
            <a:ln>
              <a:noFill/>
            </a:ln>
          </p:spPr>
        </p:pic>
        <p:pic>
          <p:nvPicPr>
            <p:cNvPr id="3" name="Picture 2">
              <a:extLst>
                <a:ext uri="{FF2B5EF4-FFF2-40B4-BE49-F238E27FC236}">
                  <a16:creationId xmlns:a16="http://schemas.microsoft.com/office/drawing/2014/main" id="{A782F3EA-887B-B1C6-A49C-120B0F79134F}"/>
                </a:ext>
              </a:extLst>
            </p:cNvPr>
            <p:cNvPicPr>
              <a:picLocks noChangeAspect="1"/>
            </p:cNvPicPr>
            <p:nvPr/>
          </p:nvPicPr>
          <p:blipFill rotWithShape="1">
            <a:blip r:embed="rId4"/>
            <a:srcRect l="1744" t="13816" r="2378" b="8815"/>
            <a:stretch/>
          </p:blipFill>
          <p:spPr>
            <a:xfrm>
              <a:off x="2777358" y="358307"/>
              <a:ext cx="2362274" cy="594360"/>
            </a:xfrm>
            <a:prstGeom prst="rect">
              <a:avLst/>
            </a:prstGeom>
          </p:spPr>
        </p:pic>
      </p:grpSp>
      <p:sp>
        <p:nvSpPr>
          <p:cNvPr id="2" name="Google Shape;966;p41">
            <a:extLst>
              <a:ext uri="{FF2B5EF4-FFF2-40B4-BE49-F238E27FC236}">
                <a16:creationId xmlns:a16="http://schemas.microsoft.com/office/drawing/2014/main" id="{E88A2EC7-8873-03FF-B67C-D738BCF8221F}"/>
              </a:ext>
            </a:extLst>
          </p:cNvPr>
          <p:cNvSpPr txBox="1"/>
          <p:nvPr/>
        </p:nvSpPr>
        <p:spPr>
          <a:xfrm>
            <a:off x="6738838" y="0"/>
            <a:ext cx="2405162" cy="3060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100">
                <a:solidFill>
                  <a:schemeClr val="tx1"/>
                </a:solidFill>
                <a:latin typeface="Open Sans"/>
                <a:ea typeface="Open Sans"/>
                <a:cs typeface="Open Sans"/>
                <a:sym typeface="Inter Tight"/>
              </a:rPr>
              <a:t>MSIS 2606 | Team 1: </a:t>
            </a:r>
            <a:r>
              <a:rPr lang="en-US" sz="1100" b="1" err="1">
                <a:solidFill>
                  <a:schemeClr val="tx1"/>
                </a:solidFill>
                <a:latin typeface="Open Sans"/>
                <a:ea typeface="Open Sans"/>
                <a:cs typeface="Open Sans"/>
                <a:sym typeface="Inter Tight"/>
              </a:rPr>
              <a:t>Scrumtastic</a:t>
            </a:r>
            <a:endParaRPr lang="en-US" sz="800" b="1">
              <a:solidFill>
                <a:schemeClr val="tx1"/>
              </a:solidFill>
              <a:latin typeface="Open Sans"/>
              <a:ea typeface="Open Sans"/>
              <a:cs typeface="Open Sans"/>
              <a:sym typeface="Inter Tight Light"/>
            </a:endParaRPr>
          </a:p>
        </p:txBody>
      </p:sp>
      <p:grpSp>
        <p:nvGrpSpPr>
          <p:cNvPr id="15" name="Group 14">
            <a:extLst>
              <a:ext uri="{FF2B5EF4-FFF2-40B4-BE49-F238E27FC236}">
                <a16:creationId xmlns:a16="http://schemas.microsoft.com/office/drawing/2014/main" id="{C6384234-6FE1-6DB3-25CC-20467403001F}"/>
              </a:ext>
            </a:extLst>
          </p:cNvPr>
          <p:cNvGrpSpPr/>
          <p:nvPr/>
        </p:nvGrpSpPr>
        <p:grpSpPr>
          <a:xfrm>
            <a:off x="187918" y="1452756"/>
            <a:ext cx="8631731" cy="3389444"/>
            <a:chOff x="282842" y="1305809"/>
            <a:chExt cx="8491671" cy="3422090"/>
          </a:xfrm>
        </p:grpSpPr>
        <p:pic>
          <p:nvPicPr>
            <p:cNvPr id="5" name="Google Shape;962;p41">
              <a:extLst>
                <a:ext uri="{FF2B5EF4-FFF2-40B4-BE49-F238E27FC236}">
                  <a16:creationId xmlns:a16="http://schemas.microsoft.com/office/drawing/2014/main" id="{1FD05CB0-1C9C-0FDE-8455-844231EF21DB}"/>
                </a:ext>
              </a:extLst>
            </p:cNvPr>
            <p:cNvPicPr preferRelativeResize="0"/>
            <p:nvPr/>
          </p:nvPicPr>
          <p:blipFill>
            <a:blip r:embed="rId5">
              <a:alphaModFix/>
            </a:blip>
            <a:stretch>
              <a:fillRect/>
            </a:stretch>
          </p:blipFill>
          <p:spPr>
            <a:xfrm>
              <a:off x="7172753" y="1320895"/>
              <a:ext cx="1534064" cy="1507379"/>
            </a:xfrm>
            <a:prstGeom prst="ellipse">
              <a:avLst/>
            </a:prstGeom>
            <a:noFill/>
            <a:ln>
              <a:noFill/>
            </a:ln>
          </p:spPr>
        </p:pic>
        <p:sp>
          <p:nvSpPr>
            <p:cNvPr id="6" name="Google Shape;963;p41">
              <a:extLst>
                <a:ext uri="{FF2B5EF4-FFF2-40B4-BE49-F238E27FC236}">
                  <a16:creationId xmlns:a16="http://schemas.microsoft.com/office/drawing/2014/main" id="{2802C333-E5B5-D4E7-22CD-383A2E3C4310}"/>
                </a:ext>
              </a:extLst>
            </p:cNvPr>
            <p:cNvSpPr txBox="1"/>
            <p:nvPr/>
          </p:nvSpPr>
          <p:spPr>
            <a:xfrm>
              <a:off x="7154513" y="2828224"/>
              <a:ext cx="162000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Emily Su</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Product Owner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7" name="Google Shape;964;p41">
              <a:extLst>
                <a:ext uri="{FF2B5EF4-FFF2-40B4-BE49-F238E27FC236}">
                  <a16:creationId xmlns:a16="http://schemas.microsoft.com/office/drawing/2014/main" id="{A7056934-215F-8E85-DFBA-D3C0C73820E2}"/>
                </a:ext>
              </a:extLst>
            </p:cNvPr>
            <p:cNvSpPr txBox="1"/>
            <p:nvPr/>
          </p:nvSpPr>
          <p:spPr>
            <a:xfrm>
              <a:off x="5449705" y="4238299"/>
              <a:ext cx="162000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Ashley (Jia) Yan</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Software Tester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8" name="Google Shape;965;p41">
              <a:extLst>
                <a:ext uri="{FF2B5EF4-FFF2-40B4-BE49-F238E27FC236}">
                  <a16:creationId xmlns:a16="http://schemas.microsoft.com/office/drawing/2014/main" id="{3963E7AB-6E9D-2297-68C2-5087E4240484}"/>
                </a:ext>
              </a:extLst>
            </p:cNvPr>
            <p:cNvSpPr txBox="1"/>
            <p:nvPr/>
          </p:nvSpPr>
          <p:spPr>
            <a:xfrm>
              <a:off x="1691521" y="4190861"/>
              <a:ext cx="162000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Chen Chen</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Software Developer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9" name="Google Shape;966;p41">
              <a:extLst>
                <a:ext uri="{FF2B5EF4-FFF2-40B4-BE49-F238E27FC236}">
                  <a16:creationId xmlns:a16="http://schemas.microsoft.com/office/drawing/2014/main" id="{2DD501BF-26E8-8697-90C5-EF1DE5B25F1D}"/>
                </a:ext>
              </a:extLst>
            </p:cNvPr>
            <p:cNvSpPr txBox="1"/>
            <p:nvPr/>
          </p:nvSpPr>
          <p:spPr>
            <a:xfrm>
              <a:off x="3563696" y="3716657"/>
              <a:ext cx="179005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Dhvanil Sanjay Shah</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Support Engineer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pic>
          <p:nvPicPr>
            <p:cNvPr id="10" name="Google Shape;967;p41" descr="A person smiling at camera&#10;&#10;Description automatically generated">
              <a:extLst>
                <a:ext uri="{FF2B5EF4-FFF2-40B4-BE49-F238E27FC236}">
                  <a16:creationId xmlns:a16="http://schemas.microsoft.com/office/drawing/2014/main" id="{0FA21B4E-8A8D-8E8B-75BC-501E1D7DB048}"/>
                </a:ext>
              </a:extLst>
            </p:cNvPr>
            <p:cNvPicPr preferRelativeResize="0"/>
            <p:nvPr/>
          </p:nvPicPr>
          <p:blipFill rotWithShape="1">
            <a:blip r:embed="rId6"/>
            <a:srcRect l="16667" r="16667"/>
            <a:stretch/>
          </p:blipFill>
          <p:spPr>
            <a:xfrm>
              <a:off x="300088" y="1305809"/>
              <a:ext cx="1534064" cy="1522465"/>
            </a:xfrm>
            <a:prstGeom prst="ellipse">
              <a:avLst/>
            </a:prstGeom>
            <a:noFill/>
            <a:ln>
              <a:noFill/>
            </a:ln>
          </p:spPr>
        </p:pic>
        <p:sp>
          <p:nvSpPr>
            <p:cNvPr id="11" name="Google Shape;968;p41">
              <a:extLst>
                <a:ext uri="{FF2B5EF4-FFF2-40B4-BE49-F238E27FC236}">
                  <a16:creationId xmlns:a16="http://schemas.microsoft.com/office/drawing/2014/main" id="{CF37970C-E242-001A-7F15-AB730F3CC12A}"/>
                </a:ext>
              </a:extLst>
            </p:cNvPr>
            <p:cNvSpPr txBox="1"/>
            <p:nvPr/>
          </p:nvSpPr>
          <p:spPr>
            <a:xfrm>
              <a:off x="282842" y="2828224"/>
              <a:ext cx="1620000" cy="4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rPr>
                <a:t>Samiksha Khare</a:t>
              </a:r>
              <a:endParaRPr sz="1200" b="1">
                <a:solidFill>
                  <a:schemeClr val="accent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ctr" rtl="0">
                <a:spcBef>
                  <a:spcPts val="0"/>
                </a:spcBef>
                <a:spcAft>
                  <a:spcPts val="0"/>
                </a:spcAft>
                <a:buNone/>
              </a:pPr>
              <a:r>
                <a:rPr lang="de"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rPr>
                <a:t>Scrum Master</a:t>
              </a:r>
              <a:endParaRPr sz="1100">
                <a:solidFill>
                  <a:schemeClr val="dk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pic>
          <p:nvPicPr>
            <p:cNvPr id="12" name="Google Shape;969;p41">
              <a:extLst>
                <a:ext uri="{FF2B5EF4-FFF2-40B4-BE49-F238E27FC236}">
                  <a16:creationId xmlns:a16="http://schemas.microsoft.com/office/drawing/2014/main" id="{353AED19-11C7-DAD2-1132-20AFA28F3950}"/>
                </a:ext>
              </a:extLst>
            </p:cNvPr>
            <p:cNvPicPr preferRelativeResize="0"/>
            <p:nvPr/>
          </p:nvPicPr>
          <p:blipFill rotWithShape="1">
            <a:blip r:embed="rId7">
              <a:alphaModFix/>
            </a:blip>
            <a:srcRect l="23133" r="10217"/>
            <a:stretch/>
          </p:blipFill>
          <p:spPr>
            <a:xfrm>
              <a:off x="3709218" y="2192243"/>
              <a:ext cx="1592859" cy="1552635"/>
            </a:xfrm>
            <a:prstGeom prst="ellipse">
              <a:avLst/>
            </a:prstGeom>
            <a:noFill/>
            <a:ln>
              <a:noFill/>
            </a:ln>
          </p:spPr>
        </p:pic>
        <p:pic>
          <p:nvPicPr>
            <p:cNvPr id="13" name="Google Shape;971;p41">
              <a:extLst>
                <a:ext uri="{FF2B5EF4-FFF2-40B4-BE49-F238E27FC236}">
                  <a16:creationId xmlns:a16="http://schemas.microsoft.com/office/drawing/2014/main" id="{6BDF685A-82D5-31B9-0294-2552EBFA8896}"/>
                </a:ext>
              </a:extLst>
            </p:cNvPr>
            <p:cNvPicPr preferRelativeResize="0"/>
            <p:nvPr/>
          </p:nvPicPr>
          <p:blipFill>
            <a:blip r:embed="rId8">
              <a:alphaModFix/>
            </a:blip>
            <a:stretch>
              <a:fillRect/>
            </a:stretch>
          </p:blipFill>
          <p:spPr>
            <a:xfrm>
              <a:off x="5658034" y="2570586"/>
              <a:ext cx="1563461" cy="1575263"/>
            </a:xfrm>
            <a:prstGeom prst="rect">
              <a:avLst/>
            </a:prstGeom>
            <a:noFill/>
            <a:ln>
              <a:noFill/>
            </a:ln>
          </p:spPr>
        </p:pic>
        <p:pic>
          <p:nvPicPr>
            <p:cNvPr id="14" name="Picture 13">
              <a:extLst>
                <a:ext uri="{FF2B5EF4-FFF2-40B4-BE49-F238E27FC236}">
                  <a16:creationId xmlns:a16="http://schemas.microsoft.com/office/drawing/2014/main" id="{740AC3B0-3971-5DA6-0197-342EB85D748D}"/>
                </a:ext>
              </a:extLst>
            </p:cNvPr>
            <p:cNvPicPr>
              <a:picLocks noChangeAspect="1"/>
            </p:cNvPicPr>
            <p:nvPr/>
          </p:nvPicPr>
          <p:blipFill>
            <a:blip r:embed="rId9"/>
            <a:stretch>
              <a:fillRect/>
            </a:stretch>
          </p:blipFill>
          <p:spPr>
            <a:xfrm>
              <a:off x="1727951" y="2596387"/>
              <a:ext cx="1546772" cy="1520476"/>
            </a:xfrm>
            <a:prstGeom prst="ellipse">
              <a:avLst/>
            </a:prstGeom>
          </p:spPr>
        </p:pic>
      </p:grpSp>
    </p:spTree>
    <p:extLst>
      <p:ext uri="{BB962C8B-B14F-4D97-AF65-F5344CB8AC3E}">
        <p14:creationId xmlns:p14="http://schemas.microsoft.com/office/powerpoint/2010/main" val="2036295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101"/>
        <p:cNvGrpSpPr/>
        <p:nvPr/>
      </p:nvGrpSpPr>
      <p:grpSpPr>
        <a:xfrm>
          <a:off x="0" y="0"/>
          <a:ext cx="0" cy="0"/>
          <a:chOff x="0" y="0"/>
          <a:chExt cx="0" cy="0"/>
        </a:xfrm>
      </p:grpSpPr>
      <p:sp>
        <p:nvSpPr>
          <p:cNvPr id="3" name="TextBox 2">
            <a:extLst>
              <a:ext uri="{FF2B5EF4-FFF2-40B4-BE49-F238E27FC236}">
                <a16:creationId xmlns:a16="http://schemas.microsoft.com/office/drawing/2014/main" id="{E9B15962-AD93-4C8F-E46D-45F2E00A1196}"/>
              </a:ext>
            </a:extLst>
          </p:cNvPr>
          <p:cNvSpPr txBox="1"/>
          <p:nvPr/>
        </p:nvSpPr>
        <p:spPr>
          <a:xfrm>
            <a:off x="0" y="4220170"/>
            <a:ext cx="998220"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Icons used to create diagram from Lucid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https://lucid.co/</a:t>
            </a:r>
            <a:r>
              <a:rPr lang="en-US" sz="600">
                <a:latin typeface="Open Sans" panose="020B0606030504020204" pitchFamily="34" charset="0"/>
                <a:ea typeface="Open Sans" panose="020B0606030504020204" pitchFamily="34" charset="0"/>
                <a:cs typeface="Open Sans" panose="020B0606030504020204" pitchFamily="34" charset="0"/>
              </a:rPr>
              <a:t>)</a:t>
            </a:r>
          </a:p>
          <a:p>
            <a:pPr>
              <a:buSzPts val="1100"/>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SeedDMS</a:t>
            </a:r>
            <a:r>
              <a:rPr lang="en-US" sz="600">
                <a:latin typeface="Open Sans" panose="020B0606030504020204" pitchFamily="34" charset="0"/>
                <a:ea typeface="Open Sans" panose="020B0606030504020204" pitchFamily="34" charset="0"/>
                <a:cs typeface="Open Sans" panose="020B0606030504020204" pitchFamily="34" charset="0"/>
              </a:rPr>
              <a:t>. (n.d.) </a:t>
            </a:r>
            <a:r>
              <a:rPr lang="en-US" sz="600" err="1">
                <a:latin typeface="Open Sans" panose="020B0606030504020204" pitchFamily="34" charset="0"/>
                <a:ea typeface="Open Sans" panose="020B0606030504020204" pitchFamily="34" charset="0"/>
                <a:cs typeface="Open Sans" panose="020B0606030504020204" pitchFamily="34" charset="0"/>
              </a:rPr>
              <a:t>SeedDMS</a:t>
            </a:r>
            <a:r>
              <a:rPr lang="en-US" sz="600">
                <a:latin typeface="Open Sans" panose="020B0606030504020204" pitchFamily="34" charset="0"/>
                <a:ea typeface="Open Sans" panose="020B0606030504020204" pitchFamily="34" charset="0"/>
                <a:cs typeface="Open Sans" panose="020B0606030504020204" pitchFamily="34" charset="0"/>
              </a:rPr>
              <a:t> Logo.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https://www.seeddms.org/images/seeddms-logo.svg</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1">
            <a:extLst>
              <a:ext uri="{FF2B5EF4-FFF2-40B4-BE49-F238E27FC236}">
                <a16:creationId xmlns:a16="http://schemas.microsoft.com/office/drawing/2014/main" id="{A84BCFAA-19BA-3518-CA41-39423CCCA455}"/>
              </a:ext>
            </a:extLst>
          </p:cNvPr>
          <p:cNvSpPr txBox="1">
            <a:spLocks/>
          </p:cNvSpPr>
          <p:nvPr/>
        </p:nvSpPr>
        <p:spPr>
          <a:xfrm>
            <a:off x="715100" y="0"/>
            <a:ext cx="77139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sz="2400">
                <a:latin typeface="Open Sans" panose="020B0606030504020204" pitchFamily="34" charset="0"/>
                <a:ea typeface="Open Sans" panose="020B0606030504020204" pitchFamily="34" charset="0"/>
                <a:cs typeface="Open Sans" panose="020B0606030504020204" pitchFamily="34" charset="0"/>
              </a:rPr>
              <a:t>As-Is State</a:t>
            </a:r>
          </a:p>
        </p:txBody>
      </p:sp>
      <p:pic>
        <p:nvPicPr>
          <p:cNvPr id="9" name="Picture 8" descr="A screenshot of a computer screen&#10;&#10;Description automatically generated">
            <a:extLst>
              <a:ext uri="{FF2B5EF4-FFF2-40B4-BE49-F238E27FC236}">
                <a16:creationId xmlns:a16="http://schemas.microsoft.com/office/drawing/2014/main" id="{E202FD6D-7F6F-A022-371C-670E1E522EE1}"/>
              </a:ext>
            </a:extLst>
          </p:cNvPr>
          <p:cNvPicPr>
            <a:picLocks noChangeAspect="1"/>
          </p:cNvPicPr>
          <p:nvPr/>
        </p:nvPicPr>
        <p:blipFill rotWithShape="1">
          <a:blip r:embed="rId5"/>
          <a:srcRect t="1926"/>
          <a:stretch/>
        </p:blipFill>
        <p:spPr>
          <a:xfrm>
            <a:off x="937518" y="68580"/>
            <a:ext cx="7543285" cy="5044440"/>
          </a:xfrm>
          <a:prstGeom prst="rect">
            <a:avLst/>
          </a:prstGeom>
        </p:spPr>
      </p:pic>
      <p:sp>
        <p:nvSpPr>
          <p:cNvPr id="2" name="Google Shape;966;p41">
            <a:extLst>
              <a:ext uri="{FF2B5EF4-FFF2-40B4-BE49-F238E27FC236}">
                <a16:creationId xmlns:a16="http://schemas.microsoft.com/office/drawing/2014/main" id="{58294521-FFF6-4849-107C-9378933EC6A0}"/>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98300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AF0E44-66B1-5205-63C7-96FD3CCBABE4}"/>
              </a:ext>
            </a:extLst>
          </p:cNvPr>
          <p:cNvPicPr>
            <a:picLocks noChangeAspect="1"/>
          </p:cNvPicPr>
          <p:nvPr/>
        </p:nvPicPr>
        <p:blipFill rotWithShape="1">
          <a:blip r:embed="rId2"/>
          <a:srcRect l="4733" t="5518" r="3604" b="13030"/>
          <a:stretch/>
        </p:blipFill>
        <p:spPr>
          <a:xfrm>
            <a:off x="534353" y="953588"/>
            <a:ext cx="8075294" cy="3519352"/>
          </a:xfrm>
          <a:prstGeom prst="rect">
            <a:avLst/>
          </a:prstGeom>
        </p:spPr>
      </p:pic>
      <p:sp>
        <p:nvSpPr>
          <p:cNvPr id="5" name="Title 1">
            <a:extLst>
              <a:ext uri="{FF2B5EF4-FFF2-40B4-BE49-F238E27FC236}">
                <a16:creationId xmlns:a16="http://schemas.microsoft.com/office/drawing/2014/main" id="{E3FD45FA-A42F-4D6C-3F72-4CC9ECC289DD}"/>
              </a:ext>
            </a:extLst>
          </p:cNvPr>
          <p:cNvSpPr>
            <a:spLocks noGrp="1"/>
          </p:cNvSpPr>
          <p:nvPr>
            <p:ph type="title"/>
          </p:nvPr>
        </p:nvSpPr>
        <p:spPr>
          <a:xfrm>
            <a:off x="705470" y="247456"/>
            <a:ext cx="7704000" cy="572700"/>
          </a:xfrm>
        </p:spPr>
        <p:txBody>
          <a:bodyPr/>
          <a:lstStyle/>
          <a:p>
            <a:r>
              <a:rPr lang="en-IN">
                <a:latin typeface="Open Sans" panose="020B0606030504020204" pitchFamily="34" charset="0"/>
                <a:ea typeface="Open Sans" panose="020B0606030504020204" pitchFamily="34" charset="0"/>
                <a:cs typeface="Open Sans" panose="020B0606030504020204" pitchFamily="34" charset="0"/>
              </a:rPr>
              <a:t>Layered Architecture</a:t>
            </a:r>
          </a:p>
        </p:txBody>
      </p:sp>
      <p:sp>
        <p:nvSpPr>
          <p:cNvPr id="6" name="TextBox 5">
            <a:extLst>
              <a:ext uri="{FF2B5EF4-FFF2-40B4-BE49-F238E27FC236}">
                <a16:creationId xmlns:a16="http://schemas.microsoft.com/office/drawing/2014/main" id="{56FAA7D3-BAC3-6F0A-9379-68A1CC6B908D}"/>
              </a:ext>
            </a:extLst>
          </p:cNvPr>
          <p:cNvSpPr txBox="1"/>
          <p:nvPr/>
        </p:nvSpPr>
        <p:spPr>
          <a:xfrm>
            <a:off x="1441938" y="4958862"/>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mn-lt"/>
              </a:rPr>
              <a:t>Icons used to create diagram from Lucid (</a:t>
            </a:r>
            <a:r>
              <a:rPr lang="en-US" sz="600" u="sng">
                <a:solidFill>
                  <a:srgbClr val="005C51"/>
                </a:solidFill>
                <a:latin typeface="+mn-lt"/>
                <a:cs typeface="Segoe UI"/>
                <a:hlinkClick r:id="rId3"/>
              </a:rPr>
              <a:t>https://lucid.co/</a:t>
            </a:r>
            <a:r>
              <a:rPr lang="en-US" sz="600">
                <a:latin typeface="+mn-lt"/>
              </a:rPr>
              <a:t>)</a:t>
            </a:r>
            <a:endParaRPr lang="en-US">
              <a:latin typeface="+mn-lt"/>
            </a:endParaRPr>
          </a:p>
        </p:txBody>
      </p:sp>
      <p:sp>
        <p:nvSpPr>
          <p:cNvPr id="8" name="Google Shape;966;p41">
            <a:extLst>
              <a:ext uri="{FF2B5EF4-FFF2-40B4-BE49-F238E27FC236}">
                <a16:creationId xmlns:a16="http://schemas.microsoft.com/office/drawing/2014/main" id="{B595E186-9FB8-79A4-4F65-F5A0B1BCD124}"/>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a:ea typeface="Open Sans"/>
                <a:cs typeface="Open Sans"/>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722082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E4E0-9803-DFA2-07F0-6CCE0B28AB44}"/>
              </a:ext>
            </a:extLst>
          </p:cNvPr>
          <p:cNvSpPr>
            <a:spLocks noGrp="1"/>
          </p:cNvSpPr>
          <p:nvPr>
            <p:ph type="title"/>
          </p:nvPr>
        </p:nvSpPr>
        <p:spPr>
          <a:xfrm>
            <a:off x="720000" y="269765"/>
            <a:ext cx="7704000" cy="572700"/>
          </a:xfrm>
        </p:spPr>
        <p:txBody>
          <a:bodyPr/>
          <a:lstStyle/>
          <a:p>
            <a:r>
              <a:rPr lang="en-US">
                <a:latin typeface="+mn-lt"/>
              </a:rPr>
              <a:t>High Level Architecture</a:t>
            </a:r>
          </a:p>
        </p:txBody>
      </p:sp>
      <p:sp>
        <p:nvSpPr>
          <p:cNvPr id="6" name="TextBox 5">
            <a:extLst>
              <a:ext uri="{FF2B5EF4-FFF2-40B4-BE49-F238E27FC236}">
                <a16:creationId xmlns:a16="http://schemas.microsoft.com/office/drawing/2014/main" id="{56A78E8F-DE05-6253-22B1-D1DB294BABDB}"/>
              </a:ext>
            </a:extLst>
          </p:cNvPr>
          <p:cNvSpPr txBox="1"/>
          <p:nvPr/>
        </p:nvSpPr>
        <p:spPr>
          <a:xfrm>
            <a:off x="0" y="4958862"/>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mn-lt"/>
              </a:rPr>
              <a:t>Icons used to create diagram from Lucid (</a:t>
            </a:r>
            <a:r>
              <a:rPr lang="en-US" sz="600" u="sng">
                <a:solidFill>
                  <a:srgbClr val="005C51"/>
                </a:solidFill>
                <a:latin typeface="+mn-lt"/>
                <a:cs typeface="Segoe UI"/>
                <a:hlinkClick r:id="rId2"/>
              </a:rPr>
              <a:t>https://lucid.co/</a:t>
            </a:r>
            <a:r>
              <a:rPr lang="en-US" sz="600">
                <a:latin typeface="+mn-lt"/>
              </a:rPr>
              <a:t>)</a:t>
            </a:r>
            <a:endParaRPr lang="en-US">
              <a:latin typeface="+mn-lt"/>
            </a:endParaRPr>
          </a:p>
        </p:txBody>
      </p:sp>
      <p:pic>
        <p:nvPicPr>
          <p:cNvPr id="3" name="Picture 2">
            <a:extLst>
              <a:ext uri="{FF2B5EF4-FFF2-40B4-BE49-F238E27FC236}">
                <a16:creationId xmlns:a16="http://schemas.microsoft.com/office/drawing/2014/main" id="{8888EEF0-CE34-4E9F-9F3F-025CCFEBE389}"/>
              </a:ext>
            </a:extLst>
          </p:cNvPr>
          <p:cNvPicPr>
            <a:picLocks noChangeAspect="1"/>
          </p:cNvPicPr>
          <p:nvPr/>
        </p:nvPicPr>
        <p:blipFill>
          <a:blip r:embed="rId3"/>
          <a:srcRect/>
          <a:stretch/>
        </p:blipFill>
        <p:spPr>
          <a:xfrm>
            <a:off x="0" y="847882"/>
            <a:ext cx="9144000" cy="3825512"/>
          </a:xfrm>
          <a:prstGeom prst="rect">
            <a:avLst/>
          </a:prstGeom>
        </p:spPr>
      </p:pic>
      <p:sp>
        <p:nvSpPr>
          <p:cNvPr id="5" name="Google Shape;966;p41">
            <a:extLst>
              <a:ext uri="{FF2B5EF4-FFF2-40B4-BE49-F238E27FC236}">
                <a16:creationId xmlns:a16="http://schemas.microsoft.com/office/drawing/2014/main" id="{77D50928-8B4A-0D42-807E-6B86622DB45C}"/>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70035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EE4E0-9803-DFA2-07F0-6CCE0B28AB44}"/>
              </a:ext>
            </a:extLst>
          </p:cNvPr>
          <p:cNvSpPr>
            <a:spLocks noGrp="1"/>
          </p:cNvSpPr>
          <p:nvPr>
            <p:ph type="title"/>
          </p:nvPr>
        </p:nvSpPr>
        <p:spPr>
          <a:xfrm>
            <a:off x="720000" y="73995"/>
            <a:ext cx="7704000" cy="572700"/>
          </a:xfrm>
        </p:spPr>
        <p:txBody>
          <a:bodyPr/>
          <a:lstStyle/>
          <a:p>
            <a:r>
              <a:rPr lang="en-US" sz="2800">
                <a:latin typeface="+mn-lt"/>
              </a:rPr>
              <a:t>Low Level Architecture</a:t>
            </a:r>
          </a:p>
        </p:txBody>
      </p:sp>
      <p:sp>
        <p:nvSpPr>
          <p:cNvPr id="6" name="TextBox 5">
            <a:extLst>
              <a:ext uri="{FF2B5EF4-FFF2-40B4-BE49-F238E27FC236}">
                <a16:creationId xmlns:a16="http://schemas.microsoft.com/office/drawing/2014/main" id="{56A78E8F-DE05-6253-22B1-D1DB294BABDB}"/>
              </a:ext>
            </a:extLst>
          </p:cNvPr>
          <p:cNvSpPr txBox="1"/>
          <p:nvPr/>
        </p:nvSpPr>
        <p:spPr>
          <a:xfrm>
            <a:off x="1441938" y="4958862"/>
            <a:ext cx="4730097"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mn-lt"/>
              </a:rPr>
              <a:t>Icons used to create diagram from Lucid (</a:t>
            </a:r>
            <a:r>
              <a:rPr lang="en-US" sz="600" u="sng">
                <a:solidFill>
                  <a:srgbClr val="005C51"/>
                </a:solidFill>
                <a:latin typeface="+mn-lt"/>
                <a:cs typeface="Segoe UI"/>
                <a:hlinkClick r:id="rId2"/>
              </a:rPr>
              <a:t>https://lucid.co/</a:t>
            </a:r>
            <a:r>
              <a:rPr lang="en-US" sz="600">
                <a:latin typeface="+mn-lt"/>
              </a:rPr>
              <a:t>) , Diagram flow from </a:t>
            </a:r>
            <a:r>
              <a:rPr lang="en-US" sz="600">
                <a:latin typeface="+mn-lt"/>
                <a:hlinkClick r:id="rId3"/>
              </a:rPr>
              <a:t>https://www.eraser.io/</a:t>
            </a:r>
            <a:endParaRPr lang="en-US">
              <a:latin typeface="+mn-lt"/>
            </a:endParaRPr>
          </a:p>
        </p:txBody>
      </p:sp>
      <p:pic>
        <p:nvPicPr>
          <p:cNvPr id="3" name="Picture 2" descr="A diagram of a software system&#10;&#10;Description automatically generated">
            <a:extLst>
              <a:ext uri="{FF2B5EF4-FFF2-40B4-BE49-F238E27FC236}">
                <a16:creationId xmlns:a16="http://schemas.microsoft.com/office/drawing/2014/main" id="{3EC7C29A-C1A2-D785-B158-F8018E347F9F}"/>
              </a:ext>
            </a:extLst>
          </p:cNvPr>
          <p:cNvPicPr>
            <a:picLocks noChangeAspect="1"/>
          </p:cNvPicPr>
          <p:nvPr/>
        </p:nvPicPr>
        <p:blipFill>
          <a:blip r:embed="rId4"/>
          <a:stretch>
            <a:fillRect/>
          </a:stretch>
        </p:blipFill>
        <p:spPr>
          <a:xfrm>
            <a:off x="1098818" y="646277"/>
            <a:ext cx="6855564" cy="4310285"/>
          </a:xfrm>
          <a:prstGeom prst="rect">
            <a:avLst/>
          </a:prstGeom>
        </p:spPr>
      </p:pic>
      <p:sp>
        <p:nvSpPr>
          <p:cNvPr id="5" name="Google Shape;966;p41">
            <a:extLst>
              <a:ext uri="{FF2B5EF4-FFF2-40B4-BE49-F238E27FC236}">
                <a16:creationId xmlns:a16="http://schemas.microsoft.com/office/drawing/2014/main" id="{A0F0C822-1397-B9DE-87DC-734355055B0E}"/>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516497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6" name="TextBox 5">
            <a:extLst>
              <a:ext uri="{FF2B5EF4-FFF2-40B4-BE49-F238E27FC236}">
                <a16:creationId xmlns:a16="http://schemas.microsoft.com/office/drawing/2014/main" id="{69A37D5C-EAF2-AA7E-1FB2-79BD7AF45A97}"/>
              </a:ext>
            </a:extLst>
          </p:cNvPr>
          <p:cNvSpPr txBox="1"/>
          <p:nvPr/>
        </p:nvSpPr>
        <p:spPr>
          <a:xfrm>
            <a:off x="640760" y="1218111"/>
            <a:ext cx="786248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Clr>
                <a:schemeClr val="tx1"/>
              </a:buClr>
              <a:buFont typeface="+mj-lt"/>
              <a:buAutoNum type="arabicPeriod"/>
            </a:pPr>
            <a:r>
              <a:rPr lang="en-US" sz="1000" b="1">
                <a:solidFill>
                  <a:schemeClr val="accent1"/>
                </a:solidFill>
                <a:latin typeface="Open Sans"/>
                <a:ea typeface="Open Sans"/>
                <a:cs typeface="Open Sans"/>
              </a:rPr>
              <a:t>Preparation</a:t>
            </a:r>
            <a:r>
              <a:rPr lang="en-US" sz="1000" b="1">
                <a:latin typeface="Open Sans"/>
                <a:ea typeface="Open Sans"/>
                <a:cs typeface="Open Sans"/>
              </a:rPr>
              <a:t>: </a:t>
            </a:r>
            <a:r>
              <a:rPr lang="en-US" sz="1000">
                <a:latin typeface="Open Sans"/>
                <a:ea typeface="Open Sans"/>
              </a:rPr>
              <a:t>The IT Team will create an FAQ document and high-level deck with an overview of the project, outline benefits of the new system, and provide a project timeline. </a:t>
            </a:r>
            <a:br>
              <a:rPr lang="en-US" sz="1000">
                <a:latin typeface="Open Sans"/>
                <a:ea typeface="Open Sans"/>
              </a:rPr>
            </a:br>
            <a:endParaRPr lang="en-US" sz="1000" b="1">
              <a:latin typeface="Open Sans"/>
              <a:ea typeface="Open Sans"/>
              <a:cs typeface="Open Sans"/>
            </a:endParaRPr>
          </a:p>
          <a:p>
            <a:pPr marL="228600" indent="-228600">
              <a:buClr>
                <a:schemeClr val="tx1"/>
              </a:buClr>
              <a:buFont typeface="+mj-lt"/>
              <a:buAutoNum type="arabicPeriod"/>
            </a:pPr>
            <a:r>
              <a:rPr lang="en-US" sz="1000" b="1">
                <a:solidFill>
                  <a:schemeClr val="accent1"/>
                </a:solidFill>
                <a:latin typeface="Open Sans"/>
                <a:ea typeface="Open Sans"/>
                <a:cs typeface="Open Sans"/>
              </a:rPr>
              <a:t>Communication &amp; Awareness: </a:t>
            </a:r>
            <a:r>
              <a:rPr lang="en-US" sz="1000">
                <a:latin typeface="Open Sans"/>
                <a:ea typeface="Open Sans"/>
              </a:rPr>
              <a:t>Employees will be informed about the project via email (attaching the FAQ document and high-level deck) and managers will be instructed to inform their teams. IT leaders will be readily available to answer questions from teams; individual contributors should consolidate their inquiries to their managers to streamline communication.</a:t>
            </a:r>
            <a:br>
              <a:rPr lang="en-US" sz="1000">
                <a:latin typeface="Open Sans"/>
                <a:ea typeface="Open Sans"/>
              </a:rPr>
            </a:br>
            <a:endParaRPr lang="en-US" sz="1000">
              <a:latin typeface="Open Sans"/>
              <a:ea typeface="Open Sans"/>
            </a:endParaRPr>
          </a:p>
          <a:p>
            <a:pPr marL="228600" indent="-228600">
              <a:buClr>
                <a:schemeClr val="tx1"/>
              </a:buClr>
              <a:buFont typeface="+mj-lt"/>
              <a:buAutoNum type="arabicPeriod"/>
            </a:pPr>
            <a:r>
              <a:rPr lang="en-US" sz="1000" b="1">
                <a:solidFill>
                  <a:schemeClr val="accent1"/>
                </a:solidFill>
                <a:latin typeface="Open Sans"/>
                <a:ea typeface="Open Sans"/>
                <a:cs typeface="Open Sans"/>
              </a:rPr>
              <a:t>Data Migration &amp; System Integration:</a:t>
            </a:r>
            <a:r>
              <a:rPr lang="en-US" sz="1000">
                <a:solidFill>
                  <a:schemeClr val="tx1"/>
                </a:solidFill>
                <a:latin typeface="Open Sans"/>
                <a:ea typeface="Open Sans"/>
                <a:cs typeface="Open Sans"/>
              </a:rPr>
              <a:t> </a:t>
            </a:r>
            <a:r>
              <a:rPr lang="en-US" sz="1000">
                <a:latin typeface="Open Sans"/>
                <a:ea typeface="Open Sans"/>
                <a:cs typeface="Times New Roman"/>
              </a:rPr>
              <a:t>IT will collaborate with </a:t>
            </a:r>
            <a:r>
              <a:rPr lang="en-US" sz="1000" err="1">
                <a:latin typeface="Open Sans"/>
                <a:ea typeface="Open Sans"/>
                <a:cs typeface="Times New Roman"/>
              </a:rPr>
              <a:t>SeedDMS</a:t>
            </a:r>
            <a:r>
              <a:rPr lang="en-US" sz="1000">
                <a:latin typeface="Open Sans"/>
                <a:ea typeface="Open Sans"/>
                <a:cs typeface="Times New Roman"/>
              </a:rPr>
              <a:t> and MySQL administrators to establish secure integration protocols and conduct through testing to ensure data integrity and functionality after migration. </a:t>
            </a:r>
            <a:r>
              <a:rPr lang="en-US" sz="1000">
                <a:latin typeface="Open Sans"/>
                <a:ea typeface="Open Sans"/>
              </a:rPr>
              <a:t>If there is any potential loss of access to </a:t>
            </a:r>
            <a:r>
              <a:rPr lang="en-US" sz="1000" err="1">
                <a:latin typeface="Open Sans"/>
                <a:ea typeface="Open Sans"/>
              </a:rPr>
              <a:t>SeedDMS</a:t>
            </a:r>
            <a:r>
              <a:rPr lang="en-US" sz="1000">
                <a:latin typeface="Open Sans"/>
                <a:ea typeface="Open Sans"/>
              </a:rPr>
              <a:t> during data migration and system integration, employees will be notified in advance to export any documents prior to the scheduled activities. </a:t>
            </a:r>
            <a:endParaRPr lang="en-US" sz="1000">
              <a:latin typeface="Open Sans"/>
              <a:ea typeface="Open Sans"/>
              <a:cs typeface="Open Sans"/>
            </a:endParaRPr>
          </a:p>
          <a:p>
            <a:pPr marL="228600" indent="-228600">
              <a:buClr>
                <a:schemeClr val="tx1"/>
              </a:buClr>
              <a:buFont typeface="+mj-lt"/>
              <a:buAutoNum type="arabicPeriod"/>
            </a:pPr>
            <a:endParaRPr lang="en-US" sz="1000">
              <a:solidFill>
                <a:schemeClr val="tx1"/>
              </a:solidFill>
              <a:latin typeface="Open Sans"/>
              <a:ea typeface="Open Sans"/>
              <a:cs typeface="Open Sans"/>
            </a:endParaRPr>
          </a:p>
          <a:p>
            <a:pPr marL="228600" indent="-228600">
              <a:buClr>
                <a:schemeClr val="tx1"/>
              </a:buClr>
              <a:buFont typeface="+mj-lt"/>
              <a:buAutoNum type="arabicPeriod"/>
            </a:pPr>
            <a:r>
              <a:rPr lang="en-US" sz="1000" b="1">
                <a:solidFill>
                  <a:schemeClr val="accent1"/>
                </a:solidFill>
                <a:latin typeface="Open Sans"/>
                <a:ea typeface="Open Sans"/>
                <a:cs typeface="Open Sans"/>
              </a:rPr>
              <a:t>System Training &amp; Support:</a:t>
            </a:r>
            <a:r>
              <a:rPr lang="en-US" sz="1000" b="1">
                <a:latin typeface="Open Sans"/>
                <a:ea typeface="Open Sans"/>
                <a:cs typeface="Open Sans"/>
              </a:rPr>
              <a:t> </a:t>
            </a:r>
            <a:r>
              <a:rPr lang="en-US" sz="1000">
                <a:latin typeface="Open Sans"/>
                <a:ea typeface="Open Sans"/>
                <a:cs typeface="Open Sans"/>
              </a:rPr>
              <a:t>A live training session will be offered by the IT team to train employees and admin users on how to use the EMS; the session will be recorded and available for employees who are unable to attend. Additionally, the IT team will provide video tutorials and guides on how to navigate the EMS and explain the capabilities of the Dashboards &amp; Reports Module. The IT team will intake feedback and questions throughout the process and create and share additional documentation as needed.</a:t>
            </a:r>
          </a:p>
          <a:p>
            <a:pPr marL="228600" indent="-228600">
              <a:buClr>
                <a:schemeClr val="tx1"/>
              </a:buClr>
              <a:buFont typeface="+mj-lt"/>
              <a:buAutoNum type="arabicPeriod"/>
            </a:pPr>
            <a:endParaRPr lang="en-US" sz="1000">
              <a:solidFill>
                <a:schemeClr val="tx1"/>
              </a:solidFill>
              <a:latin typeface="Open Sans"/>
              <a:ea typeface="Open Sans"/>
              <a:cs typeface="Open Sans"/>
            </a:endParaRPr>
          </a:p>
          <a:p>
            <a:pPr marL="228600" indent="-228600">
              <a:buClr>
                <a:schemeClr val="tx1"/>
              </a:buClr>
              <a:buFont typeface="+mj-lt"/>
              <a:buAutoNum type="arabicPeriod"/>
            </a:pPr>
            <a:r>
              <a:rPr lang="en-US" sz="1000" b="1">
                <a:solidFill>
                  <a:schemeClr val="accent1"/>
                </a:solidFill>
                <a:latin typeface="Open Sans"/>
                <a:ea typeface="Open Sans"/>
                <a:cs typeface="Open Sans"/>
              </a:rPr>
              <a:t>System Rollout: </a:t>
            </a:r>
            <a:r>
              <a:rPr lang="en-US" sz="1000">
                <a:latin typeface="Open Sans"/>
                <a:ea typeface="Open Sans"/>
                <a:cs typeface="Open Sans"/>
              </a:rPr>
              <a:t>When the EMS is deployed organization-wide, the IT team will provide continuous support and welcome feedback. As new updates or future functionalities to the EMS become available, the IT team will develop standardized communication templates and a communication plan to inform employees.</a:t>
            </a:r>
          </a:p>
        </p:txBody>
      </p:sp>
      <p:sp>
        <p:nvSpPr>
          <p:cNvPr id="7" name="Title 1">
            <a:extLst>
              <a:ext uri="{FF2B5EF4-FFF2-40B4-BE49-F238E27FC236}">
                <a16:creationId xmlns:a16="http://schemas.microsoft.com/office/drawing/2014/main" id="{CA41485D-33D9-80AF-BA85-71248C82EAB7}"/>
              </a:ext>
            </a:extLst>
          </p:cNvPr>
          <p:cNvSpPr>
            <a:spLocks noGrp="1"/>
          </p:cNvSpPr>
          <p:nvPr>
            <p:ph type="title"/>
          </p:nvPr>
        </p:nvSpPr>
        <p:spPr>
          <a:xfrm>
            <a:off x="1016454" y="507299"/>
            <a:ext cx="7111092" cy="572700"/>
          </a:xfrm>
        </p:spPr>
        <p:txBody>
          <a:bodyPr anchor="ctr"/>
          <a:lstStyle/>
          <a:p>
            <a:r>
              <a:rPr lang="en-US" sz="2000">
                <a:solidFill>
                  <a:schemeClr val="tx1"/>
                </a:solidFill>
                <a:latin typeface="Open Sans"/>
                <a:ea typeface="Open Sans"/>
                <a:cs typeface="Open Sans"/>
              </a:rPr>
              <a:t>Change Management Plan</a:t>
            </a:r>
            <a:endParaRPr lang="en-US" sz="2000" b="0" baseline="30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966;p41">
            <a:extLst>
              <a:ext uri="{FF2B5EF4-FFF2-40B4-BE49-F238E27FC236}">
                <a16:creationId xmlns:a16="http://schemas.microsoft.com/office/drawing/2014/main" id="{8FBA1965-3041-E1A7-49AB-7AD0D720BD7B}"/>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415018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050D61-1453-9899-4455-9501A0B30C5A}"/>
              </a:ext>
            </a:extLst>
          </p:cNvPr>
          <p:cNvSpPr txBox="1"/>
          <p:nvPr/>
        </p:nvSpPr>
        <p:spPr>
          <a:xfrm>
            <a:off x="1216790" y="1146211"/>
            <a:ext cx="2057400" cy="276999"/>
          </a:xfrm>
          <a:prstGeom prst="rect">
            <a:avLst/>
          </a:prstGeom>
          <a:noFill/>
        </p:spPr>
        <p:txBody>
          <a:bodyPr wrap="square" rtlCol="0">
            <a:spAutoFit/>
          </a:bodyPr>
          <a:lstStyle/>
          <a:p>
            <a:pPr algn="ctr"/>
            <a:r>
              <a:rPr lang="en-IN" sz="1200" b="1">
                <a:solidFill>
                  <a:schemeClr val="tx1"/>
                </a:solidFill>
                <a:latin typeface="+mn-lt"/>
                <a:cs typeface="Arial" panose="020B0604020202020204" pitchFamily="34" charset="0"/>
              </a:rPr>
              <a:t>Return on Investment  </a:t>
            </a:r>
          </a:p>
        </p:txBody>
      </p:sp>
      <p:sp>
        <p:nvSpPr>
          <p:cNvPr id="5" name="TextBox 4">
            <a:extLst>
              <a:ext uri="{FF2B5EF4-FFF2-40B4-BE49-F238E27FC236}">
                <a16:creationId xmlns:a16="http://schemas.microsoft.com/office/drawing/2014/main" id="{DA1FEA97-6EF8-17F6-FF53-A10553EB6021}"/>
              </a:ext>
            </a:extLst>
          </p:cNvPr>
          <p:cNvSpPr txBox="1"/>
          <p:nvPr/>
        </p:nvSpPr>
        <p:spPr>
          <a:xfrm>
            <a:off x="1216790" y="1573299"/>
            <a:ext cx="2057400" cy="2637740"/>
          </a:xfrm>
          <a:prstGeom prst="roundRect">
            <a:avLst>
              <a:gd name="adj" fmla="val 11905"/>
            </a:avLst>
          </a:prstGeom>
          <a:ln>
            <a:prstDash val="sysDash"/>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marL="214313" indent="-214313">
              <a:buFont typeface="Arial" panose="020B0604020202020204" pitchFamily="34" charset="0"/>
              <a:buChar char="•"/>
            </a:pPr>
            <a:r>
              <a:rPr lang="en-US" sz="1050">
                <a:solidFill>
                  <a:srgbClr val="000000"/>
                </a:solidFill>
              </a:rPr>
              <a:t>After the successful completion of this project, we will be able to reassign three team members to another project: two Data Entry Clerks and one Junior Sustainability Analyst.</a:t>
            </a:r>
          </a:p>
          <a:p>
            <a:endParaRPr lang="en-US" sz="1050">
              <a:solidFill>
                <a:srgbClr val="000000"/>
              </a:solidFill>
            </a:endParaRPr>
          </a:p>
          <a:p>
            <a:pPr marL="214313" indent="-214313">
              <a:buFont typeface="Arial" panose="020B0604020202020204" pitchFamily="34" charset="0"/>
              <a:buChar char="•"/>
            </a:pPr>
            <a:r>
              <a:rPr lang="en-US" sz="1050">
                <a:solidFill>
                  <a:srgbClr val="000000"/>
                </a:solidFill>
              </a:rPr>
              <a:t>With an ROI of </a:t>
            </a:r>
            <a:r>
              <a:rPr lang="en-US" sz="1050" b="1">
                <a:solidFill>
                  <a:srgbClr val="000000"/>
                </a:solidFill>
              </a:rPr>
              <a:t>40.14%, </a:t>
            </a:r>
            <a:r>
              <a:rPr lang="en-US" sz="1050">
                <a:solidFill>
                  <a:srgbClr val="000000"/>
                </a:solidFill>
              </a:rPr>
              <a:t>the project generates more in benefits than its costs within the first year, making it a profitable investment.</a:t>
            </a:r>
            <a:endParaRPr lang="en-IN" sz="1050">
              <a:solidFill>
                <a:srgbClr val="000000"/>
              </a:solidFill>
            </a:endParaRPr>
          </a:p>
        </p:txBody>
      </p:sp>
      <p:sp>
        <p:nvSpPr>
          <p:cNvPr id="13" name="TextBox 12">
            <a:extLst>
              <a:ext uri="{FF2B5EF4-FFF2-40B4-BE49-F238E27FC236}">
                <a16:creationId xmlns:a16="http://schemas.microsoft.com/office/drawing/2014/main" id="{17F66829-2C40-2C43-886B-5266EE6906C2}"/>
              </a:ext>
            </a:extLst>
          </p:cNvPr>
          <p:cNvSpPr txBox="1"/>
          <p:nvPr/>
        </p:nvSpPr>
        <p:spPr>
          <a:xfrm>
            <a:off x="3639472" y="1145202"/>
            <a:ext cx="4413115" cy="276999"/>
          </a:xfrm>
          <a:prstGeom prst="rect">
            <a:avLst/>
          </a:prstGeom>
          <a:noFill/>
        </p:spPr>
        <p:txBody>
          <a:bodyPr wrap="square" rtlCol="0">
            <a:spAutoFit/>
          </a:bodyPr>
          <a:lstStyle/>
          <a:p>
            <a:pPr algn="ctr"/>
            <a:r>
              <a:rPr lang="en-IN" sz="1200" b="1">
                <a:solidFill>
                  <a:schemeClr val="tx1"/>
                </a:solidFill>
                <a:latin typeface="+mn-lt"/>
              </a:rPr>
              <a:t>Return on Value </a:t>
            </a:r>
          </a:p>
        </p:txBody>
      </p:sp>
      <p:sp>
        <p:nvSpPr>
          <p:cNvPr id="14" name="TextBox 13">
            <a:extLst>
              <a:ext uri="{FF2B5EF4-FFF2-40B4-BE49-F238E27FC236}">
                <a16:creationId xmlns:a16="http://schemas.microsoft.com/office/drawing/2014/main" id="{E54B0C1B-E698-EFE8-BBE8-DA097DE3ACFE}"/>
              </a:ext>
            </a:extLst>
          </p:cNvPr>
          <p:cNvSpPr txBox="1"/>
          <p:nvPr/>
        </p:nvSpPr>
        <p:spPr>
          <a:xfrm>
            <a:off x="3682093" y="1573477"/>
            <a:ext cx="4665890" cy="2637383"/>
          </a:xfrm>
          <a:prstGeom prst="roundRect">
            <a:avLst>
              <a:gd name="adj" fmla="val 7672"/>
            </a:avLst>
          </a:prstGeom>
          <a:ln>
            <a:prstDash val="sysDash"/>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marL="214313" indent="-214313">
              <a:buFont typeface="Arial" panose="020B0604020202020204" pitchFamily="34" charset="0"/>
              <a:buChar char="•"/>
            </a:pPr>
            <a:r>
              <a:rPr lang="en-US" sz="1050" b="1">
                <a:solidFill>
                  <a:srgbClr val="000000"/>
                </a:solidFill>
              </a:rPr>
              <a:t>Sustainability Performance</a:t>
            </a:r>
            <a:r>
              <a:rPr lang="en-US" sz="1050">
                <a:solidFill>
                  <a:srgbClr val="000000"/>
                </a:solidFill>
              </a:rPr>
              <a:t>: Enhancing sustainability can save up to $20,000 annually through energy efficiency and optimized resource use, with an additional $10,000 revenue increase from eco-friendly products, totaling $30,000 in benefits per year.</a:t>
            </a:r>
          </a:p>
          <a:p>
            <a:pPr marL="214313" indent="-214313">
              <a:buFont typeface="Arial" panose="020B0604020202020204" pitchFamily="34" charset="0"/>
              <a:buChar char="•"/>
            </a:pPr>
            <a:r>
              <a:rPr lang="en-US" sz="1050" b="1">
                <a:solidFill>
                  <a:srgbClr val="000000"/>
                </a:solidFill>
              </a:rPr>
              <a:t>Brand Differentiation</a:t>
            </a:r>
            <a:r>
              <a:rPr lang="en-US" sz="1050">
                <a:solidFill>
                  <a:srgbClr val="000000"/>
                </a:solidFill>
              </a:rPr>
              <a:t>: Emphasizing sustainability helps distinguish the company in a competitive market, potentially increasing the customer base by an additional 3% due to growing consumer preference for eco-friendly products.</a:t>
            </a:r>
          </a:p>
          <a:p>
            <a:pPr marL="214313" indent="-214313">
              <a:buFont typeface="Arial" panose="020B0604020202020204" pitchFamily="34" charset="0"/>
              <a:buChar char="•"/>
            </a:pPr>
            <a:r>
              <a:rPr lang="en-US" sz="1050" b="1">
                <a:solidFill>
                  <a:srgbClr val="000000"/>
                </a:solidFill>
              </a:rPr>
              <a:t>Productivity Increase</a:t>
            </a:r>
            <a:r>
              <a:rPr lang="en-US" sz="1050">
                <a:solidFill>
                  <a:srgbClr val="000000"/>
                </a:solidFill>
              </a:rPr>
              <a:t>: Implementing smart manufacturing technologies could lead to productivity gains between 5% and 15% for various managerial roles through enhanced data access, decision-making, and logistics optimization.</a:t>
            </a:r>
          </a:p>
          <a:p>
            <a:pPr marL="214313" indent="-214313">
              <a:buFont typeface="Arial" panose="020B0604020202020204" pitchFamily="34" charset="0"/>
              <a:buChar char="•"/>
            </a:pPr>
            <a:r>
              <a:rPr lang="en-US" sz="1050" b="1">
                <a:solidFill>
                  <a:srgbClr val="000000"/>
                </a:solidFill>
              </a:rPr>
              <a:t>Regulatory Advantage</a:t>
            </a:r>
            <a:r>
              <a:rPr lang="en-US" sz="1050">
                <a:solidFill>
                  <a:srgbClr val="000000"/>
                </a:solidFill>
              </a:rPr>
              <a:t>: Compliance with environmental regulations can offer financial incentives like tax credits or reduced fees, possibly adding up to $20,000 in annual savings</a:t>
            </a:r>
            <a:r>
              <a:rPr lang="en-US" sz="1200">
                <a:solidFill>
                  <a:srgbClr val="000000"/>
                </a:solidFill>
              </a:rPr>
              <a:t>.</a:t>
            </a:r>
          </a:p>
        </p:txBody>
      </p:sp>
      <p:sp>
        <p:nvSpPr>
          <p:cNvPr id="2" name="Title 1">
            <a:extLst>
              <a:ext uri="{FF2B5EF4-FFF2-40B4-BE49-F238E27FC236}">
                <a16:creationId xmlns:a16="http://schemas.microsoft.com/office/drawing/2014/main" id="{30107E65-A54F-F7F5-D2A3-2DAAECE4814F}"/>
              </a:ext>
            </a:extLst>
          </p:cNvPr>
          <p:cNvSpPr>
            <a:spLocks noGrp="1"/>
          </p:cNvSpPr>
          <p:nvPr>
            <p:ph type="title"/>
          </p:nvPr>
        </p:nvSpPr>
        <p:spPr>
          <a:xfrm>
            <a:off x="715050" y="338783"/>
            <a:ext cx="7713900" cy="572700"/>
          </a:xfrm>
        </p:spPr>
        <p:txBody>
          <a:bodyPr/>
          <a:lstStyle/>
          <a:p>
            <a:r>
              <a:rPr lang="en-US">
                <a:latin typeface="+mn-lt"/>
                <a:ea typeface="Open Sans" panose="020B0606030504020204" pitchFamily="34" charset="0"/>
                <a:cs typeface="Open Sans" panose="020B0606030504020204" pitchFamily="34" charset="0"/>
              </a:rPr>
              <a:t>ROI &amp; ROV</a:t>
            </a:r>
          </a:p>
        </p:txBody>
      </p:sp>
      <p:sp>
        <p:nvSpPr>
          <p:cNvPr id="18" name="TextBox 17">
            <a:extLst>
              <a:ext uri="{FF2B5EF4-FFF2-40B4-BE49-F238E27FC236}">
                <a16:creationId xmlns:a16="http://schemas.microsoft.com/office/drawing/2014/main" id="{04495C5B-33D9-8F0F-1AD5-547CC484C575}"/>
              </a:ext>
            </a:extLst>
          </p:cNvPr>
          <p:cNvSpPr txBox="1"/>
          <p:nvPr/>
        </p:nvSpPr>
        <p:spPr>
          <a:xfrm>
            <a:off x="1140489" y="4573884"/>
            <a:ext cx="8003511" cy="461665"/>
          </a:xfrm>
          <a:prstGeom prst="rect">
            <a:avLst/>
          </a:prstGeom>
          <a:noFill/>
        </p:spPr>
        <p:txBody>
          <a:bodyPr wrap="square">
            <a:spAutoFit/>
          </a:bodyPr>
          <a:lstStyle/>
          <a:p>
            <a:r>
              <a:rPr lang="en-IN" sz="600">
                <a:latin typeface="+mn-lt"/>
              </a:rPr>
              <a:t>[1] </a:t>
            </a:r>
            <a:r>
              <a:rPr lang="en-US" sz="600">
                <a:latin typeface="+mn-lt"/>
              </a:rPr>
              <a:t>UBQ Editorial Team. (2023, Nov 7). Sustainability in Manufacturing Processes. Retrieved from </a:t>
            </a:r>
            <a:r>
              <a:rPr lang="en-US" sz="600">
                <a:latin typeface="+mn-lt"/>
                <a:hlinkClick r:id="rId3">
                  <a:extLst>
                    <a:ext uri="{A12FA001-AC4F-418D-AE19-62706E023703}">
                      <ahyp:hlinkClr xmlns:ahyp="http://schemas.microsoft.com/office/drawing/2018/hyperlinkcolor" val="tx"/>
                    </a:ext>
                  </a:extLst>
                </a:hlinkClick>
              </a:rPr>
              <a:t>https://www.ubqmaterials.com/blog-post/sustainability-in-manufacturing-processes/</a:t>
            </a:r>
            <a:endParaRPr lang="en-US" sz="600">
              <a:latin typeface="+mn-lt"/>
            </a:endParaRPr>
          </a:p>
          <a:p>
            <a:r>
              <a:rPr lang="en-IN" sz="600">
                <a:latin typeface="+mn-lt"/>
              </a:rPr>
              <a:t>[2] </a:t>
            </a:r>
            <a:r>
              <a:rPr lang="en-US" sz="600">
                <a:latin typeface="+mn-lt"/>
              </a:rPr>
              <a:t>Automation.com. (2020, Dec 3). Impacting Energy Through Smart Manufacturing. Retrieved from </a:t>
            </a:r>
            <a:r>
              <a:rPr lang="en-US" sz="600">
                <a:latin typeface="+mn-lt"/>
                <a:hlinkClick r:id="rId4">
                  <a:extLst>
                    <a:ext uri="{A12FA001-AC4F-418D-AE19-62706E023703}">
                      <ahyp:hlinkClr xmlns:ahyp="http://schemas.microsoft.com/office/drawing/2018/hyperlinkcolor" val="tx"/>
                    </a:ext>
                  </a:extLst>
                </a:hlinkClick>
              </a:rPr>
              <a:t>https://www.automation.com/en-us/articles/december-2020/impacting-energy-through-smart-manufacturing</a:t>
            </a:r>
            <a:endParaRPr lang="en-US" sz="600">
              <a:latin typeface="+mn-lt"/>
            </a:endParaRPr>
          </a:p>
          <a:p>
            <a:r>
              <a:rPr lang="en-IN" sz="600">
                <a:latin typeface="+mn-lt"/>
              </a:rPr>
              <a:t>[3] </a:t>
            </a:r>
            <a:r>
              <a:rPr lang="en-US" sz="600" err="1">
                <a:latin typeface="+mn-lt"/>
              </a:rPr>
              <a:t>Strategy+Business</a:t>
            </a:r>
            <a:r>
              <a:rPr lang="en-US" sz="600">
                <a:latin typeface="+mn-lt"/>
              </a:rPr>
              <a:t>. (2022, Dec 1). Green taxes and incentives can help businesses achieve ESG goals. Retrieved from </a:t>
            </a:r>
            <a:r>
              <a:rPr lang="en-US" sz="600">
                <a:latin typeface="+mn-lt"/>
                <a:hlinkClick r:id="rId5">
                  <a:extLst>
                    <a:ext uri="{A12FA001-AC4F-418D-AE19-62706E023703}">
                      <ahyp:hlinkClr xmlns:ahyp="http://schemas.microsoft.com/office/drawing/2018/hyperlinkcolor" val="tx"/>
                    </a:ext>
                  </a:extLst>
                </a:hlinkClick>
              </a:rPr>
              <a:t>https://www.strategy-business.com/article/Green-taxes-and-incentives-can-help-businesses-achieve-ESG-goals</a:t>
            </a:r>
            <a:endParaRPr lang="en-US" sz="600">
              <a:latin typeface="+mn-lt"/>
            </a:endParaRPr>
          </a:p>
        </p:txBody>
      </p:sp>
    </p:spTree>
    <p:extLst>
      <p:ext uri="{BB962C8B-B14F-4D97-AF65-F5344CB8AC3E}">
        <p14:creationId xmlns:p14="http://schemas.microsoft.com/office/powerpoint/2010/main" val="1485028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3054347029"/>
              </p:ext>
            </p:extLst>
          </p:nvPr>
        </p:nvGraphicFramePr>
        <p:xfrm>
          <a:off x="270746" y="868680"/>
          <a:ext cx="8602509" cy="3582147"/>
        </p:xfrm>
        <a:graphic>
          <a:graphicData uri="http://schemas.openxmlformats.org/drawingml/2006/table">
            <a:tbl>
              <a:tblPr bandRow="1">
                <a:tableStyleId>{F6D6EA9A-273F-4AC8-9EDF-B5E7F9130763}</a:tableStyleId>
              </a:tblPr>
              <a:tblGrid>
                <a:gridCol w="1188720">
                  <a:extLst>
                    <a:ext uri="{9D8B030D-6E8A-4147-A177-3AD203B41FA5}">
                      <a16:colId xmlns:a16="http://schemas.microsoft.com/office/drawing/2014/main" val="2118406288"/>
                    </a:ext>
                  </a:extLst>
                </a:gridCol>
                <a:gridCol w="694764">
                  <a:extLst>
                    <a:ext uri="{9D8B030D-6E8A-4147-A177-3AD203B41FA5}">
                      <a16:colId xmlns:a16="http://schemas.microsoft.com/office/drawing/2014/main" val="2709771412"/>
                    </a:ext>
                  </a:extLst>
                </a:gridCol>
                <a:gridCol w="1434348">
                  <a:extLst>
                    <a:ext uri="{9D8B030D-6E8A-4147-A177-3AD203B41FA5}">
                      <a16:colId xmlns:a16="http://schemas.microsoft.com/office/drawing/2014/main" val="2932804735"/>
                    </a:ext>
                  </a:extLst>
                </a:gridCol>
                <a:gridCol w="914400">
                  <a:extLst>
                    <a:ext uri="{9D8B030D-6E8A-4147-A177-3AD203B41FA5}">
                      <a16:colId xmlns:a16="http://schemas.microsoft.com/office/drawing/2014/main" val="1916907430"/>
                    </a:ext>
                  </a:extLst>
                </a:gridCol>
                <a:gridCol w="1523998">
                  <a:extLst>
                    <a:ext uri="{9D8B030D-6E8A-4147-A177-3AD203B41FA5}">
                      <a16:colId xmlns:a16="http://schemas.microsoft.com/office/drawing/2014/main" val="282752497"/>
                    </a:ext>
                  </a:extLst>
                </a:gridCol>
                <a:gridCol w="2846279">
                  <a:extLst>
                    <a:ext uri="{9D8B030D-6E8A-4147-A177-3AD203B41FA5}">
                      <a16:colId xmlns:a16="http://schemas.microsoft.com/office/drawing/2014/main" val="1217935287"/>
                    </a:ext>
                  </a:extLst>
                </a:gridCol>
              </a:tblGrid>
              <a:tr h="343647">
                <a:tc>
                  <a:txBody>
                    <a:bodyPr/>
                    <a:lstStyle/>
                    <a:p>
                      <a:pPr lvl="0" algn="ctr">
                        <a:spcBef>
                          <a:spcPts val="0"/>
                        </a:spcBef>
                        <a:spcAft>
                          <a:spcPts val="0"/>
                        </a:spcAft>
                        <a:buNone/>
                      </a:pPr>
                      <a:r>
                        <a:rPr lang="en-US" sz="1000" b="1">
                          <a:solidFill>
                            <a:schemeClr val="accent6"/>
                          </a:solidFill>
                          <a:effectLst/>
                          <a:latin typeface="+mn-lt"/>
                          <a:ea typeface="Open Sans"/>
                          <a:cs typeface="Open Sans"/>
                        </a:rPr>
                        <a:t>Type</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Priority</a:t>
                      </a:r>
                      <a:endParaRPr lang="en-US" sz="1100">
                        <a:solidFill>
                          <a:schemeClr val="accent6"/>
                        </a:solidFill>
                        <a:effectLst/>
                        <a:latin typeface="+mn-lt"/>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Risk</a:t>
                      </a:r>
                      <a:endParaRPr lang="en-US" sz="1100">
                        <a:solidFill>
                          <a:schemeClr val="accent6"/>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Likelihood</a:t>
                      </a:r>
                      <a:endParaRPr lang="en-US" sz="1100">
                        <a:solidFill>
                          <a:schemeClr val="accent6"/>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Impact</a:t>
                      </a:r>
                      <a:endParaRPr lang="en-US" sz="1100">
                        <a:solidFill>
                          <a:schemeClr val="accent6"/>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mn-lt"/>
                          <a:ea typeface="Open Sans"/>
                          <a:cs typeface="Open Sans"/>
                        </a:rPr>
                        <a:t>Mitigation</a:t>
                      </a:r>
                      <a:endParaRPr lang="en-US" sz="1100">
                        <a:solidFill>
                          <a:schemeClr val="accent6"/>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642470">
                <a:tc rowSpan="3">
                  <a:txBody>
                    <a:bodyPr/>
                    <a:lstStyle/>
                    <a:p>
                      <a:pPr lvl="0" algn="ctr">
                        <a:spcBef>
                          <a:spcPts val="0"/>
                        </a:spcBef>
                        <a:spcAft>
                          <a:spcPts val="0"/>
                        </a:spcAft>
                        <a:buNone/>
                      </a:pPr>
                      <a:r>
                        <a:rPr lang="en-US" sz="1000" b="0" i="1" u="none" strike="noStrike" noProof="0">
                          <a:solidFill>
                            <a:srgbClr val="005C51"/>
                          </a:solidFill>
                          <a:effectLst/>
                          <a:latin typeface="+mn-lt"/>
                        </a:rPr>
                        <a:t>Technical</a:t>
                      </a:r>
                      <a:r>
                        <a:rPr lang="en-US" sz="1000" b="0" i="1" u="none" strike="noStrike" baseline="30000" noProof="0">
                          <a:solidFill>
                            <a:srgbClr val="005C51"/>
                          </a:solidFill>
                          <a:effectLst/>
                          <a:latin typeface="+mn-lt"/>
                        </a:rPr>
                        <a:t>2</a:t>
                      </a:r>
                      <a:endParaRPr lang="en-US" sz="1000" baseline="300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B8D6CF"/>
                    </a:solidFill>
                  </a:tcPr>
                </a:tc>
                <a:tc>
                  <a:txBody>
                    <a:bodyPr/>
                    <a:lstStyle/>
                    <a:p>
                      <a:pPr algn="ctr" rtl="0" fontAlgn="ctr">
                        <a:spcBef>
                          <a:spcPts val="0"/>
                        </a:spcBef>
                        <a:spcAft>
                          <a:spcPts val="0"/>
                        </a:spcAft>
                      </a:pPr>
                      <a:r>
                        <a:rPr lang="en-US" sz="1100">
                          <a:solidFill>
                            <a:schemeClr val="tx1"/>
                          </a:solidFill>
                          <a:effectLst/>
                          <a:latin typeface="+mn-lt"/>
                          <a:ea typeface="Open Sans"/>
                          <a:cs typeface="Open Sans"/>
                        </a:rPr>
                        <a:t>1</a:t>
                      </a:r>
                      <a:endParaRPr lang="en-US">
                        <a:solidFill>
                          <a:schemeClr val="tx1"/>
                        </a:solidFill>
                        <a:effectLst/>
                        <a:latin typeface="+mn-lt"/>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1500"/>
                        </a:spcBef>
                        <a:spcAft>
                          <a:spcPts val="1500"/>
                        </a:spcAft>
                      </a:pPr>
                      <a:r>
                        <a:rPr lang="en-US" sz="1000">
                          <a:solidFill>
                            <a:srgbClr val="000000"/>
                          </a:solidFill>
                          <a:effectLst/>
                          <a:latin typeface="+mn-lt"/>
                          <a:ea typeface="Open Sans"/>
                          <a:cs typeface="Open Sans"/>
                        </a:rPr>
                        <a:t>Challenges in data migration from Excel to MySQL</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1000">
                          <a:solidFill>
                            <a:srgbClr val="000000"/>
                          </a:solidFill>
                          <a:effectLst/>
                          <a:latin typeface="+mn-lt"/>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Data inconsistency, and disruption of business operations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Develop a detailed migration plan, utilize MySQL Workbench Migration Wizard, and collaborate with stakeholders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algn="ctr" rtl="0" fontAlgn="ctr">
                        <a:spcBef>
                          <a:spcPts val="0"/>
                        </a:spcBef>
                        <a:spcAft>
                          <a:spcPts val="0"/>
                        </a:spcAft>
                      </a:pPr>
                      <a:r>
                        <a:rPr lang="en-US" sz="1100">
                          <a:solidFill>
                            <a:schemeClr val="tx1"/>
                          </a:solidFill>
                          <a:effectLst/>
                          <a:latin typeface="+mn-lt"/>
                          <a:ea typeface="Open Sans"/>
                          <a:cs typeface="Open Sans"/>
                        </a:rPr>
                        <a:t>2</a:t>
                      </a:r>
                      <a:endParaRPr lang="en-US">
                        <a:solidFill>
                          <a:schemeClr val="tx1"/>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Potential security vulnerabilities within the new system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1000">
                          <a:solidFill>
                            <a:srgbClr val="000000"/>
                          </a:solidFill>
                          <a:effectLst/>
                          <a:latin typeface="+mn-lt"/>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spcBef>
                          <a:spcPts val="0"/>
                        </a:spcBef>
                        <a:spcAft>
                          <a:spcPts val="0"/>
                        </a:spcAft>
                        <a:buNone/>
                      </a:pPr>
                      <a:r>
                        <a:rPr lang="en-US" sz="1000" b="0" i="0" u="none" strike="noStrike" noProof="0">
                          <a:solidFill>
                            <a:srgbClr val="000000"/>
                          </a:solidFill>
                          <a:effectLst/>
                          <a:latin typeface="+mn-lt"/>
                          <a:ea typeface="Open Sans"/>
                          <a:cs typeface="Open Sans"/>
                        </a:rPr>
                        <a:t>Data breaches</a:t>
                      </a:r>
                      <a:r>
                        <a:rPr lang="en-US" sz="1000">
                          <a:solidFill>
                            <a:srgbClr val="000000"/>
                          </a:solidFill>
                          <a:effectLst/>
                          <a:latin typeface="+mn-lt"/>
                          <a:ea typeface="Open Sans"/>
                          <a:cs typeface="Open Sans"/>
                        </a:rPr>
                        <a:t> and compromised system integrity</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Conduct security assessments, implement access controls and encryption, and engage with cybersecurity experts for testing</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algn="ctr" rtl="0" fontAlgn="ctr">
                        <a:spcBef>
                          <a:spcPts val="0"/>
                        </a:spcBef>
                        <a:spcAft>
                          <a:spcPts val="0"/>
                        </a:spcAft>
                      </a:pPr>
                      <a:r>
                        <a:rPr lang="en-US" sz="1100">
                          <a:solidFill>
                            <a:schemeClr val="tx1"/>
                          </a:solidFill>
                          <a:effectLst/>
                          <a:latin typeface="+mn-lt"/>
                          <a:ea typeface="Open Sans"/>
                          <a:cs typeface="Open Sans"/>
                        </a:rPr>
                        <a:t>3</a:t>
                      </a:r>
                      <a:endParaRPr lang="en-US">
                        <a:solidFill>
                          <a:schemeClr val="tx1"/>
                        </a:solidFill>
                        <a:effectLst/>
                        <a:latin typeface="+mn-lt"/>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Insufficient validation leading to inaccurate data</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1000">
                          <a:solidFill>
                            <a:srgbClr val="000000"/>
                          </a:solidFill>
                          <a:effectLst/>
                          <a:latin typeface="+mn-lt"/>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Compromised data integrity and erroneous decisions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mn-lt"/>
                          <a:ea typeface="Open Sans"/>
                          <a:cs typeface="Open Sans"/>
                        </a:rPr>
                        <a:t>Implement data validation protocols, provide training on data entry best practices, and establish data quality standards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4283407626"/>
                  </a:ext>
                </a:extLst>
              </a:tr>
              <a:tr h="642470">
                <a:tc rowSpan="2">
                  <a:txBody>
                    <a:bodyPr/>
                    <a:lstStyle/>
                    <a:p>
                      <a:pPr lvl="0" algn="ctr">
                        <a:lnSpc>
                          <a:spcPct val="100000"/>
                        </a:lnSpc>
                        <a:spcBef>
                          <a:spcPts val="0"/>
                        </a:spcBef>
                        <a:spcAft>
                          <a:spcPts val="0"/>
                        </a:spcAft>
                        <a:buNone/>
                      </a:pPr>
                      <a:r>
                        <a:rPr lang="en-US" sz="1000" b="0" i="1" u="none" strike="noStrike" noProof="0">
                          <a:solidFill>
                            <a:srgbClr val="005C51"/>
                          </a:solidFill>
                          <a:effectLst/>
                          <a:latin typeface="+mn-lt"/>
                        </a:rPr>
                        <a:t>Project Management</a:t>
                      </a:r>
                      <a:endParaRPr lang="en-US" sz="1000" b="0" i="0" u="none" strike="noStrike" noProof="0">
                        <a:solidFill>
                          <a:srgbClr val="000000"/>
                        </a:solidFill>
                        <a:effectLst/>
                        <a:latin typeface="+mn-lt"/>
                      </a:endParaRPr>
                    </a:p>
                    <a:p>
                      <a:pPr lvl="0" algn="ctr">
                        <a:spcBef>
                          <a:spcPts val="0"/>
                        </a:spcBef>
                        <a:spcAft>
                          <a:spcPts val="0"/>
                        </a:spcAft>
                        <a:buNone/>
                      </a:pPr>
                      <a:endParaRPr lang="en-US" sz="1000" b="0" i="1" u="none" strike="noStrike" noProof="0">
                        <a:solidFill>
                          <a:srgbClr val="005C51"/>
                        </a:solidFill>
                        <a:effectLst/>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a:spcBef>
                          <a:spcPts val="0"/>
                        </a:spcBef>
                        <a:spcAft>
                          <a:spcPts val="0"/>
                        </a:spcAft>
                        <a:buNone/>
                      </a:pPr>
                      <a:r>
                        <a:rPr lang="en-US" sz="1100">
                          <a:solidFill>
                            <a:schemeClr val="tx1"/>
                          </a:solidFill>
                          <a:effectLst/>
                          <a:latin typeface="+mn-lt"/>
                          <a:ea typeface="Open Sans"/>
                          <a:cs typeface="Open Sans"/>
                        </a:rPr>
                        <a:t>1</a:t>
                      </a:r>
                    </a:p>
                  </a:txBody>
                  <a:tcPr marL="95249" marR="95249" marT="95249" marB="95249" anchor="ctr">
                    <a:lnL w="9524">
                      <a:solidFill>
                        <a:srgbClr val="005C51"/>
                      </a:solidFill>
                    </a:lnL>
                    <a:lnR w="9524">
                      <a:solidFill>
                        <a:srgbClr val="005C51"/>
                      </a:solidFill>
                    </a:lnR>
                    <a:lnT w="9525"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rtl="0">
                        <a:spcBef>
                          <a:spcPts val="1500"/>
                        </a:spcBef>
                        <a:spcAft>
                          <a:spcPts val="1500"/>
                        </a:spcAft>
                        <a:buNone/>
                      </a:pPr>
                      <a:r>
                        <a:rPr lang="en-US" sz="1000">
                          <a:solidFill>
                            <a:srgbClr val="000000"/>
                          </a:solidFill>
                          <a:effectLst/>
                          <a:latin typeface="+mn-lt"/>
                          <a:ea typeface="Open Sans"/>
                          <a:cs typeface="Open Sans"/>
                        </a:rPr>
                        <a:t>Scope creep to extended timelines and increased costs</a:t>
                      </a: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mn-lt"/>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mn-lt"/>
                          <a:ea typeface="Open Sans"/>
                          <a:cs typeface="Open Sans"/>
                        </a:rPr>
                        <a:t>Delayed project delivery, budget overrun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mn-lt"/>
                          <a:ea typeface="Open Sans"/>
                          <a:cs typeface="Open Sans"/>
                        </a:rPr>
                        <a:t>Define clear project scope, establish change control process, and regularly communicate with stakeholders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186603905"/>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a:spcBef>
                          <a:spcPts val="0"/>
                        </a:spcBef>
                        <a:spcAft>
                          <a:spcPts val="0"/>
                        </a:spcAft>
                        <a:buNone/>
                      </a:pPr>
                      <a:r>
                        <a:rPr lang="en-US" sz="1100">
                          <a:solidFill>
                            <a:schemeClr val="tx1"/>
                          </a:solidFill>
                          <a:effectLst/>
                          <a:latin typeface="+mn-lt"/>
                          <a:ea typeface="Open Sans"/>
                          <a:cs typeface="Open Sans"/>
                        </a:rPr>
                        <a:t>2</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FFFAF6"/>
                    </a:solidFill>
                  </a:tcPr>
                </a:tc>
                <a:tc>
                  <a:txBody>
                    <a:bodyPr/>
                    <a:lstStyle/>
                    <a:p>
                      <a:pPr lvl="0" rtl="0">
                        <a:spcBef>
                          <a:spcPts val="1500"/>
                        </a:spcBef>
                        <a:spcAft>
                          <a:spcPts val="1500"/>
                        </a:spcAft>
                        <a:buNone/>
                      </a:pPr>
                      <a:r>
                        <a:rPr lang="en-US" sz="1000">
                          <a:solidFill>
                            <a:srgbClr val="000000"/>
                          </a:solidFill>
                          <a:effectLst/>
                          <a:latin typeface="+mn-lt"/>
                          <a:ea typeface="Open Sans"/>
                          <a:cs typeface="Open Sans"/>
                        </a:rPr>
                        <a:t>Underestimation of time and resources needed for tasks</a:t>
                      </a: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mn-lt"/>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mn-lt"/>
                          <a:ea typeface="Open Sans"/>
                          <a:cs typeface="Open Sans"/>
                        </a:rPr>
                        <a:t>Missed deadlines, resource shortages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mn-lt"/>
                          <a:ea typeface="Open Sans"/>
                          <a:cs typeface="Open Sans"/>
                        </a:rPr>
                        <a:t>Conduct thorough project planning, involve team in estimation, and regularly monitor and adjust project schedule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997852509"/>
                  </a:ext>
                </a:extLst>
              </a:tr>
            </a:tbl>
          </a:graphicData>
        </a:graphic>
      </p:graphicFrame>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
        <p:nvSpPr>
          <p:cNvPr id="7" name="Title 1">
            <a:extLst>
              <a:ext uri="{FF2B5EF4-FFF2-40B4-BE49-F238E27FC236}">
                <a16:creationId xmlns:a16="http://schemas.microsoft.com/office/drawing/2014/main" id="{781DE905-2F64-304C-D26C-782B39D9278D}"/>
              </a:ext>
            </a:extLst>
          </p:cNvPr>
          <p:cNvSpPr txBox="1">
            <a:spLocks/>
          </p:cNvSpPr>
          <p:nvPr/>
        </p:nvSpPr>
        <p:spPr>
          <a:xfrm>
            <a:off x="715100" y="213311"/>
            <a:ext cx="7713900" cy="6086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sz="2800">
                <a:latin typeface="+mn-lt"/>
                <a:ea typeface="Open Sans"/>
                <a:cs typeface="Open Sans"/>
              </a:rPr>
              <a:t>Risk Management</a:t>
            </a:r>
            <a:r>
              <a:rPr lang="en-US" sz="2800" baseline="30000">
                <a:latin typeface="+mn-lt"/>
                <a:ea typeface="Open Sans"/>
                <a:cs typeface="Open Sans"/>
              </a:rPr>
              <a:t>1</a:t>
            </a:r>
            <a:endParaRPr lang="en-US" sz="2800" baseline="30000">
              <a:latin typeface="+mn-lt"/>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2FD4B40D-EB0C-A02E-FEDE-044151E59C57}"/>
              </a:ext>
            </a:extLst>
          </p:cNvPr>
          <p:cNvSpPr txBox="1"/>
          <p:nvPr/>
        </p:nvSpPr>
        <p:spPr>
          <a:xfrm>
            <a:off x="1056341" y="4561915"/>
            <a:ext cx="55969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mn-lt"/>
              </a:rPr>
              <a:t>[1]. Wikipedia. (2024, Apr 14). Risk management. In Wikipedia. Retrieved from </a:t>
            </a:r>
            <a:r>
              <a:rPr lang="en-US" sz="600">
                <a:latin typeface="+mn-lt"/>
                <a:hlinkClick r:id="rId3"/>
              </a:rPr>
              <a:t>https://en.wikipedia.org/wiki/Risk_management</a:t>
            </a:r>
          </a:p>
          <a:p>
            <a:r>
              <a:rPr lang="en-US" sz="600">
                <a:latin typeface="+mn-lt"/>
                <a:ea typeface="Open Sans"/>
              </a:rPr>
              <a:t>[2]. Nasa. Technical Risk Management. Retrieved from </a:t>
            </a:r>
            <a:r>
              <a:rPr lang="en-US" sz="600">
                <a:latin typeface="+mn-lt"/>
                <a:ea typeface="Open Sans"/>
                <a:hlinkClick r:id="rId4"/>
              </a:rPr>
              <a:t>https://www.nasa.gov/reference/6-4-technical-risk-management/</a:t>
            </a:r>
          </a:p>
        </p:txBody>
      </p:sp>
    </p:spTree>
    <p:extLst>
      <p:ext uri="{BB962C8B-B14F-4D97-AF65-F5344CB8AC3E}">
        <p14:creationId xmlns:p14="http://schemas.microsoft.com/office/powerpoint/2010/main" val="2788338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213311"/>
            <a:ext cx="7713900" cy="608624"/>
          </a:xfrm>
        </p:spPr>
        <p:txBody>
          <a:bodyPr/>
          <a:lstStyle/>
          <a:p>
            <a:r>
              <a:rPr lang="en-US" sz="2800">
                <a:latin typeface="Open Sans"/>
                <a:ea typeface="Open Sans"/>
                <a:cs typeface="Open Sans"/>
              </a:rPr>
              <a:t>Risk Management</a:t>
            </a:r>
            <a:endParaRPr lang="en-US" sz="280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2683269398"/>
              </p:ext>
            </p:extLst>
          </p:nvPr>
        </p:nvGraphicFramePr>
        <p:xfrm>
          <a:off x="232667" y="868680"/>
          <a:ext cx="8678667" cy="3803276"/>
        </p:xfrm>
        <a:graphic>
          <a:graphicData uri="http://schemas.openxmlformats.org/drawingml/2006/table">
            <a:tbl>
              <a:tblPr bandRow="1">
                <a:tableStyleId>{F6D6EA9A-273F-4AC8-9EDF-B5E7F9130763}</a:tableStyleId>
              </a:tblPr>
              <a:tblGrid>
                <a:gridCol w="1188720">
                  <a:extLst>
                    <a:ext uri="{9D8B030D-6E8A-4147-A177-3AD203B41FA5}">
                      <a16:colId xmlns:a16="http://schemas.microsoft.com/office/drawing/2014/main" val="2701181769"/>
                    </a:ext>
                  </a:extLst>
                </a:gridCol>
                <a:gridCol w="694944">
                  <a:extLst>
                    <a:ext uri="{9D8B030D-6E8A-4147-A177-3AD203B41FA5}">
                      <a16:colId xmlns:a16="http://schemas.microsoft.com/office/drawing/2014/main" val="2709771412"/>
                    </a:ext>
                  </a:extLst>
                </a:gridCol>
                <a:gridCol w="1435608">
                  <a:extLst>
                    <a:ext uri="{9D8B030D-6E8A-4147-A177-3AD203B41FA5}">
                      <a16:colId xmlns:a16="http://schemas.microsoft.com/office/drawing/2014/main" val="2932804735"/>
                    </a:ext>
                  </a:extLst>
                </a:gridCol>
                <a:gridCol w="914400">
                  <a:extLst>
                    <a:ext uri="{9D8B030D-6E8A-4147-A177-3AD203B41FA5}">
                      <a16:colId xmlns:a16="http://schemas.microsoft.com/office/drawing/2014/main" val="1916907430"/>
                    </a:ext>
                  </a:extLst>
                </a:gridCol>
                <a:gridCol w="1367116">
                  <a:extLst>
                    <a:ext uri="{9D8B030D-6E8A-4147-A177-3AD203B41FA5}">
                      <a16:colId xmlns:a16="http://schemas.microsoft.com/office/drawing/2014/main" val="282752497"/>
                    </a:ext>
                  </a:extLst>
                </a:gridCol>
                <a:gridCol w="3077879">
                  <a:extLst>
                    <a:ext uri="{9D8B030D-6E8A-4147-A177-3AD203B41FA5}">
                      <a16:colId xmlns:a16="http://schemas.microsoft.com/office/drawing/2014/main" val="1217935287"/>
                    </a:ext>
                  </a:extLst>
                </a:gridCol>
              </a:tblGrid>
              <a:tr h="295275">
                <a:tc>
                  <a:txBody>
                    <a:bodyPr/>
                    <a:lstStyle/>
                    <a:p>
                      <a:pPr lvl="0" algn="ctr">
                        <a:spcBef>
                          <a:spcPts val="0"/>
                        </a:spcBef>
                        <a:spcAft>
                          <a:spcPts val="0"/>
                        </a:spcAft>
                        <a:buNone/>
                      </a:pPr>
                      <a:r>
                        <a:rPr lang="en-US" sz="1000" b="1">
                          <a:solidFill>
                            <a:schemeClr val="accent6"/>
                          </a:solidFill>
                          <a:effectLst/>
                          <a:latin typeface="Open Sans"/>
                          <a:ea typeface="Open Sans"/>
                          <a:cs typeface="Open Sans"/>
                        </a:rPr>
                        <a:t>Type</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Priority</a:t>
                      </a:r>
                      <a:endParaRPr lang="en-US" sz="1100">
                        <a:solidFill>
                          <a:schemeClr val="accent6"/>
                        </a:solidFill>
                        <a:effectLst/>
                        <a:latin typeface="Open Sans"/>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Risk</a:t>
                      </a:r>
                      <a:endParaRPr lang="en-US" sz="1100">
                        <a:solidFill>
                          <a:schemeClr val="accent6"/>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Likelihood</a:t>
                      </a:r>
                      <a:endParaRPr lang="en-US" sz="1100">
                        <a:solidFill>
                          <a:schemeClr val="accent6"/>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Impact</a:t>
                      </a:r>
                      <a:endParaRPr lang="en-US" sz="1100">
                        <a:solidFill>
                          <a:schemeClr val="accent6"/>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1000" b="1">
                          <a:solidFill>
                            <a:schemeClr val="accent6"/>
                          </a:solidFill>
                          <a:effectLst/>
                          <a:latin typeface="Open Sans"/>
                          <a:ea typeface="Open Sans"/>
                          <a:cs typeface="Open Sans"/>
                        </a:rPr>
                        <a:t>Mitigation</a:t>
                      </a:r>
                      <a:endParaRPr lang="en-US" sz="1100">
                        <a:solidFill>
                          <a:schemeClr val="accent6"/>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642470">
                <a:tc rowSpan="2">
                  <a:txBody>
                    <a:bodyPr/>
                    <a:lstStyle/>
                    <a:p>
                      <a:pPr lvl="0" algn="ctr">
                        <a:spcBef>
                          <a:spcPts val="0"/>
                        </a:spcBef>
                        <a:spcAft>
                          <a:spcPts val="0"/>
                        </a:spcAft>
                        <a:buNone/>
                      </a:pPr>
                      <a:r>
                        <a:rPr lang="en-US" sz="1000" b="0" i="1" u="none" strike="noStrike" noProof="0">
                          <a:solidFill>
                            <a:srgbClr val="005C51"/>
                          </a:solidFill>
                          <a:effectLst/>
                          <a:latin typeface="+mn-lt"/>
                        </a:rPr>
                        <a:t>Regulatory and Compliance</a:t>
                      </a:r>
                      <a:endParaRPr lang="en-US" sz="10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B8D6CF"/>
                    </a:solidFill>
                  </a:tcPr>
                </a:tc>
                <a:tc>
                  <a:txBody>
                    <a:bodyPr/>
                    <a:lstStyle/>
                    <a:p>
                      <a:pPr algn="ctr" rtl="0" fontAlgn="ctr">
                        <a:spcBef>
                          <a:spcPts val="0"/>
                        </a:spcBef>
                        <a:spcAft>
                          <a:spcPts val="0"/>
                        </a:spcAft>
                      </a:pPr>
                      <a:r>
                        <a:rPr lang="en-US" sz="1100">
                          <a:solidFill>
                            <a:srgbClr val="000000"/>
                          </a:solidFill>
                          <a:effectLst/>
                          <a:latin typeface="Open Sans"/>
                          <a:ea typeface="Open Sans"/>
                          <a:cs typeface="Open Sans"/>
                        </a:rPr>
                        <a:t>1</a:t>
                      </a:r>
                      <a:endParaRPr lang="en-US">
                        <a:solidFill>
                          <a:srgbClr val="000000"/>
                        </a:solidFill>
                        <a:effectLst/>
                        <a:latin typeface="Open Sans"/>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t">
                        <a:spcBef>
                          <a:spcPts val="1500"/>
                        </a:spcBef>
                        <a:spcAft>
                          <a:spcPts val="1500"/>
                        </a:spcAft>
                      </a:pPr>
                      <a:r>
                        <a:rPr lang="en-US" sz="1000">
                          <a:solidFill>
                            <a:srgbClr val="000000"/>
                          </a:solidFill>
                          <a:effectLst/>
                          <a:latin typeface="Open Sans"/>
                          <a:ea typeface="Open Sans"/>
                          <a:cs typeface="Open Sans"/>
                        </a:rPr>
                        <a:t>Non-compliance with data protection laws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1000">
                          <a:solidFill>
                            <a:srgbClr val="000000"/>
                          </a:solidFill>
                          <a:effectLst/>
                          <a:latin typeface="Open Sans"/>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Open Sans"/>
                          <a:ea typeface="Open Sans"/>
                          <a:cs typeface="Open Sans"/>
                        </a:rPr>
                        <a:t>Fines, penalties, reputational damage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t">
                        <a:spcBef>
                          <a:spcPts val="0"/>
                        </a:spcBef>
                        <a:spcAft>
                          <a:spcPts val="0"/>
                        </a:spcAft>
                      </a:pPr>
                      <a:r>
                        <a:rPr lang="en-US" sz="1000">
                          <a:solidFill>
                            <a:srgbClr val="000000"/>
                          </a:solidFill>
                          <a:effectLst/>
                          <a:latin typeface="Open Sans"/>
                          <a:ea typeface="Open Sans"/>
                          <a:cs typeface="Open Sans"/>
                        </a:rPr>
                        <a:t>Ensure system compliance with regulations, implement strong data protection, conduct regular audits, and provide staff training</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B8D6CF"/>
                    </a:solidFill>
                  </a:tcPr>
                </a:tc>
                <a:tc>
                  <a:txBody>
                    <a:bodyPr/>
                    <a:lstStyle/>
                    <a:p>
                      <a:pPr algn="ctr" rtl="0" fontAlgn="ctr">
                        <a:spcBef>
                          <a:spcPts val="0"/>
                        </a:spcBef>
                        <a:spcAft>
                          <a:spcPts val="0"/>
                        </a:spcAft>
                      </a:pPr>
                      <a:r>
                        <a:rPr lang="en-US" sz="1100">
                          <a:solidFill>
                            <a:srgbClr val="000000"/>
                          </a:solidFill>
                          <a:effectLst/>
                          <a:latin typeface="Open Sans"/>
                          <a:ea typeface="Open Sans"/>
                          <a:cs typeface="Open Sans"/>
                        </a:rPr>
                        <a:t>2</a:t>
                      </a:r>
                      <a:endParaRPr lang="en-US">
                        <a:solidFill>
                          <a:srgbClr val="000000"/>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t">
                        <a:spcBef>
                          <a:spcPts val="1500"/>
                        </a:spcBef>
                        <a:spcAft>
                          <a:spcPts val="1500"/>
                        </a:spcAft>
                      </a:pPr>
                      <a:r>
                        <a:rPr lang="en-US" sz="1000">
                          <a:solidFill>
                            <a:srgbClr val="000000"/>
                          </a:solidFill>
                          <a:effectLst/>
                          <a:latin typeface="Open Sans"/>
                          <a:ea typeface="Open Sans"/>
                          <a:cs typeface="Open Sans"/>
                        </a:rPr>
                        <a:t>Future changes in regulations that the system not handle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Open Sans"/>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ctr">
                        <a:spcBef>
                          <a:spcPts val="0"/>
                        </a:spcBef>
                        <a:spcAft>
                          <a:spcPts val="0"/>
                        </a:spcAft>
                      </a:pPr>
                      <a:r>
                        <a:rPr lang="en-US" sz="1000">
                          <a:solidFill>
                            <a:srgbClr val="000000"/>
                          </a:solidFill>
                          <a:effectLst/>
                          <a:latin typeface="Open Sans"/>
                          <a:ea typeface="Open Sans"/>
                          <a:cs typeface="Open Sans"/>
                        </a:rPr>
                        <a:t>Fines, penalties, </a:t>
                      </a:r>
                    </a:p>
                    <a:p>
                      <a:pPr rtl="0" fontAlgn="ctr">
                        <a:spcBef>
                          <a:spcPts val="0"/>
                        </a:spcBef>
                        <a:spcAft>
                          <a:spcPts val="0"/>
                        </a:spcAft>
                      </a:pPr>
                      <a:r>
                        <a:rPr lang="en-US" sz="1000">
                          <a:solidFill>
                            <a:srgbClr val="000000"/>
                          </a:solidFill>
                          <a:effectLst/>
                          <a:latin typeface="Open Sans"/>
                          <a:ea typeface="Open Sans"/>
                          <a:cs typeface="Open Sans"/>
                        </a:rPr>
                        <a:t>legal issues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rtl="0" fontAlgn="t">
                        <a:spcBef>
                          <a:spcPts val="0"/>
                        </a:spcBef>
                        <a:spcAft>
                          <a:spcPts val="0"/>
                        </a:spcAft>
                      </a:pPr>
                      <a:r>
                        <a:rPr lang="en-US" sz="1000">
                          <a:solidFill>
                            <a:srgbClr val="000000"/>
                          </a:solidFill>
                          <a:effectLst/>
                          <a:latin typeface="Open Sans"/>
                          <a:ea typeface="Open Sans"/>
                          <a:cs typeface="Open Sans"/>
                        </a:rPr>
                        <a:t>Monitor regulatory changes, maintain flexibility in system design, conduct regular compliance audits, engage legal counsel for advice</a:t>
                      </a:r>
                    </a:p>
                  </a:txBody>
                  <a:tcPr marL="95250" marR="95250" marT="95250" marB="95250">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642470">
                <a:tc rowSpan="3">
                  <a:txBody>
                    <a:bodyPr/>
                    <a:lstStyle/>
                    <a:p>
                      <a:pPr lvl="0" algn="ctr">
                        <a:spcBef>
                          <a:spcPts val="0"/>
                        </a:spcBef>
                        <a:spcAft>
                          <a:spcPts val="0"/>
                        </a:spcAft>
                        <a:buNone/>
                      </a:pPr>
                      <a:r>
                        <a:rPr lang="en-US" sz="1000" b="0" i="1" u="none" strike="noStrike" noProof="0">
                          <a:solidFill>
                            <a:srgbClr val="005C51"/>
                          </a:solidFill>
                          <a:effectLst/>
                          <a:latin typeface="+mn-lt"/>
                        </a:rPr>
                        <a:t>Organizational</a:t>
                      </a:r>
                      <a:endParaRPr lang="en-US" sz="10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rtl="0">
                        <a:spcBef>
                          <a:spcPts val="0"/>
                        </a:spcBef>
                        <a:spcAft>
                          <a:spcPts val="0"/>
                        </a:spcAft>
                        <a:buNone/>
                      </a:pPr>
                      <a:r>
                        <a:rPr lang="en-US" sz="1100">
                          <a:solidFill>
                            <a:srgbClr val="000000"/>
                          </a:solidFill>
                          <a:effectLst/>
                          <a:latin typeface="Open Sans"/>
                          <a:ea typeface="Open Sans"/>
                          <a:cs typeface="Open Sans"/>
                        </a:rPr>
                        <a:t>1</a:t>
                      </a:r>
                      <a:endParaRPr lang="en-US">
                        <a:solidFill>
                          <a:srgbClr val="000000"/>
                        </a:solidFill>
                        <a:effectLst/>
                        <a:latin typeface="Open Sans"/>
                        <a:ea typeface="Open Sans"/>
                        <a:cs typeface="Open Sans"/>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1500"/>
                        </a:spcBef>
                        <a:spcAft>
                          <a:spcPts val="1500"/>
                        </a:spcAft>
                        <a:buNone/>
                      </a:pPr>
                      <a:r>
                        <a:rPr lang="en-US" sz="1000">
                          <a:solidFill>
                            <a:srgbClr val="000000"/>
                          </a:solidFill>
                          <a:effectLst/>
                          <a:latin typeface="Open Sans"/>
                          <a:ea typeface="Open Sans"/>
                          <a:cs typeface="Open Sans"/>
                        </a:rPr>
                        <a:t>Resistance to change from employees leading less adoption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Open Sans"/>
                          <a:ea typeface="Open Sans"/>
                          <a:cs typeface="Open Sans"/>
                        </a:rPr>
                        <a:t>High</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Reduced productivity, project failure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Communicate the benefits of the change, involve employees in the process, provide training and support, address concerns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4049254420"/>
                  </a:ext>
                </a:extLst>
              </a:tr>
              <a:tr h="642470">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rtl="0">
                        <a:spcBef>
                          <a:spcPts val="0"/>
                        </a:spcBef>
                        <a:spcAft>
                          <a:spcPts val="0"/>
                        </a:spcAft>
                        <a:buNone/>
                      </a:pPr>
                      <a:r>
                        <a:rPr lang="en-US" sz="1100">
                          <a:solidFill>
                            <a:srgbClr val="000000"/>
                          </a:solidFill>
                          <a:effectLst/>
                          <a:latin typeface="Open Sans"/>
                          <a:ea typeface="Open Sans"/>
                          <a:cs typeface="Open Sans"/>
                        </a:rPr>
                        <a:t>2</a:t>
                      </a:r>
                      <a:endParaRPr lang="en-US">
                        <a:solidFill>
                          <a:srgbClr val="000000"/>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1500"/>
                        </a:spcBef>
                        <a:spcAft>
                          <a:spcPts val="1500"/>
                        </a:spcAft>
                        <a:buNone/>
                      </a:pPr>
                      <a:r>
                        <a:rPr lang="en-US" sz="1000">
                          <a:solidFill>
                            <a:srgbClr val="000000"/>
                          </a:solidFill>
                          <a:effectLst/>
                          <a:latin typeface="Open Sans"/>
                          <a:ea typeface="Open Sans"/>
                          <a:cs typeface="Open Sans"/>
                        </a:rPr>
                        <a:t>Loss of key project personnel can lead to knowledge gaps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Open Sans"/>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Disruption of project continuity, loss of expertise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Cross-train team members, document processes and knowledge, develop succession plans, incentivize retention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598258881"/>
                  </a:ext>
                </a:extLst>
              </a:tr>
              <a:tr h="717176">
                <a:tc vMerge="1">
                  <a:txBody>
                    <a:bodyPr/>
                    <a:lstStyle/>
                    <a:p>
                      <a:endParaRPr lang="en-US"/>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B8D6CF"/>
                    </a:solidFill>
                  </a:tcPr>
                </a:tc>
                <a:tc>
                  <a:txBody>
                    <a:bodyPr/>
                    <a:lstStyle/>
                    <a:p>
                      <a:pPr lvl="0" algn="ctr" rtl="0">
                        <a:spcBef>
                          <a:spcPts val="0"/>
                        </a:spcBef>
                        <a:spcAft>
                          <a:spcPts val="0"/>
                        </a:spcAft>
                        <a:buNone/>
                      </a:pPr>
                      <a:r>
                        <a:rPr lang="en-US" sz="1100">
                          <a:solidFill>
                            <a:srgbClr val="000000"/>
                          </a:solidFill>
                          <a:effectLst/>
                          <a:latin typeface="Open Sans"/>
                          <a:ea typeface="Open Sans"/>
                          <a:cs typeface="Open Sans"/>
                        </a:rPr>
                        <a:t>3</a:t>
                      </a:r>
                      <a:endParaRPr lang="en-US">
                        <a:solidFill>
                          <a:srgbClr val="000000"/>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1500"/>
                        </a:spcBef>
                        <a:spcAft>
                          <a:spcPts val="1500"/>
                        </a:spcAft>
                        <a:buNone/>
                      </a:pPr>
                      <a:r>
                        <a:rPr lang="en-US" sz="1000">
                          <a:solidFill>
                            <a:srgbClr val="000000"/>
                          </a:solidFill>
                          <a:effectLst/>
                          <a:latin typeface="Open Sans"/>
                          <a:ea typeface="Open Sans"/>
                          <a:cs typeface="Open Sans"/>
                        </a:rPr>
                        <a:t>Insufficient training for users of the new system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1000">
                          <a:solidFill>
                            <a:srgbClr val="000000"/>
                          </a:solidFill>
                          <a:effectLst/>
                          <a:latin typeface="Open Sans"/>
                          <a:ea typeface="Open Sans"/>
                          <a:cs typeface="Open Sans"/>
                        </a:rPr>
                        <a:t>Medium</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Low user adoption, decreased efficiency</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rtl="0">
                        <a:spcBef>
                          <a:spcPts val="0"/>
                        </a:spcBef>
                        <a:spcAft>
                          <a:spcPts val="0"/>
                        </a:spcAft>
                        <a:buNone/>
                      </a:pPr>
                      <a:r>
                        <a:rPr lang="en-US" sz="1000">
                          <a:solidFill>
                            <a:srgbClr val="000000"/>
                          </a:solidFill>
                          <a:effectLst/>
                          <a:latin typeface="Open Sans"/>
                          <a:ea typeface="Open Sans"/>
                          <a:cs typeface="Open Sans"/>
                        </a:rPr>
                        <a:t>Develop comprehensive training programs, provide ongoing support and resources, gather user feedback for continuous improvement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699334726"/>
                  </a:ext>
                </a:extLst>
              </a:tr>
            </a:tbl>
          </a:graphicData>
        </a:graphic>
      </p:graphicFrame>
      <p:sp>
        <p:nvSpPr>
          <p:cNvPr id="5" name="Google Shape;966;p41">
            <a:extLst>
              <a:ext uri="{FF2B5EF4-FFF2-40B4-BE49-F238E27FC236}">
                <a16:creationId xmlns:a16="http://schemas.microsoft.com/office/drawing/2014/main" id="{0337DA8D-ABCD-E925-EFCA-DE95CAFE24F0}"/>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427567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8B004-0A36-F3A0-4F92-C5E208368E9E}"/>
              </a:ext>
            </a:extLst>
          </p:cNvPr>
          <p:cNvSpPr>
            <a:spLocks noGrp="1"/>
          </p:cNvSpPr>
          <p:nvPr>
            <p:ph type="title"/>
          </p:nvPr>
        </p:nvSpPr>
        <p:spPr>
          <a:xfrm>
            <a:off x="720000" y="152710"/>
            <a:ext cx="7704000" cy="572700"/>
          </a:xfrm>
        </p:spPr>
        <p:txBody>
          <a:bodyPr/>
          <a:lstStyle/>
          <a:p>
            <a:r>
              <a:rPr lang="en-IN" sz="2400">
                <a:latin typeface="+mn-lt"/>
                <a:ea typeface="Open Sans" panose="020B0606030504020204" pitchFamily="34" charset="0"/>
                <a:cs typeface="Open Sans" panose="020B0606030504020204" pitchFamily="34" charset="0"/>
              </a:rPr>
              <a:t>Return on Investment (ROI) </a:t>
            </a:r>
          </a:p>
        </p:txBody>
      </p:sp>
      <p:grpSp>
        <p:nvGrpSpPr>
          <p:cNvPr id="7" name="Group 6">
            <a:extLst>
              <a:ext uri="{FF2B5EF4-FFF2-40B4-BE49-F238E27FC236}">
                <a16:creationId xmlns:a16="http://schemas.microsoft.com/office/drawing/2014/main" id="{EF4B2600-E07E-AB39-56D7-AB3E8E4F9318}"/>
              </a:ext>
            </a:extLst>
          </p:cNvPr>
          <p:cNvGrpSpPr/>
          <p:nvPr/>
        </p:nvGrpSpPr>
        <p:grpSpPr>
          <a:xfrm>
            <a:off x="668760" y="807237"/>
            <a:ext cx="7965017" cy="3768804"/>
            <a:chOff x="1178983" y="1208892"/>
            <a:chExt cx="7965017" cy="3768804"/>
          </a:xfrm>
        </p:grpSpPr>
        <p:sp>
          <p:nvSpPr>
            <p:cNvPr id="3" name="TextBox 2">
              <a:extLst>
                <a:ext uri="{FF2B5EF4-FFF2-40B4-BE49-F238E27FC236}">
                  <a16:creationId xmlns:a16="http://schemas.microsoft.com/office/drawing/2014/main" id="{3157C74D-F235-DF6D-624A-03418D27718B}"/>
                </a:ext>
              </a:extLst>
            </p:cNvPr>
            <p:cNvSpPr txBox="1"/>
            <p:nvPr/>
          </p:nvSpPr>
          <p:spPr>
            <a:xfrm>
              <a:off x="1178983" y="1208892"/>
              <a:ext cx="3885438" cy="3768804"/>
            </a:xfrm>
            <a:prstGeom prst="roundRect">
              <a:avLst>
                <a:gd name="adj" fmla="val 5188"/>
              </a:avLst>
            </a:prstGeom>
            <a:solidFill>
              <a:srgbClr val="FFFAF6"/>
            </a:solidFill>
            <a:ln w="19050">
              <a:solidFill>
                <a:schemeClr val="accent1"/>
              </a:solidFill>
              <a:prstDash val="dash"/>
            </a:ln>
          </p:spPr>
          <p:txBody>
            <a:bodyPr wrap="square" rtlCol="0" anchor="ctr">
              <a:spAutoFit/>
            </a:bodyPr>
            <a:lstStyle/>
            <a:p>
              <a:r>
                <a:rPr lang="en-IN" sz="900" b="1">
                  <a:solidFill>
                    <a:schemeClr val="accent1"/>
                  </a:solidFill>
                  <a:latin typeface="+mn-lt"/>
                  <a:ea typeface="Open Sans" panose="020B0606030504020204" pitchFamily="34" charset="0"/>
                  <a:cs typeface="Open Sans" panose="020B0606030504020204" pitchFamily="34" charset="0"/>
                </a:rPr>
                <a:t>Assumptions </a:t>
              </a:r>
            </a:p>
            <a:p>
              <a:r>
                <a:rPr lang="en-US" sz="900">
                  <a:latin typeface="+mn-lt"/>
                  <a:ea typeface="Open Sans" panose="020B0606030504020204" pitchFamily="34" charset="0"/>
                  <a:cs typeface="Open Sans" panose="020B0606030504020204" pitchFamily="34" charset="0"/>
                </a:rPr>
                <a:t>Employee Salaries</a:t>
              </a:r>
              <a:r>
                <a:rPr lang="en-US" sz="900" baseline="30000">
                  <a:latin typeface="+mn-lt"/>
                  <a:ea typeface="Open Sans" panose="020B0606030504020204" pitchFamily="34" charset="0"/>
                  <a:cs typeface="Open Sans" panose="020B0606030504020204" pitchFamily="34" charset="0"/>
                </a:rPr>
                <a:t>2</a:t>
              </a:r>
            </a:p>
            <a:p>
              <a:pPr marL="228600" indent="-228600">
                <a:buClr>
                  <a:schemeClr val="tx1"/>
                </a:buClr>
                <a:buFont typeface="+mj-lt"/>
                <a:buAutoNum type="arabicPeriod"/>
              </a:pPr>
              <a:r>
                <a:rPr lang="en-US" sz="900">
                  <a:latin typeface="+mn-lt"/>
                  <a:ea typeface="Open Sans" panose="020B0606030504020204" pitchFamily="34" charset="0"/>
                  <a:cs typeface="Open Sans" panose="020B0606030504020204" pitchFamily="34" charset="0"/>
                </a:rPr>
                <a:t>Software Developer: $80,000</a:t>
              </a: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Data Architect : $70,000</a:t>
              </a: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DevOps Engineer : $70,000</a:t>
              </a: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QA Tester : $65</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Junior Sustainability Analyst: $110</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228600" indent="-228600">
                <a:buClr>
                  <a:schemeClr val="tx1"/>
                </a:buClr>
                <a:buFont typeface="+mj-lt"/>
                <a:buAutoNum type="arabicPeriod"/>
              </a:pPr>
              <a:r>
                <a:rPr lang="en-IN" sz="900">
                  <a:latin typeface="+mn-lt"/>
                  <a:ea typeface="Open Sans" panose="020B0606030504020204" pitchFamily="34" charset="0"/>
                  <a:cs typeface="Open Sans" panose="020B0606030504020204" pitchFamily="34" charset="0"/>
                </a:rPr>
                <a:t>Data Entry Clerk : $55</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171450" lvl="8"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Burden Rate: 25%</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Saving from Penalty: $20</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Hardware and Network Equipment* Cost: $8</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a:buClr>
                  <a:schemeClr val="tx1"/>
                </a:buClr>
              </a:pPr>
              <a:r>
                <a:rPr lang="en-IN" sz="700" i="1">
                  <a:latin typeface="+mn-lt"/>
                  <a:ea typeface="Open Sans" panose="020B0606030504020204" pitchFamily="34" charset="0"/>
                  <a:cs typeface="Open Sans" panose="020B0606030504020204" pitchFamily="34" charset="0"/>
                </a:rPr>
                <a:t>      *Servers, Cabling, and Installation</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Training and Implementation: $30,000 </a:t>
              </a:r>
            </a:p>
            <a:p>
              <a:r>
                <a:rPr lang="en-IN" sz="900" b="1">
                  <a:solidFill>
                    <a:schemeClr val="accent1"/>
                  </a:solidFill>
                  <a:latin typeface="+mn-lt"/>
                  <a:ea typeface="Open Sans" panose="020B0606030504020204" pitchFamily="34" charset="0"/>
                  <a:cs typeface="Open Sans" panose="020B0606030504020204" pitchFamily="34" charset="0"/>
                </a:rPr>
                <a:t>Given </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Project Duration: 6 Months</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4 Software Team Members: SW Developer, </a:t>
              </a:r>
              <a:r>
                <a:rPr lang="en-IN" sz="900" b="0" i="0">
                  <a:effectLst/>
                  <a:latin typeface="+mn-lt"/>
                  <a:ea typeface="Open Sans" panose="020B0606030504020204" pitchFamily="34" charset="0"/>
                  <a:cs typeface="Open Sans" panose="020B0606030504020204" pitchFamily="34" charset="0"/>
                </a:rPr>
                <a:t>Data Architect, DevOps Engineer, QA Tester</a:t>
              </a:r>
            </a:p>
            <a:p>
              <a:pPr marL="342900" lvl="7"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Average Monthly Salary: $23</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342900" lvl="7"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Total Salary for 6 Months: $138</a:t>
              </a:r>
              <a:r>
                <a:rPr lang="en-US" sz="900">
                  <a:latin typeface="+mn-lt"/>
                  <a:ea typeface="Open Sans" panose="020B0606030504020204" pitchFamily="34" charset="0"/>
                  <a:cs typeface="Open Sans" panose="020B0606030504020204" pitchFamily="34" charset="0"/>
                </a:rPr>
                <a:t>,000</a:t>
              </a:r>
              <a:endParaRPr lang="en-IN" sz="900">
                <a:latin typeface="+mn-lt"/>
                <a:ea typeface="Open Sans" panose="020B0606030504020204" pitchFamily="34" charset="0"/>
                <a:cs typeface="Open Sans" panose="020B0606030504020204" pitchFamily="34" charset="0"/>
              </a:endParaRPr>
            </a:p>
            <a:p>
              <a:pPr marL="342900" lvl="7"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Total Salary including Burden Rate: $172,500</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Total Investment Cost: $210,500</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After the project, 3 resources can be moved to other projects (2 Data Entry Clerk, Junior Sustainability Analyst)</a:t>
              </a:r>
            </a:p>
            <a:p>
              <a:pPr marL="344488" lvl="1"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Salary of 2 Data Entry Clerk and Junior Sustainability Analyst include Burden Rate: $275,000</a:t>
              </a:r>
            </a:p>
            <a:p>
              <a:pPr marL="171450" indent="-171450">
                <a:buClr>
                  <a:schemeClr val="tx1"/>
                </a:buClr>
                <a:buFont typeface="Arial" panose="020B0604020202020204" pitchFamily="34" charset="0"/>
                <a:buChar char="•"/>
              </a:pPr>
              <a:r>
                <a:rPr lang="en-IN" sz="900">
                  <a:latin typeface="+mn-lt"/>
                  <a:ea typeface="Open Sans" panose="020B0606030504020204" pitchFamily="34" charset="0"/>
                  <a:cs typeface="Open Sans" panose="020B0606030504020204" pitchFamily="34" charset="0"/>
                </a:rPr>
                <a:t>Total Benefits: $295,000 </a:t>
              </a:r>
            </a:p>
          </p:txBody>
        </p:sp>
        <p:sp>
          <p:nvSpPr>
            <p:cNvPr id="8" name="TextBox 7">
              <a:extLst>
                <a:ext uri="{FF2B5EF4-FFF2-40B4-BE49-F238E27FC236}">
                  <a16:creationId xmlns:a16="http://schemas.microsoft.com/office/drawing/2014/main" id="{E9891CFD-0345-D782-8EF4-C3654498162C}"/>
                </a:ext>
              </a:extLst>
            </p:cNvPr>
            <p:cNvSpPr txBox="1"/>
            <p:nvPr/>
          </p:nvSpPr>
          <p:spPr>
            <a:xfrm>
              <a:off x="5166360" y="1208892"/>
              <a:ext cx="3977640" cy="3768804"/>
            </a:xfrm>
            <a:prstGeom prst="roundRect">
              <a:avLst>
                <a:gd name="adj" fmla="val 4428"/>
              </a:avLst>
            </a:prstGeom>
            <a:solidFill>
              <a:srgbClr val="FFFAF6"/>
            </a:solidFill>
            <a:ln w="19050">
              <a:solidFill>
                <a:schemeClr val="accent1"/>
              </a:solidFill>
              <a:prstDash val="dash"/>
            </a:ln>
          </p:spPr>
          <p:txBody>
            <a:bodyPr wrap="square" rtlCol="0" anchor="ctr">
              <a:noAutofit/>
            </a:bodyPr>
            <a:lstStyle/>
            <a:p>
              <a:r>
                <a:rPr lang="en-IN" sz="1200" b="1">
                  <a:solidFill>
                    <a:schemeClr val="accent1"/>
                  </a:solidFill>
                  <a:latin typeface="+mn-lt"/>
                  <a:ea typeface="Open Sans" panose="020B0606030504020204" pitchFamily="34" charset="0"/>
                  <a:cs typeface="Open Sans" panose="020B0606030504020204" pitchFamily="34" charset="0"/>
                </a:rPr>
                <a:t>Calculating ROI For 1</a:t>
              </a:r>
              <a:r>
                <a:rPr lang="en-IN" sz="1200" b="1" baseline="30000">
                  <a:solidFill>
                    <a:schemeClr val="accent1"/>
                  </a:solidFill>
                  <a:latin typeface="+mn-lt"/>
                  <a:ea typeface="Open Sans" panose="020B0606030504020204" pitchFamily="34" charset="0"/>
                  <a:cs typeface="Open Sans" panose="020B0606030504020204" pitchFamily="34" charset="0"/>
                </a:rPr>
                <a:t>st </a:t>
              </a:r>
              <a:r>
                <a:rPr lang="en-IN" sz="1200" b="1">
                  <a:solidFill>
                    <a:schemeClr val="accent1"/>
                  </a:solidFill>
                  <a:latin typeface="+mn-lt"/>
                  <a:ea typeface="Open Sans" panose="020B0606030504020204" pitchFamily="34" charset="0"/>
                  <a:cs typeface="Open Sans" panose="020B0606030504020204" pitchFamily="34" charset="0"/>
                </a:rPr>
                <a:t>Year</a:t>
              </a:r>
              <a:endParaRPr lang="en-IN" sz="1200" b="1">
                <a:latin typeface="+mn-lt"/>
                <a:ea typeface="Open Sans" panose="020B0606030504020204" pitchFamily="34" charset="0"/>
                <a:cs typeface="Open Sans" panose="020B0606030504020204" pitchFamily="34" charset="0"/>
              </a:endParaRPr>
            </a:p>
            <a:p>
              <a:pPr>
                <a:lnSpc>
                  <a:spcPct val="250000"/>
                </a:lnSpc>
              </a:pPr>
              <a:r>
                <a:rPr lang="en-IN" sz="1200">
                  <a:latin typeface="+mn-lt"/>
                  <a:ea typeface="Open Sans" panose="020B0606030504020204" pitchFamily="34" charset="0"/>
                  <a:cs typeface="Open Sans" panose="020B0606030504020204" pitchFamily="34" charset="0"/>
                </a:rPr>
                <a:t>ROI =</a:t>
              </a:r>
            </a:p>
            <a:p>
              <a:pPr>
                <a:lnSpc>
                  <a:spcPct val="250000"/>
                </a:lnSpc>
              </a:pPr>
              <a:r>
                <a:rPr lang="en-IN" sz="1200">
                  <a:latin typeface="+mn-lt"/>
                  <a:ea typeface="Open Sans" panose="020B0606030504020204" pitchFamily="34" charset="0"/>
                  <a:cs typeface="Open Sans" panose="020B0606030504020204" pitchFamily="34" charset="0"/>
                </a:rPr>
                <a:t>ROI = </a:t>
              </a:r>
            </a:p>
            <a:p>
              <a:pPr>
                <a:lnSpc>
                  <a:spcPct val="250000"/>
                </a:lnSpc>
              </a:pPr>
              <a:r>
                <a:rPr lang="en-IN" sz="1200">
                  <a:latin typeface="+mn-lt"/>
                  <a:ea typeface="Open Sans" panose="020B0606030504020204" pitchFamily="34" charset="0"/>
                  <a:cs typeface="Open Sans" panose="020B0606030504020204" pitchFamily="34" charset="0"/>
                </a:rPr>
                <a:t>ROI =  40.14 % </a:t>
              </a:r>
            </a:p>
            <a:p>
              <a:endParaRPr lang="en-IN" sz="1200">
                <a:latin typeface="+mn-lt"/>
                <a:ea typeface="Open Sans" panose="020B0606030504020204" pitchFamily="34" charset="0"/>
                <a:cs typeface="Open Sans" panose="020B0606030504020204" pitchFamily="34" charset="0"/>
              </a:endParaRPr>
            </a:p>
            <a:p>
              <a:r>
                <a:rPr lang="en-US" sz="1200">
                  <a:latin typeface="+mn-lt"/>
                  <a:ea typeface="Open Sans" panose="020B0606030504020204" pitchFamily="34" charset="0"/>
                  <a:cs typeface="Open Sans" panose="020B0606030504020204" pitchFamily="34" charset="0"/>
                </a:rPr>
                <a:t>Project yields more in benefits than it costs within the first year, indicating a profitable investment. Qualitative benefits contribute significantly to the long-term value and sustainability.</a:t>
              </a:r>
              <a:endParaRPr lang="en-IN" sz="1200">
                <a:latin typeface="+mn-lt"/>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B0F0B7D6-233B-6F86-AF8D-FAD6F61CDD49}"/>
              </a:ext>
            </a:extLst>
          </p:cNvPr>
          <p:cNvGrpSpPr/>
          <p:nvPr/>
        </p:nvGrpSpPr>
        <p:grpSpPr>
          <a:xfrm>
            <a:off x="5192648" y="1685609"/>
            <a:ext cx="3231352" cy="462018"/>
            <a:chOff x="3341915" y="-1101691"/>
            <a:chExt cx="3231352" cy="462018"/>
          </a:xfrm>
        </p:grpSpPr>
        <p:sp>
          <p:nvSpPr>
            <p:cNvPr id="6" name="TextBox 5">
              <a:extLst>
                <a:ext uri="{FF2B5EF4-FFF2-40B4-BE49-F238E27FC236}">
                  <a16:creationId xmlns:a16="http://schemas.microsoft.com/office/drawing/2014/main" id="{FEDD733D-917B-A508-D52E-BCBB768C5523}"/>
                </a:ext>
              </a:extLst>
            </p:cNvPr>
            <p:cNvSpPr txBox="1"/>
            <p:nvPr/>
          </p:nvSpPr>
          <p:spPr>
            <a:xfrm>
              <a:off x="3495090" y="-1101338"/>
              <a:ext cx="2113078" cy="461665"/>
            </a:xfrm>
            <a:prstGeom prst="rect">
              <a:avLst/>
            </a:prstGeom>
            <a:noFill/>
          </p:spPr>
          <p:txBody>
            <a:bodyPr wrap="none" rtlCol="0" anchor="ctr">
              <a:spAutoFit/>
            </a:bodyPr>
            <a:lstStyle/>
            <a:p>
              <a:pPr algn="ctr"/>
              <a:r>
                <a:rPr lang="en-US" sz="1200">
                  <a:latin typeface="+mn-lt"/>
                  <a:ea typeface="Open Sans" panose="020B0606030504020204" pitchFamily="34" charset="0"/>
                  <a:cs typeface="Open Sans" panose="020B0606030504020204" pitchFamily="34" charset="0"/>
                </a:rPr>
                <a:t>Total Benefits – Total Costs</a:t>
              </a:r>
            </a:p>
            <a:p>
              <a:pPr algn="ctr"/>
              <a:r>
                <a:rPr lang="en-US" sz="1200">
                  <a:latin typeface="+mn-lt"/>
                  <a:ea typeface="Open Sans" panose="020B0606030504020204" pitchFamily="34" charset="0"/>
                  <a:cs typeface="Open Sans" panose="020B0606030504020204" pitchFamily="34" charset="0"/>
                </a:rPr>
                <a:t>Total Cost</a:t>
              </a:r>
            </a:p>
          </p:txBody>
        </p:sp>
        <p:cxnSp>
          <p:nvCxnSpPr>
            <p:cNvPr id="10" name="Straight Connector 9">
              <a:extLst>
                <a:ext uri="{FF2B5EF4-FFF2-40B4-BE49-F238E27FC236}">
                  <a16:creationId xmlns:a16="http://schemas.microsoft.com/office/drawing/2014/main" id="{694450FD-18B7-F80A-9B47-B15DCCC80E5D}"/>
                </a:ext>
              </a:extLst>
            </p:cNvPr>
            <p:cNvCxnSpPr>
              <a:cxnSpLocks/>
            </p:cNvCxnSpPr>
            <p:nvPr/>
          </p:nvCxnSpPr>
          <p:spPr>
            <a:xfrm>
              <a:off x="3545789" y="-870858"/>
              <a:ext cx="2011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9AE6B9-4AC1-EC6E-0532-FB683A43E6D5}"/>
                </a:ext>
              </a:extLst>
            </p:cNvPr>
            <p:cNvSpPr txBox="1"/>
            <p:nvPr/>
          </p:nvSpPr>
          <p:spPr>
            <a:xfrm>
              <a:off x="3341915" y="-1101691"/>
              <a:ext cx="2435282" cy="461665"/>
            </a:xfrm>
            <a:prstGeom prst="rect">
              <a:avLst/>
            </a:prstGeom>
            <a:noFill/>
          </p:spPr>
          <p:txBody>
            <a:bodyPr wrap="none" rtlCol="0" anchor="ctr">
              <a:spAutoFit/>
            </a:bodyPr>
            <a:lstStyle/>
            <a:p>
              <a:r>
                <a:rPr lang="en-US" sz="2400">
                  <a:latin typeface="+mn-lt"/>
                  <a:ea typeface="Open Sans Light" panose="020B0306030504020204" pitchFamily="34" charset="0"/>
                  <a:cs typeface="Open Sans Light" panose="020B0306030504020204" pitchFamily="34" charset="0"/>
                </a:rPr>
                <a:t>(                          )</a:t>
              </a:r>
              <a:endParaRPr lang="en-US" sz="1200">
                <a:latin typeface="+mn-lt"/>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70B53599-BD7B-1C2D-7203-9D1B5AA3DF59}"/>
                </a:ext>
              </a:extLst>
            </p:cNvPr>
            <p:cNvSpPr txBox="1"/>
            <p:nvPr/>
          </p:nvSpPr>
          <p:spPr>
            <a:xfrm>
              <a:off x="5658867" y="-1009359"/>
              <a:ext cx="914400" cy="276999"/>
            </a:xfrm>
            <a:prstGeom prst="rect">
              <a:avLst/>
            </a:prstGeom>
            <a:noFill/>
          </p:spPr>
          <p:txBody>
            <a:bodyPr wrap="square" anchor="ctr">
              <a:spAutoFit/>
            </a:bodyPr>
            <a:lstStyle/>
            <a:p>
              <a:r>
                <a:rPr lang="en-US" sz="1200">
                  <a:latin typeface="+mn-lt"/>
                  <a:ea typeface="Open Sans" panose="020B0606030504020204" pitchFamily="34" charset="0"/>
                  <a:cs typeface="Open Sans" panose="020B0606030504020204" pitchFamily="34" charset="0"/>
                </a:rPr>
                <a:t>* 100</a:t>
              </a:r>
            </a:p>
          </p:txBody>
        </p:sp>
      </p:grpSp>
      <p:grpSp>
        <p:nvGrpSpPr>
          <p:cNvPr id="15" name="Group 14">
            <a:extLst>
              <a:ext uri="{FF2B5EF4-FFF2-40B4-BE49-F238E27FC236}">
                <a16:creationId xmlns:a16="http://schemas.microsoft.com/office/drawing/2014/main" id="{093763B1-9613-0268-09D8-C8F150565A73}"/>
              </a:ext>
            </a:extLst>
          </p:cNvPr>
          <p:cNvGrpSpPr/>
          <p:nvPr/>
        </p:nvGrpSpPr>
        <p:grpSpPr>
          <a:xfrm>
            <a:off x="5192648" y="2152366"/>
            <a:ext cx="2674468" cy="462018"/>
            <a:chOff x="3341915" y="-1101691"/>
            <a:chExt cx="2674468" cy="462018"/>
          </a:xfrm>
        </p:grpSpPr>
        <p:sp>
          <p:nvSpPr>
            <p:cNvPr id="18" name="TextBox 17">
              <a:extLst>
                <a:ext uri="{FF2B5EF4-FFF2-40B4-BE49-F238E27FC236}">
                  <a16:creationId xmlns:a16="http://schemas.microsoft.com/office/drawing/2014/main" id="{D13FBE9B-249C-005F-DE86-4FFC8A0AC7FE}"/>
                </a:ext>
              </a:extLst>
            </p:cNvPr>
            <p:cNvSpPr txBox="1"/>
            <p:nvPr/>
          </p:nvSpPr>
          <p:spPr>
            <a:xfrm>
              <a:off x="3341915" y="-1101691"/>
              <a:ext cx="1874231" cy="461665"/>
            </a:xfrm>
            <a:prstGeom prst="rect">
              <a:avLst/>
            </a:prstGeom>
            <a:noFill/>
          </p:spPr>
          <p:txBody>
            <a:bodyPr wrap="none" rtlCol="0" anchor="ctr">
              <a:spAutoFit/>
            </a:bodyPr>
            <a:lstStyle/>
            <a:p>
              <a:r>
                <a:rPr lang="en-US" sz="2400">
                  <a:latin typeface="+mn-lt"/>
                  <a:ea typeface="Open Sans Light" panose="020B0306030504020204" pitchFamily="34" charset="0"/>
                  <a:cs typeface="Open Sans Light" panose="020B0306030504020204" pitchFamily="34" charset="0"/>
                </a:rPr>
                <a:t>(                   )</a:t>
              </a:r>
              <a:endParaRPr lang="en-US" sz="1200">
                <a:latin typeface="+mn-lt"/>
                <a:ea typeface="Open Sans" panose="020B0606030504020204" pitchFamily="34" charset="0"/>
                <a:cs typeface="Open Sans" panose="020B0606030504020204" pitchFamily="34" charset="0"/>
              </a:endParaRPr>
            </a:p>
          </p:txBody>
        </p:sp>
        <p:cxnSp>
          <p:nvCxnSpPr>
            <p:cNvPr id="17" name="Straight Connector 16">
              <a:extLst>
                <a:ext uri="{FF2B5EF4-FFF2-40B4-BE49-F238E27FC236}">
                  <a16:creationId xmlns:a16="http://schemas.microsoft.com/office/drawing/2014/main" id="{0A90E42D-1FA9-7D16-F8DA-8F5F35BC1A79}"/>
                </a:ext>
              </a:extLst>
            </p:cNvPr>
            <p:cNvCxnSpPr>
              <a:cxnSpLocks/>
              <a:endCxn id="16" idx="3"/>
            </p:cNvCxnSpPr>
            <p:nvPr/>
          </p:nvCxnSpPr>
          <p:spPr>
            <a:xfrm>
              <a:off x="3545789" y="-870858"/>
              <a:ext cx="1476690" cy="3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AA15596-9DAD-15B8-B9B6-ED105F8CB52F}"/>
                </a:ext>
              </a:extLst>
            </p:cNvPr>
            <p:cNvSpPr txBox="1"/>
            <p:nvPr/>
          </p:nvSpPr>
          <p:spPr>
            <a:xfrm>
              <a:off x="5101983" y="-1009359"/>
              <a:ext cx="914400" cy="276999"/>
            </a:xfrm>
            <a:prstGeom prst="rect">
              <a:avLst/>
            </a:prstGeom>
            <a:noFill/>
          </p:spPr>
          <p:txBody>
            <a:bodyPr wrap="square" anchor="ctr">
              <a:spAutoFit/>
            </a:bodyPr>
            <a:lstStyle/>
            <a:p>
              <a:r>
                <a:rPr lang="en-US" sz="1200">
                  <a:latin typeface="+mn-lt"/>
                  <a:ea typeface="Open Sans" panose="020B0606030504020204" pitchFamily="34" charset="0"/>
                  <a:cs typeface="Open Sans" panose="020B0606030504020204" pitchFamily="34" charset="0"/>
                </a:rPr>
                <a:t>* 100</a:t>
              </a:r>
            </a:p>
          </p:txBody>
        </p:sp>
        <p:sp>
          <p:nvSpPr>
            <p:cNvPr id="16" name="TextBox 15">
              <a:extLst>
                <a:ext uri="{FF2B5EF4-FFF2-40B4-BE49-F238E27FC236}">
                  <a16:creationId xmlns:a16="http://schemas.microsoft.com/office/drawing/2014/main" id="{57E024F9-C190-EB76-A2AA-8F047897AB48}"/>
                </a:ext>
              </a:extLst>
            </p:cNvPr>
            <p:cNvSpPr txBox="1"/>
            <p:nvPr/>
          </p:nvSpPr>
          <p:spPr>
            <a:xfrm>
              <a:off x="3545793" y="-1101338"/>
              <a:ext cx="1476686" cy="461665"/>
            </a:xfrm>
            <a:prstGeom prst="rect">
              <a:avLst/>
            </a:prstGeom>
            <a:noFill/>
          </p:spPr>
          <p:txBody>
            <a:bodyPr wrap="none" rtlCol="0" anchor="ctr">
              <a:spAutoFit/>
            </a:bodyPr>
            <a:lstStyle/>
            <a:p>
              <a:pPr algn="ctr"/>
              <a:r>
                <a:rPr lang="en-US" sz="1200">
                  <a:latin typeface="+mn-lt"/>
                  <a:ea typeface="Open Sans" panose="020B0606030504020204" pitchFamily="34" charset="0"/>
                  <a:cs typeface="Open Sans" panose="020B0606030504020204" pitchFamily="34" charset="0"/>
                </a:rPr>
                <a:t>295,000 – 210,500</a:t>
              </a:r>
            </a:p>
            <a:p>
              <a:pPr algn="ctr"/>
              <a:r>
                <a:rPr lang="en-US" sz="1200">
                  <a:latin typeface="+mn-lt"/>
                  <a:ea typeface="Open Sans" panose="020B0606030504020204" pitchFamily="34" charset="0"/>
                  <a:cs typeface="Open Sans" panose="020B0606030504020204" pitchFamily="34" charset="0"/>
                </a:rPr>
                <a:t>210,500</a:t>
              </a:r>
            </a:p>
          </p:txBody>
        </p:sp>
      </p:grpSp>
      <p:sp>
        <p:nvSpPr>
          <p:cNvPr id="22" name="Rectangle 5">
            <a:extLst>
              <a:ext uri="{FF2B5EF4-FFF2-40B4-BE49-F238E27FC236}">
                <a16:creationId xmlns:a16="http://schemas.microsoft.com/office/drawing/2014/main" id="{C3AE6E22-45B0-A010-382F-A15A40C0ACE8}"/>
              </a:ext>
            </a:extLst>
          </p:cNvPr>
          <p:cNvSpPr>
            <a:spLocks noChangeArrowheads="1"/>
          </p:cNvSpPr>
          <p:nvPr/>
        </p:nvSpPr>
        <p:spPr bwMode="auto">
          <a:xfrm>
            <a:off x="1373762" y="4774168"/>
            <a:ext cx="63964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effectLst/>
                <a:latin typeface="+mn-lt"/>
              </a:rPr>
              <a:t>[1] Ethixbase360. (2023, Nov 10). Beyond the Numbers: Corporate ESG Spending Gains Momentum Amid Calls for Transparency. Retrieved from </a:t>
            </a:r>
            <a:r>
              <a:rPr kumimoji="0" lang="en-US" altLang="en-US" sz="600" b="0" i="0" u="none" strike="noStrike" cap="none" normalizeH="0" baseline="0">
                <a:ln>
                  <a:noFill/>
                </a:ln>
                <a:solidFill>
                  <a:schemeClr val="tx1"/>
                </a:solidFill>
                <a:effectLst/>
                <a:latin typeface="+mn-lt"/>
                <a:hlinkClick r:id="rId2"/>
              </a:rPr>
              <a:t>https://ethixbase360.com/beyond-the-numbers-corporate-esg-spending-gains-momentum-amid-calls-for-transparency/</a:t>
            </a:r>
            <a:endParaRPr kumimoji="0" lang="en-US" altLang="en-US" sz="600" b="0" i="0" u="none" strike="noStrike" cap="none" normalizeH="0" baseline="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600">
                <a:latin typeface="+mn-lt"/>
              </a:rPr>
              <a:t>[2] ZipRecruiter. (n.d.). Salaries. Retrieved from </a:t>
            </a:r>
            <a:r>
              <a:rPr lang="en-US" altLang="en-US" sz="600">
                <a:solidFill>
                  <a:schemeClr val="tx1"/>
                </a:solidFill>
                <a:latin typeface="+mn-lt"/>
                <a:hlinkClick r:id="rId3"/>
              </a:rPr>
              <a:t>https://www.ziprecruiter.com/Salaries</a:t>
            </a:r>
            <a:endParaRPr kumimoji="0" lang="en-US" altLang="en-US" sz="600" b="0" i="0" u="none" strike="noStrike" cap="none" normalizeH="0" baseline="0">
              <a:ln>
                <a:noFill/>
              </a:ln>
              <a:solidFill>
                <a:schemeClr val="tx1"/>
              </a:solidFill>
              <a:effectLst/>
              <a:latin typeface="+mn-lt"/>
            </a:endParaRPr>
          </a:p>
        </p:txBody>
      </p:sp>
      <p:sp>
        <p:nvSpPr>
          <p:cNvPr id="5" name="Google Shape;966;p41">
            <a:extLst>
              <a:ext uri="{FF2B5EF4-FFF2-40B4-BE49-F238E27FC236}">
                <a16:creationId xmlns:a16="http://schemas.microsoft.com/office/drawing/2014/main" id="{85F27236-A555-3E8C-1FBD-1AA914442F90}"/>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228370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8056-3565-3B47-8E26-62A9CB364EDE}"/>
              </a:ext>
            </a:extLst>
          </p:cNvPr>
          <p:cNvSpPr>
            <a:spLocks noGrp="1"/>
          </p:cNvSpPr>
          <p:nvPr>
            <p:ph type="title"/>
          </p:nvPr>
        </p:nvSpPr>
        <p:spPr>
          <a:xfrm>
            <a:off x="720000" y="160583"/>
            <a:ext cx="7704000" cy="572700"/>
          </a:xfrm>
        </p:spPr>
        <p:txBody>
          <a:bodyPr/>
          <a:lstStyle/>
          <a:p>
            <a:r>
              <a:rPr lang="en-IN" sz="2400">
                <a:latin typeface="+mn-lt"/>
                <a:ea typeface="Open Sans" panose="020B0606030504020204" pitchFamily="34" charset="0"/>
                <a:cs typeface="Open Sans" panose="020B0606030504020204" pitchFamily="34" charset="0"/>
              </a:rPr>
              <a:t>Return on Value (ROV) </a:t>
            </a:r>
          </a:p>
        </p:txBody>
      </p:sp>
      <p:graphicFrame>
        <p:nvGraphicFramePr>
          <p:cNvPr id="11" name="Table 10">
            <a:extLst>
              <a:ext uri="{FF2B5EF4-FFF2-40B4-BE49-F238E27FC236}">
                <a16:creationId xmlns:a16="http://schemas.microsoft.com/office/drawing/2014/main" id="{2A75C2C1-581C-4E1F-B0E8-07851600B17E}"/>
              </a:ext>
            </a:extLst>
          </p:cNvPr>
          <p:cNvGraphicFramePr>
            <a:graphicFrameLocks noGrp="1"/>
          </p:cNvGraphicFramePr>
          <p:nvPr>
            <p:extLst>
              <p:ext uri="{D42A27DB-BD31-4B8C-83A1-F6EECF244321}">
                <p14:modId xmlns:p14="http://schemas.microsoft.com/office/powerpoint/2010/main" val="1709367320"/>
              </p:ext>
            </p:extLst>
          </p:nvPr>
        </p:nvGraphicFramePr>
        <p:xfrm>
          <a:off x="548640" y="763400"/>
          <a:ext cx="8046720" cy="3726180"/>
        </p:xfrm>
        <a:graphic>
          <a:graphicData uri="http://schemas.openxmlformats.org/drawingml/2006/table">
            <a:tbl>
              <a:tblPr firstRow="1" bandRow="1">
                <a:tableStyleId>{D7AC3CCA-C797-4891-BE02-D94E43425B78}</a:tableStyleId>
              </a:tblPr>
              <a:tblGrid>
                <a:gridCol w="1828800">
                  <a:extLst>
                    <a:ext uri="{9D8B030D-6E8A-4147-A177-3AD203B41FA5}">
                      <a16:colId xmlns:a16="http://schemas.microsoft.com/office/drawing/2014/main" val="1507240102"/>
                    </a:ext>
                  </a:extLst>
                </a:gridCol>
                <a:gridCol w="6217920">
                  <a:extLst>
                    <a:ext uri="{9D8B030D-6E8A-4147-A177-3AD203B41FA5}">
                      <a16:colId xmlns:a16="http://schemas.microsoft.com/office/drawing/2014/main" val="874059574"/>
                    </a:ext>
                  </a:extLst>
                </a:gridCol>
              </a:tblGrid>
              <a:tr h="182880">
                <a:tc>
                  <a:txBody>
                    <a:bodyPr/>
                    <a:lstStyle/>
                    <a:p>
                      <a:pPr lvl="0">
                        <a:buNone/>
                      </a:pPr>
                      <a:r>
                        <a:rPr lang="en-IN" sz="1050" b="1">
                          <a:solidFill>
                            <a:schemeClr val="accent6"/>
                          </a:solidFill>
                          <a:latin typeface="+mn-lt"/>
                          <a:ea typeface="Open Sans"/>
                          <a:cs typeface="Open Sans"/>
                        </a:rPr>
                        <a:t>Value Factor</a:t>
                      </a:r>
                    </a:p>
                  </a:txBody>
                  <a:tcPr anchor="ctr">
                    <a:solidFill>
                      <a:srgbClr val="4E8477"/>
                    </a:solidFill>
                  </a:tcPr>
                </a:tc>
                <a:tc>
                  <a:txBody>
                    <a:bodyPr/>
                    <a:lstStyle/>
                    <a:p>
                      <a:pPr lvl="0">
                        <a:buNone/>
                      </a:pPr>
                      <a:r>
                        <a:rPr lang="en-US" sz="1000" baseline="0" noProof="0">
                          <a:solidFill>
                            <a:schemeClr val="accent6"/>
                          </a:solidFill>
                          <a:latin typeface="+mn-lt"/>
                        </a:rPr>
                        <a:t>Description &amp; Calculation</a:t>
                      </a:r>
                    </a:p>
                  </a:txBody>
                  <a:tcPr anchor="ctr">
                    <a:solidFill>
                      <a:srgbClr val="4E8477"/>
                    </a:solidFill>
                  </a:tcPr>
                </a:tc>
                <a:extLst>
                  <a:ext uri="{0D108BD9-81ED-4DB2-BD59-A6C34878D82A}">
                    <a16:rowId xmlns:a16="http://schemas.microsoft.com/office/drawing/2014/main" val="3356047108"/>
                  </a:ext>
                </a:extLst>
              </a:tr>
              <a:tr h="731520">
                <a:tc>
                  <a:txBody>
                    <a:bodyPr/>
                    <a:lstStyle/>
                    <a:p>
                      <a:pPr lvl="0">
                        <a:buNone/>
                      </a:pPr>
                      <a:r>
                        <a:rPr lang="en-IN" sz="1050" b="0" i="1" u="none" strike="noStrike" cap="none">
                          <a:solidFill>
                            <a:schemeClr val="dk1"/>
                          </a:solidFill>
                          <a:effectLst/>
                          <a:latin typeface="+mn-lt"/>
                          <a:ea typeface="Open Sans"/>
                          <a:cs typeface="Open Sans"/>
                        </a:rPr>
                        <a:t>Sustainability Performance</a:t>
                      </a:r>
                      <a:endParaRPr lang="en-IN" sz="1050" b="0" i="1">
                        <a:latin typeface="+mn-lt"/>
                        <a:ea typeface="Open Sans"/>
                        <a:cs typeface="Open Sans"/>
                      </a:endParaRPr>
                    </a:p>
                  </a:txBody>
                  <a:tcPr anchor="ctr">
                    <a:solidFill>
                      <a:srgbClr val="B8D6CF"/>
                    </a:solidFill>
                  </a:tcPr>
                </a:tc>
                <a:tc>
                  <a:txBody>
                    <a:bodyPr/>
                    <a:lstStyle/>
                    <a:p>
                      <a:pPr lvl="0">
                        <a:buNone/>
                      </a:pPr>
                      <a:r>
                        <a:rPr lang="en-US" sz="1000" b="0" i="0" u="none" strike="noStrike" cap="none" baseline="0" noProof="0">
                          <a:solidFill>
                            <a:srgbClr val="000000"/>
                          </a:solidFill>
                          <a:effectLst/>
                          <a:latin typeface="+mn-lt"/>
                        </a:rPr>
                        <a:t>Improving </a:t>
                      </a:r>
                      <a:r>
                        <a:rPr lang="en-US" sz="1000" b="0" i="0" u="none" strike="noStrike" cap="none" baseline="0" noProof="0">
                          <a:solidFill>
                            <a:srgbClr val="000000"/>
                          </a:solidFill>
                          <a:effectLst/>
                          <a:latin typeface="+mn-lt"/>
                          <a:sym typeface="Arial"/>
                        </a:rPr>
                        <a:t>sustainability metrics </a:t>
                      </a:r>
                      <a:r>
                        <a:rPr lang="en-US" sz="1000" b="0" i="0" u="none" strike="noStrike" cap="none" baseline="0" noProof="0">
                          <a:solidFill>
                            <a:srgbClr val="000000"/>
                          </a:solidFill>
                          <a:effectLst/>
                          <a:latin typeface="+mn-lt"/>
                        </a:rPr>
                        <a:t>can save $20,000 annually through reduced energy consumption, waste management, and optimized raw materials. Revenue can increase </a:t>
                      </a:r>
                      <a:r>
                        <a:rPr lang="en-US" sz="1000" b="0" i="0" u="none" strike="noStrike" cap="none" baseline="0" noProof="0">
                          <a:solidFill>
                            <a:srgbClr val="000000"/>
                          </a:solidFill>
                          <a:effectLst/>
                          <a:latin typeface="+mn-lt"/>
                          <a:sym typeface="Arial"/>
                        </a:rPr>
                        <a:t>by $</a:t>
                      </a:r>
                      <a:r>
                        <a:rPr lang="en-US" sz="1000" b="0" i="0" u="none" strike="noStrike" cap="none" baseline="0" noProof="0">
                          <a:solidFill>
                            <a:srgbClr val="000000"/>
                          </a:solidFill>
                          <a:effectLst/>
                          <a:latin typeface="+mn-lt"/>
                        </a:rPr>
                        <a:t>10,000 yearly from eco-friendly products boost and marketing advantages, resulting in a total benefit of $</a:t>
                      </a:r>
                      <a:r>
                        <a:rPr lang="en-US" sz="1000" b="0" i="0" u="none" strike="noStrike" cap="none" baseline="0" noProof="0">
                          <a:solidFill>
                            <a:srgbClr val="000000"/>
                          </a:solidFill>
                          <a:effectLst/>
                          <a:latin typeface="+mn-lt"/>
                          <a:sym typeface="Arial"/>
                        </a:rPr>
                        <a:t>30,000 annually.</a:t>
                      </a:r>
                      <a:endParaRPr lang="en-US" sz="1000" baseline="0" noProof="0">
                        <a:solidFill>
                          <a:srgbClr val="000000"/>
                        </a:solidFill>
                        <a:latin typeface="+mn-lt"/>
                      </a:endParaRPr>
                    </a:p>
                  </a:txBody>
                  <a:tcPr anchor="ctr">
                    <a:solidFill>
                      <a:srgbClr val="FFFAF6"/>
                    </a:solidFill>
                  </a:tcPr>
                </a:tc>
                <a:extLst>
                  <a:ext uri="{0D108BD9-81ED-4DB2-BD59-A6C34878D82A}">
                    <a16:rowId xmlns:a16="http://schemas.microsoft.com/office/drawing/2014/main" val="3468410694"/>
                  </a:ext>
                </a:extLst>
              </a:tr>
              <a:tr h="731520">
                <a:tc>
                  <a:txBody>
                    <a:bodyPr/>
                    <a:lstStyle/>
                    <a:p>
                      <a:pPr lvl="0">
                        <a:buNone/>
                      </a:pPr>
                      <a:r>
                        <a:rPr lang="en-IN" sz="1050" b="0" i="1" u="none" strike="noStrike" cap="none">
                          <a:solidFill>
                            <a:schemeClr val="dk1"/>
                          </a:solidFill>
                          <a:effectLst/>
                          <a:latin typeface="+mn-lt"/>
                          <a:ea typeface="Open Sans"/>
                          <a:cs typeface="Open Sans"/>
                        </a:rPr>
                        <a:t>Brand Differentiation</a:t>
                      </a:r>
                      <a:endParaRPr lang="en-IN" sz="1050" b="0" i="1">
                        <a:latin typeface="+mn-lt"/>
                        <a:ea typeface="Open Sans"/>
                        <a:cs typeface="Open Sans"/>
                      </a:endParaRPr>
                    </a:p>
                  </a:txBody>
                  <a:tcPr anchor="ctr">
                    <a:solidFill>
                      <a:srgbClr val="B8D6CF"/>
                    </a:solidFill>
                  </a:tcPr>
                </a:tc>
                <a:tc>
                  <a:txBody>
                    <a:bodyPr/>
                    <a:lstStyle/>
                    <a:p>
                      <a:r>
                        <a:rPr lang="en-US" sz="1000" b="0" i="0" u="none" strike="noStrike" cap="none">
                          <a:solidFill>
                            <a:srgbClr val="000000"/>
                          </a:solidFill>
                          <a:effectLst/>
                          <a:latin typeface="+mn-lt"/>
                          <a:ea typeface="Open Sans"/>
                          <a:cs typeface="Open Sans"/>
                          <a:sym typeface="Arial"/>
                        </a:rPr>
                        <a:t>By leading in sustainability, the company distinguishes itself in a competitive market. This enhances brand loyalty and attracts new customers who prioritize eco-friendly products. Estimating an additional 3% increase in customer base.</a:t>
                      </a:r>
                      <a:r>
                        <a:rPr lang="en-US" sz="1000" b="0" i="0" u="none" strike="noStrike" cap="none" baseline="30000">
                          <a:solidFill>
                            <a:srgbClr val="000000"/>
                          </a:solidFill>
                          <a:effectLst/>
                          <a:latin typeface="+mn-lt"/>
                          <a:ea typeface="Open Sans"/>
                          <a:cs typeface="Open Sans"/>
                          <a:sym typeface="Arial"/>
                        </a:rPr>
                        <a:t>1</a:t>
                      </a:r>
                      <a:endParaRPr lang="en-IN" sz="1000" baseline="30000">
                        <a:solidFill>
                          <a:srgbClr val="000000"/>
                        </a:solidFill>
                        <a:latin typeface="+mn-lt"/>
                        <a:ea typeface="Open Sans"/>
                        <a:cs typeface="Open Sans"/>
                      </a:endParaRPr>
                    </a:p>
                  </a:txBody>
                  <a:tcPr anchor="ctr">
                    <a:solidFill>
                      <a:srgbClr val="FFFAF6"/>
                    </a:solidFill>
                  </a:tcPr>
                </a:tc>
                <a:extLst>
                  <a:ext uri="{0D108BD9-81ED-4DB2-BD59-A6C34878D82A}">
                    <a16:rowId xmlns:a16="http://schemas.microsoft.com/office/drawing/2014/main" val="4094233652"/>
                  </a:ext>
                </a:extLst>
              </a:tr>
              <a:tr h="1280160">
                <a:tc>
                  <a:txBody>
                    <a:bodyPr/>
                    <a:lstStyle/>
                    <a:p>
                      <a:pPr lvl="0">
                        <a:buNone/>
                      </a:pPr>
                      <a:r>
                        <a:rPr lang="en-IN" sz="1050" b="0" i="1">
                          <a:latin typeface="+mn-lt"/>
                          <a:ea typeface="Open Sans"/>
                          <a:cs typeface="Open Sans"/>
                        </a:rPr>
                        <a:t>Productivity Increase</a:t>
                      </a:r>
                      <a:endParaRPr lang="en-US" b="0" i="1"/>
                    </a:p>
                  </a:txBody>
                  <a:tcPr anchor="ctr">
                    <a:solidFill>
                      <a:srgbClr val="B8D6CF"/>
                    </a:solidFill>
                  </a:tcPr>
                </a:tc>
                <a:tc>
                  <a:txBody>
                    <a:bodyPr/>
                    <a:lstStyle/>
                    <a:p>
                      <a:pPr marL="0" lvl="0" indent="0" algn="l">
                        <a:lnSpc>
                          <a:spcPct val="100000"/>
                        </a:lnSpc>
                        <a:buNone/>
                      </a:pPr>
                      <a:r>
                        <a:rPr lang="en-US" sz="1000" b="0" i="0" u="none" strike="noStrike" cap="none" baseline="0" noProof="0">
                          <a:solidFill>
                            <a:srgbClr val="000000"/>
                          </a:solidFill>
                          <a:effectLst/>
                          <a:latin typeface="+mn-lt"/>
                        </a:rPr>
                        <a:t>We target p</a:t>
                      </a:r>
                      <a:r>
                        <a:rPr lang="en-US" sz="1000" b="0" i="0" u="none" strike="noStrike" cap="none" baseline="0" noProof="0">
                          <a:solidFill>
                            <a:srgbClr val="000000"/>
                          </a:solidFill>
                          <a:effectLst/>
                        </a:rPr>
                        <a:t>roductivity increase from 5</a:t>
                      </a:r>
                      <a:r>
                        <a:rPr lang="en-US" sz="1000" b="0" i="0" u="none" strike="noStrike" cap="none" baseline="0" noProof="0">
                          <a:solidFill>
                            <a:srgbClr val="000000"/>
                          </a:solidFill>
                          <a:effectLst/>
                          <a:latin typeface="+mn-lt"/>
                        </a:rPr>
                        <a:t>% - 15%</a:t>
                      </a:r>
                      <a:r>
                        <a:rPr lang="en-US" sz="1000" b="0" i="0" u="none" strike="noStrike" cap="none" baseline="30000" noProof="0">
                          <a:solidFill>
                            <a:srgbClr val="000000"/>
                          </a:solidFill>
                          <a:effectLst/>
                          <a:latin typeface="+mn-lt"/>
                        </a:rPr>
                        <a:t>2</a:t>
                      </a:r>
                    </a:p>
                    <a:p>
                      <a:pPr marL="171450" lvl="0" indent="-171450" algn="l">
                        <a:lnSpc>
                          <a:spcPct val="100000"/>
                        </a:lnSpc>
                        <a:buClr>
                          <a:schemeClr val="tx1"/>
                        </a:buClr>
                        <a:buFont typeface="Arial"/>
                        <a:buChar char="•"/>
                      </a:pPr>
                      <a:r>
                        <a:rPr lang="en-US" sz="1000" b="0" i="0" u="none" strike="noStrike" cap="none" baseline="0" noProof="0">
                          <a:solidFill>
                            <a:srgbClr val="000000"/>
                          </a:solidFill>
                          <a:effectLst/>
                          <a:latin typeface="+mn-lt"/>
                        </a:rPr>
                        <a:t>Environmental Managers: Expect 4% increment through faster </a:t>
                      </a:r>
                      <a:r>
                        <a:rPr lang="en-US" sz="1000" b="0" i="0" u="none" strike="noStrike" cap="none" baseline="0" noProof="0">
                          <a:solidFill>
                            <a:srgbClr val="000000"/>
                          </a:solidFill>
                          <a:effectLst/>
                          <a:latin typeface="+mn-lt"/>
                          <a:sym typeface="Arial"/>
                        </a:rPr>
                        <a:t>data </a:t>
                      </a:r>
                      <a:r>
                        <a:rPr lang="en-US" sz="1000" b="0" i="0" u="none" strike="noStrike" cap="none" baseline="0" noProof="0">
                          <a:solidFill>
                            <a:srgbClr val="000000"/>
                          </a:solidFill>
                          <a:effectLst/>
                          <a:latin typeface="+mn-lt"/>
                        </a:rPr>
                        <a:t>access </a:t>
                      </a:r>
                      <a:r>
                        <a:rPr lang="en-US" sz="1000" b="0" i="0" u="none" strike="noStrike" cap="none" baseline="0" noProof="0">
                          <a:solidFill>
                            <a:srgbClr val="000000"/>
                          </a:solidFill>
                          <a:effectLst/>
                          <a:latin typeface="+mn-lt"/>
                          <a:sym typeface="Arial"/>
                        </a:rPr>
                        <a:t>and </a:t>
                      </a:r>
                      <a:r>
                        <a:rPr lang="en-US" sz="1000" b="0" i="0" u="none" strike="noStrike" cap="none" baseline="0" noProof="0">
                          <a:solidFill>
                            <a:srgbClr val="000000"/>
                          </a:solidFill>
                          <a:effectLst/>
                          <a:latin typeface="+mn-lt"/>
                        </a:rPr>
                        <a:t>automated reporting for improved </a:t>
                      </a:r>
                      <a:r>
                        <a:rPr lang="en-US" sz="1000" b="0" i="0" u="none" strike="noStrike" cap="none" baseline="0" noProof="0">
                          <a:solidFill>
                            <a:srgbClr val="000000"/>
                          </a:solidFill>
                          <a:effectLst/>
                          <a:latin typeface="+mn-lt"/>
                          <a:sym typeface="Arial"/>
                        </a:rPr>
                        <a:t>analysis</a:t>
                      </a:r>
                      <a:r>
                        <a:rPr lang="en-US" sz="1000" b="0" i="0" u="none" strike="noStrike" cap="none" baseline="0" noProof="0">
                          <a:solidFill>
                            <a:srgbClr val="000000"/>
                          </a:solidFill>
                          <a:effectLst/>
                          <a:latin typeface="+mn-lt"/>
                        </a:rPr>
                        <a:t> and collaboration.</a:t>
                      </a:r>
                      <a:endParaRPr lang="en-US" sz="1000">
                        <a:solidFill>
                          <a:srgbClr val="000000"/>
                        </a:solidFill>
                        <a:latin typeface="+mn-lt"/>
                      </a:endParaRPr>
                    </a:p>
                    <a:p>
                      <a:pPr marL="171450" lvl="0" indent="-171450" algn="l">
                        <a:lnSpc>
                          <a:spcPct val="100000"/>
                        </a:lnSpc>
                        <a:buClr>
                          <a:schemeClr val="tx1"/>
                        </a:buClr>
                        <a:buFont typeface="Arial"/>
                        <a:buChar char="•"/>
                      </a:pPr>
                      <a:r>
                        <a:rPr lang="en-US" sz="1000" b="0" i="0" u="none" strike="noStrike" cap="none" baseline="0" noProof="0">
                          <a:solidFill>
                            <a:srgbClr val="000000"/>
                          </a:solidFill>
                          <a:effectLst/>
                          <a:latin typeface="+mn-lt"/>
                        </a:rPr>
                        <a:t>Operations Managers: Data-driven decision-making, process optimization</a:t>
                      </a:r>
                      <a:r>
                        <a:rPr lang="en-US" sz="1000" b="0" i="0" u="none" strike="noStrike" cap="none" baseline="0" noProof="0">
                          <a:solidFill>
                            <a:srgbClr val="000000"/>
                          </a:solidFill>
                          <a:effectLst/>
                          <a:latin typeface="+mn-lt"/>
                          <a:sym typeface="Arial"/>
                        </a:rPr>
                        <a:t>, and efficient </a:t>
                      </a:r>
                      <a:r>
                        <a:rPr lang="en-US" sz="1000" b="0" i="0" u="none" strike="noStrike" cap="none" baseline="0" noProof="0">
                          <a:solidFill>
                            <a:srgbClr val="000000"/>
                          </a:solidFill>
                          <a:effectLst/>
                          <a:latin typeface="+mn-lt"/>
                        </a:rPr>
                        <a:t>resource allocation to achieve 6% - 10% productivity increase.</a:t>
                      </a:r>
                      <a:endParaRPr lang="en-US" sz="1000">
                        <a:solidFill>
                          <a:srgbClr val="000000"/>
                        </a:solidFill>
                        <a:latin typeface="+mn-lt"/>
                      </a:endParaRPr>
                    </a:p>
                    <a:p>
                      <a:pPr marL="171450" lvl="0" indent="-171450" algn="l">
                        <a:lnSpc>
                          <a:spcPct val="100000"/>
                        </a:lnSpc>
                        <a:buClr>
                          <a:schemeClr val="tx1"/>
                        </a:buClr>
                        <a:buFont typeface="Arial"/>
                        <a:buChar char="•"/>
                      </a:pPr>
                      <a:r>
                        <a:rPr lang="en-US" sz="1000" b="0" i="0" u="none" strike="noStrike" cap="none" baseline="0" noProof="0">
                          <a:solidFill>
                            <a:srgbClr val="000000"/>
                          </a:solidFill>
                          <a:effectLst/>
                          <a:latin typeface="+mn-lt"/>
                        </a:rPr>
                        <a:t>Supply Chain Managers: Supplier performance monitoring, risk management, and cost savings through optimized logistics realize a 5% gain.</a:t>
                      </a:r>
                    </a:p>
                  </a:txBody>
                  <a:tcPr anchor="ctr">
                    <a:solidFill>
                      <a:srgbClr val="FFFAF6"/>
                    </a:solidFill>
                  </a:tcPr>
                </a:tc>
                <a:extLst>
                  <a:ext uri="{0D108BD9-81ED-4DB2-BD59-A6C34878D82A}">
                    <a16:rowId xmlns:a16="http://schemas.microsoft.com/office/drawing/2014/main" val="152773362"/>
                  </a:ext>
                </a:extLst>
              </a:tr>
              <a:tr h="731520">
                <a:tc>
                  <a:txBody>
                    <a:bodyPr/>
                    <a:lstStyle/>
                    <a:p>
                      <a:pPr lvl="0">
                        <a:buNone/>
                      </a:pPr>
                      <a:r>
                        <a:rPr lang="en-IN" sz="1050" b="0" i="1" u="none" strike="noStrike" cap="none">
                          <a:solidFill>
                            <a:schemeClr val="dk1"/>
                          </a:solidFill>
                          <a:effectLst/>
                          <a:latin typeface="+mn-lt"/>
                          <a:ea typeface="Open Sans"/>
                          <a:cs typeface="Open Sans"/>
                        </a:rPr>
                        <a:t>Regulatory Advantage</a:t>
                      </a:r>
                      <a:endParaRPr lang="en-IN" sz="1050" b="0" i="1">
                        <a:latin typeface="+mn-lt"/>
                        <a:ea typeface="Open Sans"/>
                        <a:cs typeface="Open Sans"/>
                      </a:endParaRPr>
                    </a:p>
                  </a:txBody>
                  <a:tcPr anchor="ctr">
                    <a:solidFill>
                      <a:srgbClr val="B8D6CF"/>
                    </a:solidFill>
                  </a:tcPr>
                </a:tc>
                <a:tc>
                  <a:txBody>
                    <a:bodyPr/>
                    <a:lstStyle/>
                    <a:p>
                      <a:r>
                        <a:rPr lang="en-US" sz="1000" b="0" i="0" u="none" strike="noStrike" cap="none">
                          <a:solidFill>
                            <a:srgbClr val="000000"/>
                          </a:solidFill>
                          <a:effectLst/>
                          <a:latin typeface="+mn-lt"/>
                          <a:ea typeface="Open Sans"/>
                          <a:cs typeface="Open Sans"/>
                          <a:sym typeface="Arial"/>
                        </a:rPr>
                        <a:t>Proactive compliance leads to preferential treatment under certain regulations, grants, or tax benefits. Estimating a financial impact (i.e., green tax credit or reduced fees) of approximately $20,000 in annual savings.</a:t>
                      </a:r>
                      <a:r>
                        <a:rPr lang="en-US" sz="1000" b="0" i="0" u="none" strike="noStrike" cap="none" baseline="30000">
                          <a:solidFill>
                            <a:srgbClr val="000000"/>
                          </a:solidFill>
                          <a:effectLst/>
                          <a:latin typeface="+mn-lt"/>
                          <a:ea typeface="Open Sans"/>
                          <a:cs typeface="Open Sans"/>
                          <a:sym typeface="Arial"/>
                        </a:rPr>
                        <a:t>3</a:t>
                      </a:r>
                      <a:endParaRPr lang="en-IN" sz="1000" baseline="30000">
                        <a:solidFill>
                          <a:srgbClr val="000000"/>
                        </a:solidFill>
                        <a:latin typeface="+mn-lt"/>
                        <a:ea typeface="Open Sans"/>
                        <a:cs typeface="Open Sans"/>
                      </a:endParaRPr>
                    </a:p>
                  </a:txBody>
                  <a:tcPr anchor="ctr">
                    <a:solidFill>
                      <a:srgbClr val="FFFAF6"/>
                    </a:solidFill>
                  </a:tcPr>
                </a:tc>
                <a:extLst>
                  <a:ext uri="{0D108BD9-81ED-4DB2-BD59-A6C34878D82A}">
                    <a16:rowId xmlns:a16="http://schemas.microsoft.com/office/drawing/2014/main" val="1746536612"/>
                  </a:ext>
                </a:extLst>
              </a:tr>
            </a:tbl>
          </a:graphicData>
        </a:graphic>
      </p:graphicFrame>
      <p:sp>
        <p:nvSpPr>
          <p:cNvPr id="4" name="TextBox 3">
            <a:extLst>
              <a:ext uri="{FF2B5EF4-FFF2-40B4-BE49-F238E27FC236}">
                <a16:creationId xmlns:a16="http://schemas.microsoft.com/office/drawing/2014/main" id="{2FC13DBD-8C1E-7A92-A0CB-0C451CB796B7}"/>
              </a:ext>
            </a:extLst>
          </p:cNvPr>
          <p:cNvSpPr txBox="1"/>
          <p:nvPr/>
        </p:nvSpPr>
        <p:spPr>
          <a:xfrm>
            <a:off x="411480" y="4774168"/>
            <a:ext cx="8321040" cy="369332"/>
          </a:xfrm>
          <a:prstGeom prst="rect">
            <a:avLst/>
          </a:prstGeom>
          <a:solidFill>
            <a:srgbClr val="FFFAF6"/>
          </a:solidFill>
        </p:spPr>
        <p:txBody>
          <a:bodyPr wrap="square" lIns="91440" tIns="45720" rIns="91440" bIns="45720" rtlCol="0" anchor="t">
            <a:spAutoFit/>
          </a:bodyPr>
          <a:lstStyle/>
          <a:p>
            <a:r>
              <a:rPr lang="en-IN" sz="600">
                <a:latin typeface="+mn-lt"/>
              </a:rPr>
              <a:t>[1] </a:t>
            </a:r>
            <a:r>
              <a:rPr lang="en-US" sz="600">
                <a:latin typeface="+mn-lt"/>
              </a:rPr>
              <a:t>UBQ Editorial Team. (2023, Nov 7). Sustainability in Manufacturing Processes. Retrieved from </a:t>
            </a:r>
            <a:r>
              <a:rPr lang="en-US" sz="600">
                <a:solidFill>
                  <a:srgbClr val="005C51"/>
                </a:solidFill>
                <a:latin typeface="+mn-lt"/>
                <a:hlinkClick r:id="rId2"/>
              </a:rPr>
              <a:t>https://www.ubqmaterials.com/blog-post/sustainability-in-manufacturing-processes/</a:t>
            </a:r>
            <a:endParaRPr lang="en-US" sz="600">
              <a:solidFill>
                <a:srgbClr val="005C51"/>
              </a:solidFill>
              <a:latin typeface="+mn-lt"/>
            </a:endParaRPr>
          </a:p>
          <a:p>
            <a:r>
              <a:rPr lang="en-IN" sz="600">
                <a:latin typeface="+mn-lt"/>
              </a:rPr>
              <a:t>[2] </a:t>
            </a:r>
            <a:r>
              <a:rPr lang="en-US" sz="600">
                <a:latin typeface="+mn-lt"/>
              </a:rPr>
              <a:t>Automation.com. (2020, Dec 3). Impacting Energy Through Smart Manufacturing. Retrieved from</a:t>
            </a:r>
            <a:r>
              <a:rPr lang="en-US" sz="600">
                <a:solidFill>
                  <a:srgbClr val="005C51"/>
                </a:solidFill>
                <a:latin typeface="+mn-lt"/>
              </a:rPr>
              <a:t> </a:t>
            </a:r>
            <a:r>
              <a:rPr lang="en-US" sz="600">
                <a:solidFill>
                  <a:srgbClr val="005C51"/>
                </a:solidFill>
                <a:latin typeface="+mn-lt"/>
                <a:hlinkClick r:id="rId3"/>
              </a:rPr>
              <a:t>https://www.automation.com/en-us/articles/december-2020/impacting-energy-through-smart-manufacturing</a:t>
            </a:r>
            <a:endParaRPr lang="en-US" sz="600">
              <a:solidFill>
                <a:srgbClr val="005C51"/>
              </a:solidFill>
              <a:latin typeface="+mn-lt"/>
            </a:endParaRPr>
          </a:p>
          <a:p>
            <a:r>
              <a:rPr lang="en-IN" sz="600">
                <a:latin typeface="+mn-lt"/>
              </a:rPr>
              <a:t>[3] </a:t>
            </a:r>
            <a:r>
              <a:rPr lang="en-US" sz="600" err="1">
                <a:latin typeface="+mn-lt"/>
              </a:rPr>
              <a:t>Strategy+Business</a:t>
            </a:r>
            <a:r>
              <a:rPr lang="en-US" sz="600">
                <a:latin typeface="+mn-lt"/>
              </a:rPr>
              <a:t>. (2022, Dec 1). Green taxes and incentives can help businesses achieve ESG goals. Retrieved from </a:t>
            </a:r>
            <a:r>
              <a:rPr lang="en-US" sz="600">
                <a:solidFill>
                  <a:srgbClr val="005C51"/>
                </a:solidFill>
                <a:latin typeface="+mn-lt"/>
                <a:hlinkClick r:id="rId4"/>
              </a:rPr>
              <a:t>https://www.strategy-business.com/article/Green-taxes-and-incentives-can-help-businesses-achieve-ESG-goals</a:t>
            </a:r>
            <a:endParaRPr lang="en-US" sz="600">
              <a:solidFill>
                <a:srgbClr val="005C51"/>
              </a:solidFill>
              <a:latin typeface="+mn-lt"/>
            </a:endParaRPr>
          </a:p>
        </p:txBody>
      </p:sp>
      <p:sp>
        <p:nvSpPr>
          <p:cNvPr id="5" name="Google Shape;966;p41">
            <a:extLst>
              <a:ext uri="{FF2B5EF4-FFF2-40B4-BE49-F238E27FC236}">
                <a16:creationId xmlns:a16="http://schemas.microsoft.com/office/drawing/2014/main" id="{DD5B147B-4E27-9CA7-65C4-79F04B7E813A}"/>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55276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1" name="Google Shape;851;p36"/>
          <p:cNvSpPr txBox="1">
            <a:spLocks noGrp="1"/>
          </p:cNvSpPr>
          <p:nvPr>
            <p:ph type="body" idx="1"/>
          </p:nvPr>
        </p:nvSpPr>
        <p:spPr>
          <a:xfrm>
            <a:off x="870303" y="1039950"/>
            <a:ext cx="7952807" cy="3156890"/>
          </a:xfrm>
          <a:prstGeom prst="rect">
            <a:avLst/>
          </a:prstGeom>
          <a:solidFill>
            <a:srgbClr val="FFFAF6"/>
          </a:solidFill>
        </p:spPr>
        <p:txBody>
          <a:bodyPr spcFirstLastPara="1" wrap="square" lIns="91425" tIns="91425" rIns="91425" bIns="91425" anchor="t" anchorCtr="0">
            <a:noAutofit/>
          </a:bodyPr>
          <a:lstStyle/>
          <a:p>
            <a:pPr marL="0" indent="0">
              <a:buNone/>
            </a:pPr>
            <a:r>
              <a:rPr lang="en-US" sz="1300" b="1">
                <a:solidFill>
                  <a:schemeClr val="accent1"/>
                </a:solidFill>
                <a:latin typeface="Open Sans"/>
                <a:ea typeface="Open Sans"/>
                <a:cs typeface="Open Sans"/>
              </a:rPr>
              <a:t>Company Overview: </a:t>
            </a:r>
            <a:r>
              <a:rPr lang="en-US" sz="1300">
                <a:solidFill>
                  <a:srgbClr val="000000"/>
                </a:solidFill>
                <a:latin typeface="Open Sans"/>
                <a:ea typeface="Open Sans"/>
                <a:cs typeface="Open Sans"/>
              </a:rPr>
              <a:t>Eco-Friendly Furniture Co. is a forward-thinking furniture manufacturing company dedicated to producing sustainable and environmentally friendly furniture solutions. </a:t>
            </a:r>
            <a:endPar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1300" b="1">
                <a:solidFill>
                  <a:schemeClr val="accent1"/>
                </a:solidFill>
                <a:latin typeface="Open Sans"/>
                <a:ea typeface="Open Sans"/>
                <a:cs typeface="Open Sans"/>
              </a:rPr>
              <a:t>Mission Statement: </a:t>
            </a:r>
            <a:r>
              <a:rPr lang="en-US" sz="1300">
                <a:solidFill>
                  <a:srgbClr val="000000"/>
                </a:solidFill>
                <a:latin typeface="Open Sans"/>
                <a:ea typeface="Open Sans"/>
                <a:cs typeface="Open Sans"/>
              </a:rPr>
              <a:t>To minimize our environmental footprint while providing high-quality, stylish, and functional furniture for homes and businesses.</a:t>
            </a:r>
          </a:p>
          <a:p>
            <a:pPr marL="0" indent="0">
              <a:buNone/>
            </a:pPr>
            <a:endParaRPr lang="en-US" sz="1300">
              <a:solidFill>
                <a:srgbClr val="000000"/>
              </a:solidFill>
              <a:latin typeface="Open Sans"/>
            </a:endParaRPr>
          </a:p>
          <a:p>
            <a:pPr marL="0" indent="0">
              <a:buNone/>
            </a:pPr>
            <a:r>
              <a:rPr lang="en-US" sz="1300" b="1">
                <a:solidFill>
                  <a:schemeClr val="accent1"/>
                </a:solidFill>
                <a:latin typeface="Open Sans"/>
              </a:rPr>
              <a:t>Business Problem: </a:t>
            </a:r>
            <a:r>
              <a:rPr lang="en-US" sz="1300">
                <a:solidFill>
                  <a:srgbClr val="000000"/>
                </a:solidFill>
                <a:latin typeface="Open Sans"/>
              </a:rPr>
              <a:t>Eco-Friendly Furniture Co. faces inefficiencies in managing environmental impact data, exacerbated by growing operations and data volume. Current reliance on Excel files in </a:t>
            </a:r>
            <a:r>
              <a:rPr lang="en-US" sz="1300" err="1">
                <a:solidFill>
                  <a:srgbClr val="000000"/>
                </a:solidFill>
                <a:latin typeface="Open Sans"/>
              </a:rPr>
              <a:t>SeedDMS</a:t>
            </a:r>
            <a:r>
              <a:rPr lang="en-US" sz="1300">
                <a:solidFill>
                  <a:srgbClr val="000000"/>
                </a:solidFill>
                <a:latin typeface="Open Sans"/>
              </a:rPr>
              <a:t> leads to decentralized data, manual analysis, and hampers decision-making, compliance, transparency, and cost-saving efforts. </a:t>
            </a:r>
          </a:p>
          <a:p>
            <a:pPr marL="0" indent="0">
              <a:buNone/>
            </a:pPr>
            <a:endParaRPr lang="en-US" sz="1300" b="1">
              <a:solidFill>
                <a:schemeClr val="accent1"/>
              </a:solidFill>
              <a:latin typeface="Open Sans"/>
            </a:endParaRPr>
          </a:p>
          <a:p>
            <a:pPr marL="0" indent="0">
              <a:buNone/>
            </a:pPr>
            <a:r>
              <a:rPr lang="en-US" sz="1300" b="1">
                <a:solidFill>
                  <a:schemeClr val="accent1"/>
                </a:solidFill>
                <a:latin typeface="Open Sans"/>
              </a:rPr>
              <a:t>Our Proposal : </a:t>
            </a:r>
            <a:r>
              <a:rPr lang="en-US" sz="1300" i="1">
                <a:solidFill>
                  <a:srgbClr val="000000"/>
                </a:solidFill>
                <a:latin typeface="Open Sans"/>
              </a:rPr>
              <a:t>Environmental Management System </a:t>
            </a:r>
            <a:endParaRPr lang="en-US" sz="1300">
              <a:solidFill>
                <a:srgbClr val="005C51"/>
              </a:solidFill>
              <a:latin typeface="Open Sans"/>
            </a:endParaRPr>
          </a:p>
          <a:p>
            <a:pPr marL="0" indent="0">
              <a:buNone/>
            </a:pPr>
            <a:r>
              <a:rPr lang="en-US" sz="1300">
                <a:solidFill>
                  <a:srgbClr val="000000"/>
                </a:solidFill>
                <a:latin typeface="Open Sans"/>
              </a:rPr>
              <a:t>We're creating an EMS web app with MySQL backend, compatible with </a:t>
            </a:r>
            <a:r>
              <a:rPr lang="en-US" sz="1300" err="1">
                <a:solidFill>
                  <a:srgbClr val="000000"/>
                </a:solidFill>
                <a:latin typeface="Open Sans"/>
              </a:rPr>
              <a:t>SeedDMS</a:t>
            </a:r>
            <a:r>
              <a:rPr lang="en-US" sz="1300">
                <a:solidFill>
                  <a:srgbClr val="000000"/>
                </a:solidFill>
                <a:latin typeface="Open Sans"/>
              </a:rPr>
              <a:t>, for Eco-Friendly Furniture Co. It centralizes environmental data, ensures security with user authentication, and empowers analysis with Python, enhancing decision-making and transparency.</a:t>
            </a:r>
            <a:endParaRPr lang="en-US" sz="1300">
              <a:latin typeface="Open Sans"/>
            </a:endParaRPr>
          </a:p>
          <a:p>
            <a:pPr marL="0" indent="0">
              <a:buNone/>
            </a:pPr>
            <a:endPar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893;p37">
            <a:extLst>
              <a:ext uri="{FF2B5EF4-FFF2-40B4-BE49-F238E27FC236}">
                <a16:creationId xmlns:a16="http://schemas.microsoft.com/office/drawing/2014/main" id="{58B5FA9E-0AE0-A12B-F1BF-C7C6971204FE}"/>
              </a:ext>
            </a:extLst>
          </p:cNvPr>
          <p:cNvSpPr txBox="1">
            <a:spLocks noGrp="1"/>
          </p:cNvSpPr>
          <p:nvPr>
            <p:ph type="title"/>
          </p:nvPr>
        </p:nvSpPr>
        <p:spPr>
          <a:xfrm>
            <a:off x="720000" y="229043"/>
            <a:ext cx="7704000" cy="572700"/>
          </a:xfrm>
          <a:prstGeom prst="rect">
            <a:avLst/>
          </a:prstGeom>
        </p:spPr>
        <p:txBody>
          <a:bodyPr spcFirstLastPara="1" wrap="square" lIns="91425" tIns="91425" rIns="91425" bIns="91425" anchor="t" anchorCtr="0">
            <a:noAutofit/>
          </a:bodyPr>
          <a:lstStyle/>
          <a:p>
            <a:r>
              <a:rPr lang="de" sz="2600">
                <a:latin typeface="Open Sans"/>
              </a:rPr>
              <a:t>Our Company and Proposal</a:t>
            </a:r>
            <a:endParaRPr lang="en-US" sz="2600">
              <a:latin typeface="Open Sans"/>
            </a:endParaRPr>
          </a:p>
        </p:txBody>
      </p:sp>
      <p:sp>
        <p:nvSpPr>
          <p:cNvPr id="3" name="Google Shape;851;p36">
            <a:extLst>
              <a:ext uri="{FF2B5EF4-FFF2-40B4-BE49-F238E27FC236}">
                <a16:creationId xmlns:a16="http://schemas.microsoft.com/office/drawing/2014/main" id="{A90E62C8-A26E-444A-8A3D-E45F89BCFFA3}"/>
              </a:ext>
            </a:extLst>
          </p:cNvPr>
          <p:cNvSpPr txBox="1">
            <a:spLocks/>
          </p:cNvSpPr>
          <p:nvPr/>
        </p:nvSpPr>
        <p:spPr>
          <a:xfrm>
            <a:off x="719560" y="3224902"/>
            <a:ext cx="7927958" cy="1064704"/>
          </a:xfrm>
          <a:prstGeom prst="rect">
            <a:avLst/>
          </a:prstGeom>
          <a:solidFill>
            <a:schemeClr val="accent2">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Tight"/>
                <a:ea typeface="Inter Tight"/>
                <a:cs typeface="Inter Tight"/>
                <a:sym typeface="Inter Tight"/>
              </a:defRPr>
            </a:lvl1pPr>
            <a:lvl2pPr marL="914400" marR="0" lvl="1" indent="-30480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Tight"/>
                <a:ea typeface="Inter Tight"/>
                <a:cs typeface="Inter Tight"/>
                <a:sym typeface="Inter Tight"/>
              </a:defRPr>
            </a:lvl2pPr>
            <a:lvl3pPr marL="1371600" marR="0" lvl="2" indent="-30480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Tight"/>
                <a:ea typeface="Inter Tight"/>
                <a:cs typeface="Inter Tight"/>
                <a:sym typeface="Inter Tight"/>
              </a:defRPr>
            </a:lvl3pPr>
            <a:lvl4pPr marL="1828800" marR="0" lvl="3" indent="-30480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Tight"/>
                <a:ea typeface="Inter Tight"/>
                <a:cs typeface="Inter Tight"/>
                <a:sym typeface="Inter Tight"/>
              </a:defRPr>
            </a:lvl4pPr>
            <a:lvl5pPr marL="2286000" marR="0" lvl="4" indent="-30480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Tight"/>
                <a:ea typeface="Inter Tight"/>
                <a:cs typeface="Inter Tight"/>
                <a:sym typeface="Inter Tight"/>
              </a:defRPr>
            </a:lvl5pPr>
            <a:lvl6pPr marL="2743200" marR="0" lvl="5" indent="-30480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Tight"/>
                <a:ea typeface="Inter Tight"/>
                <a:cs typeface="Inter Tight"/>
                <a:sym typeface="Inter Tight"/>
              </a:defRPr>
            </a:lvl6pPr>
            <a:lvl7pPr marL="3200400" marR="0" lvl="6" indent="-30480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Tight"/>
                <a:ea typeface="Inter Tight"/>
                <a:cs typeface="Inter Tight"/>
                <a:sym typeface="Inter Tight"/>
              </a:defRPr>
            </a:lvl7pPr>
            <a:lvl8pPr marL="3657600" marR="0" lvl="7" indent="-30480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Tight"/>
                <a:ea typeface="Inter Tight"/>
                <a:cs typeface="Inter Tight"/>
                <a:sym typeface="Inter Tight"/>
              </a:defRPr>
            </a:lvl8pPr>
            <a:lvl9pPr marL="4114800" marR="0" lvl="8" indent="-304800" algn="l" rtl="0" eaLnBrk="1" hangingPunct="1">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Tight"/>
                <a:ea typeface="Inter Tight"/>
                <a:cs typeface="Inter Tight"/>
                <a:sym typeface="Inter Tight"/>
              </a:defRPr>
            </a:lvl9pPr>
          </a:lstStyle>
          <a:p>
            <a:pPr marL="152400" indent="0">
              <a:buNone/>
            </a:pPr>
            <a:r>
              <a:rPr lang="en-US" sz="1300" b="1" baseline="0">
                <a:solidFill>
                  <a:srgbClr val="F87D66"/>
                </a:solidFill>
                <a:latin typeface="Open Sans"/>
                <a:ea typeface="Segoe UI"/>
                <a:cs typeface="Segoe UI"/>
              </a:rPr>
              <a:t>Our Proposal : </a:t>
            </a:r>
            <a:r>
              <a:rPr lang="en-US" sz="1300" i="1" baseline="0">
                <a:solidFill>
                  <a:srgbClr val="005C51"/>
                </a:solidFill>
                <a:latin typeface="Open Sans"/>
                <a:ea typeface="Segoe UI"/>
                <a:cs typeface="Segoe UI"/>
              </a:rPr>
              <a:t>Environmental Management System </a:t>
            </a:r>
            <a:r>
              <a:rPr lang="en-US" sz="1300">
                <a:solidFill>
                  <a:srgbClr val="005C51"/>
                </a:solidFill>
                <a:latin typeface="Open Sans"/>
                <a:ea typeface="Segoe UI"/>
                <a:cs typeface="Segoe UI"/>
              </a:rPr>
              <a:t>​</a:t>
            </a:r>
            <a:endParaRPr lang="en-US">
              <a:solidFill>
                <a:srgbClr val="005C51"/>
              </a:solidFill>
            </a:endParaRPr>
          </a:p>
          <a:p>
            <a:pPr marL="152400" indent="0">
              <a:buNone/>
            </a:pPr>
            <a:r>
              <a:rPr lang="en-US" sz="1300">
                <a:solidFill>
                  <a:srgbClr val="005C51"/>
                </a:solidFill>
                <a:latin typeface="Open Sans"/>
                <a:ea typeface="Segoe UI"/>
                <a:cs typeface="Segoe UI"/>
              </a:rPr>
              <a:t>We're creating an EMS web app with MySQL backend, it</a:t>
            </a:r>
            <a:r>
              <a:rPr lang="en-US" sz="1300" baseline="0">
                <a:solidFill>
                  <a:srgbClr val="005C51"/>
                </a:solidFill>
                <a:latin typeface="Open Sans"/>
                <a:ea typeface="Segoe UI"/>
                <a:cs typeface="Segoe UI"/>
              </a:rPr>
              <a:t> centralizes environmental data, ensures security with user authentication, empowers </a:t>
            </a:r>
            <a:r>
              <a:rPr lang="en-US" sz="1300">
                <a:solidFill>
                  <a:srgbClr val="005C51"/>
                </a:solidFill>
                <a:latin typeface="Open Sans"/>
                <a:ea typeface="Segoe UI"/>
                <a:cs typeface="Segoe UI"/>
              </a:rPr>
              <a:t>data visualization with</a:t>
            </a:r>
            <a:r>
              <a:rPr lang="en-US" sz="1300" baseline="0">
                <a:solidFill>
                  <a:srgbClr val="005C51"/>
                </a:solidFill>
                <a:latin typeface="Open Sans"/>
                <a:ea typeface="Segoe UI"/>
                <a:cs typeface="Segoe UI"/>
              </a:rPr>
              <a:t> Python, </a:t>
            </a:r>
            <a:r>
              <a:rPr lang="en-US" sz="1300">
                <a:solidFill>
                  <a:srgbClr val="005C51"/>
                </a:solidFill>
                <a:latin typeface="Open Sans"/>
                <a:ea typeface="Segoe UI"/>
                <a:cs typeface="Segoe UI"/>
              </a:rPr>
              <a:t>and enhance </a:t>
            </a:r>
            <a:r>
              <a:rPr lang="en-US" sz="1300" baseline="0">
                <a:solidFill>
                  <a:srgbClr val="005C51"/>
                </a:solidFill>
                <a:latin typeface="Open Sans"/>
                <a:ea typeface="Segoe UI"/>
                <a:cs typeface="Segoe UI"/>
              </a:rPr>
              <a:t>decision-making and transparency.</a:t>
            </a:r>
            <a:endParaRPr lang="en-US" sz="13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8"/>
          <p:cNvSpPr txBox="1">
            <a:spLocks noGrp="1"/>
          </p:cNvSpPr>
          <p:nvPr>
            <p:ph type="title"/>
          </p:nvPr>
        </p:nvSpPr>
        <p:spPr>
          <a:xfrm>
            <a:off x="829904" y="35941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a:latin typeface="+mn-lt"/>
                <a:ea typeface="Open Sans" panose="020B0606030504020204" pitchFamily="34" charset="0"/>
                <a:cs typeface="Open Sans" panose="020B0606030504020204" pitchFamily="34" charset="0"/>
              </a:rPr>
              <a:t>DBMS Decision Criteria</a:t>
            </a:r>
          </a:p>
        </p:txBody>
      </p:sp>
      <p:sp>
        <p:nvSpPr>
          <p:cNvPr id="2" name="TextBox 1">
            <a:extLst>
              <a:ext uri="{FF2B5EF4-FFF2-40B4-BE49-F238E27FC236}">
                <a16:creationId xmlns:a16="http://schemas.microsoft.com/office/drawing/2014/main" id="{D3820510-8031-F407-3CB6-95FEBB8D035A}"/>
              </a:ext>
            </a:extLst>
          </p:cNvPr>
          <p:cNvSpPr txBox="1"/>
          <p:nvPr/>
        </p:nvSpPr>
        <p:spPr>
          <a:xfrm>
            <a:off x="938720" y="932641"/>
            <a:ext cx="7898858"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mn-lt"/>
                <a:cs typeface="Segoe UI"/>
              </a:rPr>
              <a:t>As an environmentally conscious company, Eco-Friendly Furniture Co. requires a DBMS that not only supports our operational needs but also aligns with our sustainability ethos and data management requirements.</a:t>
            </a:r>
            <a:endParaRPr lang="en-US" sz="1100">
              <a:latin typeface="+mn-lt"/>
            </a:endParaRPr>
          </a:p>
          <a:p>
            <a:endParaRPr lang="en-US" sz="1100">
              <a:latin typeface="+mn-lt"/>
            </a:endParaRPr>
          </a:p>
          <a:p>
            <a:r>
              <a:rPr lang="en-US" sz="1100" b="1">
                <a:solidFill>
                  <a:schemeClr val="accent1"/>
                </a:solidFill>
                <a:latin typeface="+mn-lt"/>
                <a:ea typeface="Open Sans"/>
                <a:cs typeface="Segoe UI"/>
                <a:sym typeface="Inter Tight"/>
              </a:rPr>
              <a:t>Criteria Definition &amp; Weight Assignment</a:t>
            </a:r>
            <a:endParaRPr lang="en-US" sz="1100">
              <a:solidFill>
                <a:schemeClr val="accent1"/>
              </a:solidFill>
              <a:latin typeface="+mn-lt"/>
              <a:ea typeface="Open Sans"/>
              <a:cs typeface="Segoe UI"/>
            </a:endParaRPr>
          </a:p>
          <a:p>
            <a:pPr marL="171450" indent="-171450">
              <a:buFont typeface="Arial"/>
              <a:buChar char="•"/>
            </a:pPr>
            <a:r>
              <a:rPr lang="en-US" sz="1100" b="1">
                <a:solidFill>
                  <a:schemeClr val="tx1"/>
                </a:solidFill>
                <a:latin typeface="+mn-lt"/>
                <a:ea typeface="Open Sans"/>
                <a:sym typeface="Inter Tight"/>
              </a:rPr>
              <a:t>Cost Efficiency (Weight 20%): </a:t>
            </a:r>
            <a:r>
              <a:rPr lang="en-US" sz="1100">
                <a:latin typeface="+mn-lt"/>
                <a:ea typeface="Open Sans"/>
                <a:sym typeface="Inter Tight"/>
              </a:rPr>
              <a:t>Reflects our commitment to cost-effectiveness and resource optimization. A rating of 5 indicates no unnecessary financial expenditure.​</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Operational Performance (Weight 25%): </a:t>
            </a:r>
            <a:r>
              <a:rPr lang="en-US" sz="1100">
                <a:latin typeface="+mn-lt"/>
                <a:ea typeface="Open Sans"/>
                <a:sym typeface="Inter Tight"/>
              </a:rPr>
              <a:t>Critical for managing large datasets of environmental impact. A DBMS that perfectly meets our performance expectations scores a 5.​</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Usability &amp; Management (Weight 15%): </a:t>
            </a:r>
            <a:r>
              <a:rPr lang="en-US" sz="1100">
                <a:latin typeface="+mn-lt"/>
                <a:ea typeface="Open Sans"/>
                <a:sym typeface="Inter Tight"/>
              </a:rPr>
              <a:t>Our system should be user-friendly, reflecting our collaborative and inclusive work culture. A score of 5 suggests the system is exceptionally easy to use.​</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System Flexibility (Weight 10%): </a:t>
            </a:r>
            <a:r>
              <a:rPr lang="en-US" sz="1100">
                <a:latin typeface="+mn-lt"/>
                <a:ea typeface="Open Sans"/>
                <a:sym typeface="Inter Tight"/>
              </a:rPr>
              <a:t>Represents the need for our DBMS to adapt to evolving environmental data types and sources. A score of 5 means the system is highly adaptable.​</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Data Security (Weight 20%): </a:t>
            </a:r>
            <a:r>
              <a:rPr lang="en-US" sz="1100">
                <a:latin typeface="+mn-lt"/>
                <a:ea typeface="Open Sans"/>
                <a:sym typeface="Inter Tight"/>
              </a:rPr>
              <a:t>Security is paramount due to the sensitivity of environmental data. A rating of 5 indicates robust security features in line with best practices.​</a:t>
            </a:r>
            <a:endParaRPr lang="en-US" sz="1100">
              <a:latin typeface="+mn-lt"/>
              <a:ea typeface="Open Sans"/>
            </a:endParaRPr>
          </a:p>
          <a:p>
            <a:pPr marL="171450" indent="-171450">
              <a:buFont typeface="Arial"/>
              <a:buChar char="•"/>
            </a:pPr>
            <a:r>
              <a:rPr lang="en-US" sz="1100" b="1">
                <a:solidFill>
                  <a:schemeClr val="tx1"/>
                </a:solidFill>
                <a:latin typeface="+mn-lt"/>
                <a:ea typeface="Open Sans"/>
                <a:sym typeface="Inter Tight"/>
              </a:rPr>
              <a:t>Community Support (Weight 10%): </a:t>
            </a:r>
            <a:r>
              <a:rPr lang="en-US" sz="1100">
                <a:latin typeface="+mn-lt"/>
                <a:ea typeface="Open Sans"/>
                <a:sym typeface="Inter Tight"/>
              </a:rPr>
              <a:t>An active OSS community offers long-term sustainability for our EMS, with a score of 5 indicating excellent support and community engagement.​</a:t>
            </a:r>
            <a:endParaRPr lang="en-US" sz="1100">
              <a:latin typeface="+mn-lt"/>
              <a:ea typeface="Open Sans"/>
            </a:endParaRPr>
          </a:p>
          <a:p>
            <a:endParaRPr lang="en-US" sz="1100">
              <a:solidFill>
                <a:srgbClr val="005C51"/>
              </a:solidFill>
              <a:latin typeface="+mn-lt"/>
            </a:endParaRPr>
          </a:p>
          <a:p>
            <a:r>
              <a:rPr lang="en-US" sz="1100" b="1">
                <a:solidFill>
                  <a:schemeClr val="accent1"/>
                </a:solidFill>
                <a:latin typeface="+mn-lt"/>
              </a:rPr>
              <a:t>Rating Scale</a:t>
            </a:r>
            <a:endParaRPr lang="en-US" sz="1100">
              <a:solidFill>
                <a:schemeClr val="accent1"/>
              </a:solidFill>
              <a:latin typeface="+mn-lt"/>
            </a:endParaRPr>
          </a:p>
          <a:p>
            <a:pPr marL="171450" indent="-171450">
              <a:buChar char="•"/>
            </a:pPr>
            <a:r>
              <a:rPr lang="en-US" sz="1100">
                <a:latin typeface="+mn-lt"/>
              </a:rPr>
              <a:t>Each OSS is evaluated against these criteria on a 1-5 scale.</a:t>
            </a:r>
          </a:p>
          <a:p>
            <a:pPr marL="171450" indent="-171450">
              <a:buChar char="•"/>
            </a:pPr>
            <a:r>
              <a:rPr lang="en-US" sz="1100">
                <a:latin typeface="+mn-lt"/>
              </a:rPr>
              <a:t>A score of 5 signifies perfect alignment with the business objective related to that criterion.</a:t>
            </a:r>
          </a:p>
        </p:txBody>
      </p:sp>
      <p:sp>
        <p:nvSpPr>
          <p:cNvPr id="6" name="TextBox 5">
            <a:extLst>
              <a:ext uri="{FF2B5EF4-FFF2-40B4-BE49-F238E27FC236}">
                <a16:creationId xmlns:a16="http://schemas.microsoft.com/office/drawing/2014/main" id="{05890F3B-F0E0-E0B6-40BE-EC39D2C483AA}"/>
              </a:ext>
            </a:extLst>
          </p:cNvPr>
          <p:cNvSpPr txBox="1"/>
          <p:nvPr/>
        </p:nvSpPr>
        <p:spPr>
          <a:xfrm>
            <a:off x="1580660" y="4774168"/>
            <a:ext cx="5982681" cy="184666"/>
          </a:xfrm>
          <a:prstGeom prst="rect">
            <a:avLst/>
          </a:prstGeom>
          <a:solidFill>
            <a:srgbClr val="FFFAF6"/>
          </a:solidFill>
        </p:spPr>
        <p:txBody>
          <a:bodyPr wrap="square" lIns="91440" tIns="45720" rIns="91440" bIns="45720" rtlCol="0" anchor="t">
            <a:spAutoFit/>
          </a:bodyPr>
          <a:lstStyle/>
          <a:p>
            <a:pPr>
              <a:buSzPts val="1100"/>
              <a:defRPr/>
            </a:pPr>
            <a:endParaRPr lang="en-US" sz="600">
              <a:latin typeface="Open Sans"/>
              <a:ea typeface="Open Sans"/>
              <a:cs typeface="Open Sans"/>
            </a:endParaRPr>
          </a:p>
        </p:txBody>
      </p:sp>
      <p:sp>
        <p:nvSpPr>
          <p:cNvPr id="4" name="Google Shape;966;p41">
            <a:extLst>
              <a:ext uri="{FF2B5EF4-FFF2-40B4-BE49-F238E27FC236}">
                <a16:creationId xmlns:a16="http://schemas.microsoft.com/office/drawing/2014/main" id="{AEDCC102-02AD-F15D-00AB-03C75E449D4A}"/>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3" name="TextBox 2">
            <a:extLst>
              <a:ext uri="{FF2B5EF4-FFF2-40B4-BE49-F238E27FC236}">
                <a16:creationId xmlns:a16="http://schemas.microsoft.com/office/drawing/2014/main" id="{4B8695BB-6D98-6DF5-C89B-C75F8260A15E}"/>
              </a:ext>
            </a:extLst>
          </p:cNvPr>
          <p:cNvSpPr txBox="1"/>
          <p:nvPr/>
        </p:nvSpPr>
        <p:spPr>
          <a:xfrm>
            <a:off x="560615" y="4866501"/>
            <a:ext cx="8022770" cy="276999"/>
          </a:xfrm>
          <a:prstGeom prst="rect">
            <a:avLst/>
          </a:prstGeom>
          <a:solidFill>
            <a:srgbClr val="FFFAF6"/>
          </a:solidFill>
        </p:spPr>
        <p:txBody>
          <a:bodyPr wrap="square" lIns="91440" tIns="45720" rIns="91440" bIns="45720" anchor="t">
            <a:spAutoFit/>
          </a:bodyPr>
          <a:lstStyle/>
          <a:p>
            <a:pPr>
              <a:buSzPts val="1100"/>
              <a:defRPr/>
            </a:pPr>
            <a:r>
              <a:rPr lang="en-US" sz="600">
                <a:latin typeface="Open Sans"/>
                <a:ea typeface="Open Sans"/>
                <a:cs typeface="Open Sans"/>
              </a:rPr>
              <a:t>[1] </a:t>
            </a:r>
            <a:r>
              <a:rPr lang="en-US" sz="600" err="1">
                <a:latin typeface="Open Sans"/>
                <a:ea typeface="Open Sans"/>
                <a:cs typeface="Open Sans"/>
              </a:rPr>
              <a:t>Andrea,O</a:t>
            </a:r>
            <a:r>
              <a:rPr lang="en-US" sz="600">
                <a:latin typeface="Open Sans"/>
                <a:ea typeface="Open Sans"/>
                <a:cs typeface="Open Sans"/>
              </a:rPr>
              <a:t>. (2018 Jan 29). 8 Key Considerations When Choosing a DBMS. Retrieved from </a:t>
            </a:r>
            <a:r>
              <a:rPr lang="en-US" sz="600">
                <a:latin typeface="Open Sans"/>
                <a:ea typeface="Open Sans"/>
                <a:cs typeface="Open Sans"/>
                <a:hlinkClick r:id="rId3"/>
              </a:rPr>
              <a:t>https://blog.paessler.com/key-considerations-when-choosing-a-dbms</a:t>
            </a:r>
            <a:r>
              <a:rPr lang="en-US" sz="600">
                <a:latin typeface="Open Sans"/>
                <a:ea typeface="Open Sans"/>
                <a:cs typeface="Open Sans"/>
              </a:rPr>
              <a:t> </a:t>
            </a:r>
          </a:p>
          <a:p>
            <a:pPr>
              <a:buSzPts val="1100"/>
              <a:defRPr/>
            </a:pPr>
            <a:r>
              <a:rPr lang="en-US" sz="600">
                <a:latin typeface="Open Sans"/>
                <a:ea typeface="Open Sans"/>
                <a:cs typeface="Open Sans"/>
              </a:rPr>
              <a:t>[2] Dallas TX.(2023, Sep 6). Choosing the Right Database Management System for Your Application. Retrieved from </a:t>
            </a:r>
            <a:r>
              <a:rPr lang="en-US" sz="600">
                <a:latin typeface="Open Sans"/>
                <a:ea typeface="Open Sans"/>
                <a:cs typeface="Open Sans"/>
                <a:hlinkClick r:id="rId4"/>
              </a:rPr>
              <a:t>https://axissoftwaredynamics.com/choosing-the-right-database-management-system-for-your-application/</a:t>
            </a:r>
            <a:endParaRPr lang="en-US" sz="600">
              <a:latin typeface="Open Sans"/>
              <a:ea typeface="Open Sans"/>
              <a:cs typeface="Open Sans"/>
            </a:endParaRPr>
          </a:p>
        </p:txBody>
      </p:sp>
    </p:spTree>
    <p:extLst>
      <p:ext uri="{BB962C8B-B14F-4D97-AF65-F5344CB8AC3E}">
        <p14:creationId xmlns:p14="http://schemas.microsoft.com/office/powerpoint/2010/main" val="204325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2"/>
          <p:cNvSpPr txBox="1">
            <a:spLocks noGrp="1"/>
          </p:cNvSpPr>
          <p:nvPr>
            <p:ph type="title"/>
          </p:nvPr>
        </p:nvSpPr>
        <p:spPr>
          <a:xfrm>
            <a:off x="720000" y="1023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Open Sans" panose="020B0606030504020204" pitchFamily="34" charset="0"/>
                <a:ea typeface="Open Sans" panose="020B0606030504020204" pitchFamily="34" charset="0"/>
                <a:cs typeface="Open Sans" panose="020B0606030504020204" pitchFamily="34" charset="0"/>
              </a:rPr>
              <a:t>DBMS Competitive Analysis</a:t>
            </a:r>
          </a:p>
        </p:txBody>
      </p:sp>
      <p:graphicFrame>
        <p:nvGraphicFramePr>
          <p:cNvPr id="977" name="Google Shape;977;p42"/>
          <p:cNvGraphicFramePr/>
          <p:nvPr>
            <p:extLst>
              <p:ext uri="{D42A27DB-BD31-4B8C-83A1-F6EECF244321}">
                <p14:modId xmlns:p14="http://schemas.microsoft.com/office/powerpoint/2010/main" val="2574095583"/>
              </p:ext>
            </p:extLst>
          </p:nvPr>
        </p:nvGraphicFramePr>
        <p:xfrm>
          <a:off x="512064" y="601065"/>
          <a:ext cx="8119872" cy="4099290"/>
        </p:xfrm>
        <a:graphic>
          <a:graphicData uri="http://schemas.openxmlformats.org/drawingml/2006/table">
            <a:tbl>
              <a:tblPr>
                <a:noFill/>
                <a:tableStyleId>{F6D6EA9A-273F-4AC8-9EDF-B5E7F9130763}</a:tableStyleId>
              </a:tblPr>
              <a:tblGrid>
                <a:gridCol w="987552">
                  <a:extLst>
                    <a:ext uri="{9D8B030D-6E8A-4147-A177-3AD203B41FA5}">
                      <a16:colId xmlns:a16="http://schemas.microsoft.com/office/drawing/2014/main" val="20000"/>
                    </a:ext>
                  </a:extLst>
                </a:gridCol>
                <a:gridCol w="1920240">
                  <a:extLst>
                    <a:ext uri="{9D8B030D-6E8A-4147-A177-3AD203B41FA5}">
                      <a16:colId xmlns:a16="http://schemas.microsoft.com/office/drawing/2014/main" val="20001"/>
                    </a:ext>
                  </a:extLst>
                </a:gridCol>
                <a:gridCol w="457200">
                  <a:extLst>
                    <a:ext uri="{9D8B030D-6E8A-4147-A177-3AD203B41FA5}">
                      <a16:colId xmlns:a16="http://schemas.microsoft.com/office/drawing/2014/main" val="3102838344"/>
                    </a:ext>
                  </a:extLst>
                </a:gridCol>
                <a:gridCol w="1920240">
                  <a:extLst>
                    <a:ext uri="{9D8B030D-6E8A-4147-A177-3AD203B41FA5}">
                      <a16:colId xmlns:a16="http://schemas.microsoft.com/office/drawing/2014/main" val="20002"/>
                    </a:ext>
                  </a:extLst>
                </a:gridCol>
                <a:gridCol w="457200">
                  <a:extLst>
                    <a:ext uri="{9D8B030D-6E8A-4147-A177-3AD203B41FA5}">
                      <a16:colId xmlns:a16="http://schemas.microsoft.com/office/drawing/2014/main" val="3299531806"/>
                    </a:ext>
                  </a:extLst>
                </a:gridCol>
                <a:gridCol w="1920240">
                  <a:extLst>
                    <a:ext uri="{9D8B030D-6E8A-4147-A177-3AD203B41FA5}">
                      <a16:colId xmlns:a16="http://schemas.microsoft.com/office/drawing/2014/main" val="20003"/>
                    </a:ext>
                  </a:extLst>
                </a:gridCol>
                <a:gridCol w="457200">
                  <a:extLst>
                    <a:ext uri="{9D8B030D-6E8A-4147-A177-3AD203B41FA5}">
                      <a16:colId xmlns:a16="http://schemas.microsoft.com/office/drawing/2014/main" val="172377644"/>
                    </a:ext>
                  </a:extLst>
                </a:gridCol>
              </a:tblGrid>
              <a:tr h="274320">
                <a:tc rowSpan="2">
                  <a:txBody>
                    <a:bodyPr/>
                    <a:lstStyle/>
                    <a:p>
                      <a:pPr marL="0" lvl="0" indent="0" algn="ctr" rtl="0">
                        <a:spcBef>
                          <a:spcPts val="0"/>
                        </a:spcBef>
                        <a:spcAft>
                          <a:spcPts val="0"/>
                        </a:spcAft>
                        <a:buNone/>
                      </a:pPr>
                      <a:r>
                        <a:rPr kumimoji="0" lang="en-US" sz="900" b="1" i="0" u="none" strike="noStrike" kern="0" cap="none" spc="0" normalizeH="0" baseline="0" noProof="0">
                          <a:ln>
                            <a:noFill/>
                          </a:ln>
                          <a:solidFill>
                            <a:srgbClr val="005C51"/>
                          </a:solidFill>
                          <a:effectLst/>
                          <a:uLnTx/>
                          <a:uFillTx/>
                          <a:latin typeface="Open Sans"/>
                          <a:ea typeface="Open Sans"/>
                          <a:cs typeface="Open Sans"/>
                          <a:sym typeface="Roboto"/>
                        </a:rPr>
                        <a:t>Criteria</a:t>
                      </a:r>
                      <a:endParaRPr lang="en-US" sz="900">
                        <a:latin typeface="Open Sans"/>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gridSpan="2">
                  <a:txBody>
                    <a:bodyPr/>
                    <a:lstStyle/>
                    <a:p>
                      <a:pPr marL="0" lvl="0" indent="0" algn="ctr" rtl="0">
                        <a:spcBef>
                          <a:spcPts val="0"/>
                        </a:spcBef>
                        <a:spcAft>
                          <a:spcPts val="0"/>
                        </a:spcAft>
                        <a:buNone/>
                      </a:pPr>
                      <a:r>
                        <a:rPr lang="en-US" sz="900" b="1">
                          <a:solidFill>
                            <a:srgbClr val="005C51"/>
                          </a:solidFill>
                          <a:latin typeface="Open Sans"/>
                          <a:ea typeface="Open Sans"/>
                          <a:cs typeface="Open Sans"/>
                        </a:rPr>
                        <a:t>MySQL</a:t>
                      </a:r>
                      <a:r>
                        <a:rPr lang="en-US" sz="900" b="1" baseline="30000">
                          <a:solidFill>
                            <a:srgbClr val="005C51"/>
                          </a:solidFill>
                          <a:latin typeface="Open Sans"/>
                          <a:ea typeface="Open Sans"/>
                          <a:cs typeface="Open Sans"/>
                        </a:rPr>
                        <a:t>1</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endParaRPr lang="en-US"/>
                    </a:p>
                  </a:txBody>
                  <a:tcPr/>
                </a:tc>
                <a:tc gridSpan="2">
                  <a:txBody>
                    <a:bodyPr/>
                    <a:lstStyle/>
                    <a:p>
                      <a:pPr marL="0" lvl="0" indent="0" algn="ctr" rtl="0">
                        <a:spcBef>
                          <a:spcPts val="0"/>
                        </a:spcBef>
                        <a:spcAft>
                          <a:spcPts val="0"/>
                        </a:spcAft>
                        <a:buNone/>
                      </a:pPr>
                      <a:r>
                        <a:rPr lang="en-US" sz="900" b="1">
                          <a:solidFill>
                            <a:srgbClr val="005C51"/>
                          </a:solidFill>
                          <a:latin typeface="Open Sans"/>
                          <a:ea typeface="Open Sans"/>
                          <a:cs typeface="Open Sans"/>
                        </a:rPr>
                        <a:t>PostgreSQL</a:t>
                      </a:r>
                      <a:r>
                        <a:rPr lang="en-US" sz="900" b="1" baseline="30000">
                          <a:solidFill>
                            <a:srgbClr val="005C51"/>
                          </a:solidFill>
                          <a:latin typeface="Open Sans"/>
                          <a:ea typeface="Open Sans"/>
                          <a:cs typeface="Open Sans"/>
                        </a:rPr>
                        <a:t>1, 2</a:t>
                      </a:r>
                      <a:endParaRPr lang="en-US" sz="900" b="1">
                        <a:solidFill>
                          <a:srgbClr val="005C51"/>
                        </a:solidFill>
                        <a:latin typeface="Open Sans"/>
                        <a:ea typeface="Open Sans"/>
                        <a:cs typeface="Open San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endParaRPr lang="en-US"/>
                    </a:p>
                  </a:txBody>
                  <a:tcPr/>
                </a:tc>
                <a:tc gridSpan="2">
                  <a:txBody>
                    <a:bodyPr/>
                    <a:lstStyle/>
                    <a:p>
                      <a:pPr marL="0" lvl="0" indent="0" algn="ctr" rtl="0">
                        <a:spcBef>
                          <a:spcPts val="0"/>
                        </a:spcBef>
                        <a:spcAft>
                          <a:spcPts val="0"/>
                        </a:spcAft>
                        <a:buNone/>
                      </a:pPr>
                      <a:r>
                        <a:rPr lang="en-US" sz="900" b="1">
                          <a:solidFill>
                            <a:srgbClr val="005C51"/>
                          </a:solidFill>
                          <a:latin typeface="Open Sans"/>
                          <a:ea typeface="Open Sans"/>
                          <a:cs typeface="Open Sans"/>
                        </a:rPr>
                        <a:t>SQLite</a:t>
                      </a:r>
                      <a:r>
                        <a:rPr lang="en-US" sz="900" b="1" baseline="30000">
                          <a:solidFill>
                            <a:srgbClr val="005C51"/>
                          </a:solidFill>
                          <a:latin typeface="Open Sans"/>
                          <a:ea typeface="Open Sans"/>
                          <a:cs typeface="Open Sans"/>
                        </a:rPr>
                        <a:t>1</a:t>
                      </a:r>
                      <a:endParaRPr lang="en-US" sz="900" b="1">
                        <a:solidFill>
                          <a:srgbClr val="005C51"/>
                        </a:solidFill>
                        <a:latin typeface="Open Sans"/>
                        <a:ea typeface="Open Sans"/>
                        <a:cs typeface="Open Sans"/>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endParaRPr lang="en-US"/>
                    </a:p>
                  </a:txBody>
                  <a:tcPr/>
                </a:tc>
                <a:extLst>
                  <a:ext uri="{0D108BD9-81ED-4DB2-BD59-A6C34878D82A}">
                    <a16:rowId xmlns:a16="http://schemas.microsoft.com/office/drawing/2014/main" val="10000"/>
                  </a:ext>
                </a:extLst>
              </a:tr>
              <a:tr h="274320">
                <a:tc vMerge="1">
                  <a:txBody>
                    <a:bodyPr/>
                    <a:lstStyle/>
                    <a:p>
                      <a:pPr marL="0" lvl="0" indent="0" algn="ctr" rtl="0">
                        <a:spcBef>
                          <a:spcPts val="0"/>
                        </a:spcBef>
                        <a:spcAft>
                          <a:spcPts val="0"/>
                        </a:spcAft>
                        <a:buNone/>
                      </a:pPr>
                      <a:endParaRPr lang="en-IN" sz="10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a:ea typeface="Open Sans"/>
                          <a:cs typeface="Open Sans"/>
                        </a:rPr>
                        <a:t>Description</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a:ea typeface="Open Sans"/>
                          <a:cs typeface="Open Sans"/>
                        </a:rPr>
                        <a:t>Score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a:ea typeface="Open Sans"/>
                          <a:cs typeface="Open Sans"/>
                        </a:rPr>
                        <a:t>Description</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a:ea typeface="Open Sans"/>
                          <a:cs typeface="Open Sans"/>
                        </a:rPr>
                        <a:t>Score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a:ea typeface="Open Sans"/>
                          <a:cs typeface="Open Sans"/>
                        </a:rPr>
                        <a:t>Description</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ctr" rtl="0">
                        <a:lnSpc>
                          <a:spcPct val="100000"/>
                        </a:lnSpc>
                        <a:spcBef>
                          <a:spcPts val="1500"/>
                        </a:spcBef>
                        <a:spcAft>
                          <a:spcPts val="1500"/>
                        </a:spcAft>
                        <a:buNone/>
                      </a:pPr>
                      <a:r>
                        <a:rPr lang="en-US" sz="800" i="1">
                          <a:solidFill>
                            <a:schemeClr val="tx1"/>
                          </a:solidFill>
                          <a:latin typeface="Open Sans"/>
                          <a:ea typeface="Open Sans"/>
                          <a:cs typeface="Open Sans"/>
                        </a:rPr>
                        <a:t>Score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extLst>
                  <a:ext uri="{0D108BD9-81ED-4DB2-BD59-A6C34878D82A}">
                    <a16:rowId xmlns:a16="http://schemas.microsoft.com/office/drawing/2014/main" val="3848264263"/>
                  </a:ext>
                </a:extLst>
              </a:tr>
              <a:tr h="274320">
                <a:tc>
                  <a:txBody>
                    <a:bodyPr/>
                    <a:lstStyle/>
                    <a:p>
                      <a:pPr marL="0" lvl="0" indent="0" algn="ctr" rtl="0">
                        <a:spcBef>
                          <a:spcPts val="0"/>
                        </a:spcBef>
                        <a:spcAft>
                          <a:spcPts val="0"/>
                        </a:spcAft>
                        <a:buNone/>
                      </a:pPr>
                      <a:r>
                        <a:rPr lang="en-IN" sz="900" b="0" i="1">
                          <a:solidFill>
                            <a:srgbClr val="005C51"/>
                          </a:solidFill>
                          <a:latin typeface="+mn-lt"/>
                          <a:ea typeface="Open Sans"/>
                          <a:cs typeface="Open Sans"/>
                          <a:sym typeface="Roboto"/>
                        </a:rPr>
                        <a:t>Cost</a:t>
                      </a:r>
                      <a:r>
                        <a:rPr lang="en-IN" sz="900" b="0" i="1">
                          <a:solidFill>
                            <a:srgbClr val="005C51"/>
                          </a:solidFill>
                          <a:latin typeface="+mn-lt"/>
                          <a:ea typeface="Open Sans"/>
                          <a:cs typeface="Open Sans"/>
                        </a:rPr>
                        <a:t> Efficiency</a:t>
                      </a:r>
                      <a:endParaRPr lang="en-IN"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Free, open-source</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lnSpc>
                          <a:spcPct val="100000"/>
                        </a:lnSpc>
                        <a:spcBef>
                          <a:spcPts val="1500"/>
                        </a:spcBef>
                        <a:spcAft>
                          <a:spcPts val="1500"/>
                        </a:spcAft>
                        <a:buNone/>
                      </a:pPr>
                      <a:r>
                        <a:rPr lang="de" sz="900" b="0" i="0" u="none" strike="noStrike" noProof="0">
                          <a:solidFill>
                            <a:srgbClr val="000000"/>
                          </a:solidFill>
                          <a:latin typeface="+mn-lt"/>
                        </a:rPr>
                        <a:t>4</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Free, open-source</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Free, open-source</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US" sz="900" b="0" i="1">
                          <a:solidFill>
                            <a:srgbClr val="005C51"/>
                          </a:solidFill>
                          <a:latin typeface="+mn-lt"/>
                          <a:ea typeface="Open Sans"/>
                          <a:cs typeface="Open Sans"/>
                        </a:rPr>
                        <a:t>Operational Performance</a:t>
                      </a:r>
                      <a:endParaRPr lang="en-US"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High performance, especially for read-heavy workloads</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lnSpc>
                          <a:spcPct val="100000"/>
                        </a:lnSpc>
                        <a:spcBef>
                          <a:spcPts val="0"/>
                        </a:spcBef>
                        <a:spcAft>
                          <a:spcPts val="0"/>
                        </a:spcAft>
                        <a:buNone/>
                      </a:pPr>
                      <a:r>
                        <a:rPr lang="de" sz="900" b="0" i="0" u="none" strike="noStrike" noProof="0">
                          <a:solidFill>
                            <a:srgbClr val="000000"/>
                          </a:solidFill>
                          <a:latin typeface="+mn-lt"/>
                        </a:rPr>
                        <a:t>5</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Excellent performance, particularly for complex queries and write-intensive workloads</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Good performance for small-scale and embedded applications</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de" sz="900" b="0" i="1">
                          <a:solidFill>
                            <a:srgbClr val="005C51"/>
                          </a:solidFill>
                          <a:latin typeface="+mn-lt"/>
                          <a:ea typeface="Open Sans"/>
                          <a:cs typeface="Open Sans"/>
                        </a:rPr>
                        <a:t>Usability &amp; Management</a:t>
                      </a:r>
                      <a:endParaRPr lang="de"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Easy to install, configure, and manage</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Slightly more complex setup, but offers extensive features and control</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Very easy to use and manage, particularly for small-scale projects</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de" sz="900" b="0" i="1">
                          <a:solidFill>
                            <a:srgbClr val="005C51"/>
                          </a:solidFill>
                          <a:latin typeface="+mn-lt"/>
                          <a:ea typeface="Open Sans"/>
                          <a:cs typeface="Open Sans"/>
                        </a:rPr>
                        <a:t>System Flexibility</a:t>
                      </a:r>
                      <a:endParaRPr lang="de" sz="900" b="0" i="1" err="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Supports various storage engines and replication methods</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Advanced features (i.e., complex data types, full-text search)</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Lightweight and suitable for embedded use cases, but lacks some advanced features</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de" sz="900" b="0" i="1">
                          <a:solidFill>
                            <a:srgbClr val="005C51"/>
                          </a:solidFill>
                          <a:latin typeface="+mn-lt"/>
                          <a:ea typeface="Open Sans"/>
                          <a:cs typeface="Open Sans"/>
                        </a:rPr>
                        <a:t>Data Security</a:t>
                      </a:r>
                      <a:endParaRPr lang="de"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Provides robust security features (i.e., access controls, encryption options)</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Strong security features, including role-based access control and SSL support</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Limited security features compared to server-based databases</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lgn="ctr">
                        <a:lnSpc>
                          <a:spcPct val="100000"/>
                        </a:lnSpc>
                        <a:spcBef>
                          <a:spcPts val="0"/>
                        </a:spcBef>
                        <a:spcAft>
                          <a:spcPts val="0"/>
                        </a:spcAft>
                        <a:buNone/>
                      </a:pPr>
                      <a:r>
                        <a:rPr lang="de" sz="900" b="0" i="0" u="none" strike="noStrike" noProof="0">
                          <a:solidFill>
                            <a:srgbClr val="000000"/>
                          </a:solidFill>
                          <a:latin typeface="+mn-lt"/>
                        </a:rPr>
                        <a:t>3</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US" sz="900" b="0" i="1">
                          <a:solidFill>
                            <a:srgbClr val="005C51"/>
                          </a:solidFill>
                          <a:latin typeface="+mn-lt"/>
                          <a:ea typeface="Open Sans"/>
                          <a:cs typeface="Open Sans"/>
                          <a:sym typeface="Roboto"/>
                        </a:rPr>
                        <a:t>Community </a:t>
                      </a:r>
                      <a:r>
                        <a:rPr lang="en-US" sz="900" b="0" i="1">
                          <a:solidFill>
                            <a:srgbClr val="005C51"/>
                          </a:solidFill>
                          <a:latin typeface="+mn-lt"/>
                          <a:ea typeface="Open Sans"/>
                          <a:cs typeface="Open Sans"/>
                        </a:rPr>
                        <a:t>Support</a:t>
                      </a:r>
                      <a:endParaRPr lang="en-US" sz="900" b="0" i="1">
                        <a:solidFill>
                          <a:srgbClr val="005C51"/>
                        </a:solidFill>
                        <a:latin typeface="+mn-lt"/>
                        <a:ea typeface="Open Sans"/>
                        <a:cs typeface="Open Sans"/>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Large and active community</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rtl="0">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Large and active community</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5</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l" rtl="0">
                        <a:lnSpc>
                          <a:spcPct val="100000"/>
                        </a:lnSpc>
                        <a:spcBef>
                          <a:spcPts val="1500"/>
                        </a:spcBef>
                        <a:spcAft>
                          <a:spcPts val="1500"/>
                        </a:spcAft>
                        <a:buNone/>
                      </a:pPr>
                      <a:r>
                        <a:rPr lang="en-US" sz="900">
                          <a:solidFill>
                            <a:srgbClr val="000000"/>
                          </a:solidFill>
                          <a:latin typeface="+mn-lt"/>
                          <a:ea typeface="Open Sans"/>
                          <a:cs typeface="Open Sans"/>
                          <a:sym typeface="Roboto"/>
                        </a:rPr>
                        <a:t>Active community, particularly for embedded use cases</a:t>
                      </a:r>
                      <a:endParaRPr lang="en-US" sz="900">
                        <a:solidFill>
                          <a:srgbClr val="000000"/>
                        </a:solidFill>
                        <a:latin typeface="+mn-lt"/>
                        <a:ea typeface="Open Sans"/>
                        <a:cs typeface="Open Sans"/>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lvl="0" indent="0" algn="ctr">
                        <a:spcBef>
                          <a:spcPts val="0"/>
                        </a:spcBef>
                        <a:spcAft>
                          <a:spcPts val="0"/>
                        </a:spcAft>
                        <a:buNone/>
                      </a:pPr>
                      <a:r>
                        <a:rPr lang="de" sz="900" b="0" i="0" u="none" strike="noStrike" noProof="0">
                          <a:solidFill>
                            <a:srgbClr val="000000"/>
                          </a:solidFill>
                          <a:latin typeface="+mn-lt"/>
                        </a:rPr>
                        <a:t>4</a:t>
                      </a:r>
                      <a:endParaRPr lang="de" sz="900" b="0" i="0" u="none" strike="noStrike" noProof="0">
                        <a:solidFill>
                          <a:srgbClr val="000000"/>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US" sz="900" b="0" i="1">
                          <a:solidFill>
                            <a:srgbClr val="005C51"/>
                          </a:solidFill>
                          <a:latin typeface="+mn-lt"/>
                          <a:ea typeface="Open Sans"/>
                          <a:cs typeface="Open Sans"/>
                          <a:sym typeface="Roboto"/>
                        </a:rPr>
                        <a:t>Total Score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gridSpan="2">
                  <a:txBody>
                    <a:bodyPr/>
                    <a:lstStyle/>
                    <a:p>
                      <a:pPr marL="0" lvl="0" indent="0" algn="ctr" rtl="0">
                        <a:lnSpc>
                          <a:spcPct val="100000"/>
                        </a:lnSpc>
                        <a:spcBef>
                          <a:spcPts val="1500"/>
                        </a:spcBef>
                        <a:spcAft>
                          <a:spcPts val="1500"/>
                        </a:spcAft>
                        <a:buNone/>
                      </a:pPr>
                      <a:r>
                        <a:rPr lang="en-US" sz="900">
                          <a:solidFill>
                            <a:schemeClr val="tx1"/>
                          </a:solidFill>
                          <a:latin typeface="+mn-lt"/>
                          <a:ea typeface="Open Sans"/>
                          <a:cs typeface="Open Sans"/>
                        </a:rPr>
                        <a:t>27</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pPr marL="0" lvl="0" indent="0" algn="ctr" rtl="0">
                        <a:spcBef>
                          <a:spcPts val="0"/>
                        </a:spcBef>
                        <a:spcAft>
                          <a:spcPts val="0"/>
                        </a:spcAft>
                        <a:buNone/>
                      </a:pPr>
                      <a:endParaRPr lang="de" sz="900" b="0" i="0" u="none" strike="noStrike" noProof="0">
                        <a:solidFill>
                          <a:schemeClr val="tx1"/>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gridSpan="2">
                  <a:txBody>
                    <a:bodyPr/>
                    <a:lstStyle/>
                    <a:p>
                      <a:pPr marL="0" lvl="0" indent="0" algn="ctr" rtl="0">
                        <a:lnSpc>
                          <a:spcPct val="100000"/>
                        </a:lnSpc>
                        <a:spcBef>
                          <a:spcPts val="1500"/>
                        </a:spcBef>
                        <a:spcAft>
                          <a:spcPts val="1500"/>
                        </a:spcAft>
                        <a:buNone/>
                      </a:pPr>
                      <a:r>
                        <a:rPr lang="en-US" sz="900">
                          <a:solidFill>
                            <a:schemeClr val="tx1"/>
                          </a:solidFill>
                          <a:latin typeface="+mn-lt"/>
                          <a:ea typeface="Open Sans"/>
                          <a:cs typeface="Open Sans"/>
                        </a:rPr>
                        <a:t>24</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pPr marL="0" lvl="0" indent="0" algn="ctr">
                        <a:spcBef>
                          <a:spcPts val="0"/>
                        </a:spcBef>
                        <a:spcAft>
                          <a:spcPts val="0"/>
                        </a:spcAft>
                        <a:buNone/>
                      </a:pPr>
                      <a:endParaRPr lang="de" sz="900" b="0" i="0" u="none" strike="noStrike" noProof="0">
                        <a:solidFill>
                          <a:schemeClr val="tx1"/>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gridSpan="2">
                  <a:txBody>
                    <a:bodyPr/>
                    <a:lstStyle/>
                    <a:p>
                      <a:pPr marL="0" lvl="0" indent="0" algn="ctr" rtl="0">
                        <a:lnSpc>
                          <a:spcPct val="100000"/>
                        </a:lnSpc>
                        <a:spcBef>
                          <a:spcPts val="1500"/>
                        </a:spcBef>
                        <a:spcAft>
                          <a:spcPts val="1500"/>
                        </a:spcAft>
                        <a:buNone/>
                      </a:pPr>
                      <a:r>
                        <a:rPr lang="en-US" sz="900">
                          <a:solidFill>
                            <a:schemeClr val="tx1"/>
                          </a:solidFill>
                          <a:latin typeface="+mn-lt"/>
                          <a:ea typeface="Open Sans"/>
                          <a:cs typeface="Open Sans"/>
                        </a:rPr>
                        <a:t>22</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hMerge="1">
                  <a:txBody>
                    <a:bodyPr/>
                    <a:lstStyle/>
                    <a:p>
                      <a:pPr marL="0" lvl="0" indent="0" algn="ctr">
                        <a:spcBef>
                          <a:spcPts val="0"/>
                        </a:spcBef>
                        <a:spcAft>
                          <a:spcPts val="0"/>
                        </a:spcAft>
                        <a:buNone/>
                      </a:pPr>
                      <a:endParaRPr lang="de" sz="900" b="0" i="0" u="none" strike="noStrike" noProof="0">
                        <a:solidFill>
                          <a:schemeClr val="tx1"/>
                        </a:solidFill>
                        <a:latin typeface="+mn-lt"/>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extLst>
                  <a:ext uri="{0D108BD9-81ED-4DB2-BD59-A6C34878D82A}">
                    <a16:rowId xmlns:a16="http://schemas.microsoft.com/office/drawing/2014/main" val="175733673"/>
                  </a:ext>
                </a:extLst>
              </a:tr>
            </a:tbl>
          </a:graphicData>
        </a:graphic>
      </p:graphicFrame>
      <p:sp>
        <p:nvSpPr>
          <p:cNvPr id="2" name="TextBox 1">
            <a:extLst>
              <a:ext uri="{FF2B5EF4-FFF2-40B4-BE49-F238E27FC236}">
                <a16:creationId xmlns:a16="http://schemas.microsoft.com/office/drawing/2014/main" id="{B9CA64C3-8CB8-8AB5-9A64-85D8C2F0DE3A}"/>
              </a:ext>
            </a:extLst>
          </p:cNvPr>
          <p:cNvSpPr txBox="1"/>
          <p:nvPr/>
        </p:nvSpPr>
        <p:spPr>
          <a:xfrm>
            <a:off x="541047" y="4767937"/>
            <a:ext cx="8061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Devathon</a:t>
            </a:r>
            <a:r>
              <a:rPr lang="en-US" sz="600">
                <a:latin typeface="Open Sans" panose="020B0606030504020204" pitchFamily="34" charset="0"/>
                <a:ea typeface="Open Sans" panose="020B0606030504020204" pitchFamily="34" charset="0"/>
                <a:cs typeface="Open Sans" panose="020B0606030504020204" pitchFamily="34" charset="0"/>
              </a:rPr>
              <a:t> Team. (2021, Jan 15). MySQL vs PostgreSQL vs SQLite. (n.d.). </a:t>
            </a:r>
            <a:r>
              <a:rPr lang="en-US" sz="600" err="1">
                <a:latin typeface="Open Sans" panose="020B0606030504020204" pitchFamily="34" charset="0"/>
                <a:ea typeface="Open Sans" panose="020B0606030504020204" pitchFamily="34" charset="0"/>
                <a:cs typeface="Open Sans" panose="020B0606030504020204" pitchFamily="34" charset="0"/>
              </a:rPr>
              <a:t>Devathon</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https://devathon.com/blog/mysql-vs-postgresql-vs-sqlite/</a:t>
            </a:r>
            <a:endParaRPr lang="en-US" sz="600">
              <a:latin typeface="Open Sans" panose="020B0606030504020204" pitchFamily="34" charset="0"/>
              <a:ea typeface="Open Sans" panose="020B0606030504020204" pitchFamily="34" charset="0"/>
              <a:cs typeface="Open Sans" panose="020B0606030504020204" pitchFamily="34" charset="0"/>
            </a:endParaRPr>
          </a:p>
          <a:p>
            <a:pPr>
              <a:buSzPts val="1100"/>
              <a:defRPr/>
            </a:pPr>
            <a:r>
              <a:rPr lang="en-US" sz="600">
                <a:latin typeface="Open Sans" panose="020B0606030504020204" pitchFamily="34" charset="0"/>
                <a:ea typeface="Open Sans" panose="020B0606030504020204" pitchFamily="34" charset="0"/>
                <a:cs typeface="Open Sans" panose="020B0606030504020204" pitchFamily="34" charset="0"/>
              </a:rPr>
              <a:t>[2] Drake, M &amp; </a:t>
            </a:r>
            <a:r>
              <a:rPr lang="en-US" sz="600" err="1">
                <a:latin typeface="Open Sans" panose="020B0606030504020204" pitchFamily="34" charset="0"/>
                <a:ea typeface="Open Sans" panose="020B0606030504020204" pitchFamily="34" charset="0"/>
                <a:cs typeface="Open Sans" panose="020B0606030504020204" pitchFamily="34" charset="0"/>
              </a:rPr>
              <a:t>ostezer</a:t>
            </a:r>
            <a:r>
              <a:rPr lang="en-US" sz="600">
                <a:latin typeface="Open Sans" panose="020B0606030504020204" pitchFamily="34" charset="0"/>
                <a:ea typeface="Open Sans" panose="020B0606030504020204" pitchFamily="34" charset="0"/>
                <a:cs typeface="Open Sans" panose="020B0606030504020204" pitchFamily="34" charset="0"/>
              </a:rPr>
              <a:t>. (2022, Mar 9). "SQLite vs MySQL vs PostgreSQL: A Comparison of Relational Database Management Systems." (n.d.). </a:t>
            </a:r>
            <a:r>
              <a:rPr lang="en-US" sz="600" err="1">
                <a:latin typeface="Open Sans" panose="020B0606030504020204" pitchFamily="34" charset="0"/>
                <a:ea typeface="Open Sans" panose="020B0606030504020204" pitchFamily="34" charset="0"/>
                <a:cs typeface="Open Sans" panose="020B0606030504020204" pitchFamily="34" charset="0"/>
              </a:rPr>
              <a:t>DigitalOcean</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https://www.digitalocean.com/community/tutorials/sqlite-vs-mysql-vs-postgresql-a-comparison-of-relational-database-management-systems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966;p41">
            <a:extLst>
              <a:ext uri="{FF2B5EF4-FFF2-40B4-BE49-F238E27FC236}">
                <a16:creationId xmlns:a16="http://schemas.microsoft.com/office/drawing/2014/main" id="{263A5ADF-A81D-5319-D844-A5489A4DEFEF}"/>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4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MySQL </a:t>
            </a:r>
            <a:r>
              <a:rPr lang="en-IN" err="1">
                <a:latin typeface="Open Sans" panose="020B0606030504020204" pitchFamily="34" charset="0"/>
                <a:ea typeface="Open Sans" panose="020B0606030504020204" pitchFamily="34" charset="0"/>
                <a:cs typeface="Open Sans" panose="020B0606030504020204" pitchFamily="34" charset="0"/>
              </a:rPr>
              <a:t>Overview</a:t>
            </a:r>
          </a:p>
        </p:txBody>
      </p:sp>
      <p:sp>
        <p:nvSpPr>
          <p:cNvPr id="3" name="Google Shape;933;p40">
            <a:extLst>
              <a:ext uri="{FF2B5EF4-FFF2-40B4-BE49-F238E27FC236}">
                <a16:creationId xmlns:a16="http://schemas.microsoft.com/office/drawing/2014/main" id="{ECA08CD9-FE52-796F-05E2-53D55076CFBC}"/>
              </a:ext>
            </a:extLst>
          </p:cNvPr>
          <p:cNvSpPr txBox="1">
            <a:spLocks/>
          </p:cNvSpPr>
          <p:nvPr/>
        </p:nvSpPr>
        <p:spPr>
          <a:xfrm>
            <a:off x="798357" y="941525"/>
            <a:ext cx="7547287" cy="3559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MySQL is the world’s most popular</a:t>
            </a:r>
            <a:r>
              <a:rPr lang="en-US" sz="150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1</a:t>
            </a: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 open-source client/server relational database management system developed and maintained by Oracle’s MySQL team. As an open-source software, it is available for use under the version two GNU General Public License</a:t>
            </a:r>
            <a:r>
              <a:rPr lang="en-US" sz="150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2</a:t>
            </a: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a:endParaRPr lang="en-US" sz="800">
              <a:latin typeface="Open Sans" panose="020B0606030504020204" pitchFamily="34" charset="0"/>
              <a:ea typeface="Open Sans" panose="020B0606030504020204" pitchFamily="34" charset="0"/>
              <a:cs typeface="Open Sans" panose="020B0606030504020204" pitchFamily="34" charset="0"/>
            </a:endParaRPr>
          </a:p>
          <a:p>
            <a:pPr marL="0" indent="0"/>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Sponsors</a:t>
            </a:r>
          </a:p>
          <a:p>
            <a:pPr marL="0" indent="0"/>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MySQL has 8,000+ sponsors</a:t>
            </a:r>
            <a:r>
              <a:rPr lang="en-US" sz="150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3</a:t>
            </a: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 with the most sponsors at Hewlett Packard Enterprise, Amazon Web Services, Microsoft, and VMware.</a:t>
            </a:r>
          </a:p>
          <a:p>
            <a:pPr marL="0" indent="0"/>
            <a:endParaRPr lang="en-US" sz="800" b="1">
              <a:latin typeface="Open Sans" panose="020B0606030504020204" pitchFamily="34" charset="0"/>
              <a:ea typeface="Open Sans" panose="020B0606030504020204" pitchFamily="34" charset="0"/>
              <a:cs typeface="Open Sans" panose="020B0606030504020204" pitchFamily="34" charset="0"/>
            </a:endParaRPr>
          </a:p>
          <a:p>
            <a:pPr marL="0" indent="0"/>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Critical Users</a:t>
            </a:r>
          </a:p>
          <a:p>
            <a:pPr marL="0" indent="0"/>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MySQL is used by major companies including Facebook, Twitter, eBay, Pinterest, Tumblr, Wikipedia, and many more</a:t>
            </a:r>
            <a:r>
              <a:rPr lang="en-US" sz="150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4</a:t>
            </a:r>
            <a:r>
              <a:rPr lang="en-US" sz="1500">
                <a:solidFill>
                  <a:srgbClr val="000000"/>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7495316C-B463-C506-EA44-DD28C2C5E756}"/>
              </a:ext>
            </a:extLst>
          </p:cNvPr>
          <p:cNvSpPr txBox="1"/>
          <p:nvPr/>
        </p:nvSpPr>
        <p:spPr>
          <a:xfrm>
            <a:off x="798356" y="3521903"/>
            <a:ext cx="2514600" cy="979712"/>
          </a:xfrm>
          <a:prstGeom prst="rect">
            <a:avLst/>
          </a:prstGeom>
          <a:noFill/>
        </p:spPr>
        <p:txBody>
          <a:bodyPr wrap="square" anchor="ctr">
            <a:noAutofit/>
          </a:bodyPr>
          <a:lstStyle/>
          <a:p>
            <a:pPr marL="0" indent="0"/>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Key Benefits</a:t>
            </a:r>
            <a:r>
              <a:rPr lang="en-US" sz="1500" b="1" baseline="30000">
                <a:solidFill>
                  <a:schemeClr val="accent1"/>
                </a:solidFill>
                <a:latin typeface="Open Sans" panose="020B0606030504020204" pitchFamily="34" charset="0"/>
                <a:ea typeface="Open Sans" panose="020B0606030504020204" pitchFamily="34" charset="0"/>
                <a:cs typeface="Open Sans" panose="020B0606030504020204" pitchFamily="34" charset="0"/>
              </a:rPr>
              <a:t>5</a:t>
            </a: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Ease of use</a:t>
            </a: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Reliability</a:t>
            </a:r>
          </a:p>
        </p:txBody>
      </p:sp>
      <p:sp>
        <p:nvSpPr>
          <p:cNvPr id="17" name="TextBox 16">
            <a:extLst>
              <a:ext uri="{FF2B5EF4-FFF2-40B4-BE49-F238E27FC236}">
                <a16:creationId xmlns:a16="http://schemas.microsoft.com/office/drawing/2014/main" id="{C6EFADAE-DF75-4F09-27CC-AF7520B75E38}"/>
              </a:ext>
            </a:extLst>
          </p:cNvPr>
          <p:cNvSpPr txBox="1"/>
          <p:nvPr/>
        </p:nvSpPr>
        <p:spPr>
          <a:xfrm>
            <a:off x="3312956" y="3521903"/>
            <a:ext cx="2514600" cy="979712"/>
          </a:xfrm>
          <a:prstGeom prst="rect">
            <a:avLst/>
          </a:prstGeom>
          <a:noFill/>
        </p:spPr>
        <p:txBody>
          <a:bodyPr wrap="square" anchor="ctr">
            <a:noAutofit/>
          </a:bodyPr>
          <a:lstStyle/>
          <a:p>
            <a:pPr>
              <a:buClr>
                <a:schemeClr val="tx1"/>
              </a:buClr>
            </a:pPr>
            <a:endParaRPr lang="en-US" sz="1500">
              <a:latin typeface="Open Sans" panose="020B0606030504020204" pitchFamily="34" charset="0"/>
              <a:ea typeface="Open Sans" panose="020B0606030504020204" pitchFamily="34" charset="0"/>
              <a:cs typeface="Open Sans" panose="020B0606030504020204" pitchFamily="34" charset="0"/>
            </a:endParaRP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Scalability</a:t>
            </a: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18" name="TextBox 17">
            <a:extLst>
              <a:ext uri="{FF2B5EF4-FFF2-40B4-BE49-F238E27FC236}">
                <a16:creationId xmlns:a16="http://schemas.microsoft.com/office/drawing/2014/main" id="{6B12B02D-9BD5-ADD7-883C-C02D12D89334}"/>
              </a:ext>
            </a:extLst>
          </p:cNvPr>
          <p:cNvSpPr txBox="1"/>
          <p:nvPr/>
        </p:nvSpPr>
        <p:spPr>
          <a:xfrm>
            <a:off x="5827555" y="3521903"/>
            <a:ext cx="2518088" cy="979712"/>
          </a:xfrm>
          <a:prstGeom prst="rect">
            <a:avLst/>
          </a:prstGeom>
          <a:noFill/>
        </p:spPr>
        <p:txBody>
          <a:bodyPr wrap="square" anchor="ctr">
            <a:noAutofit/>
          </a:bodyPr>
          <a:lstStyle/>
          <a:p>
            <a:pPr>
              <a:buClr>
                <a:schemeClr val="tx1"/>
              </a:buClr>
            </a:pPr>
            <a:endParaRPr lang="en-US" sz="1500">
              <a:latin typeface="Open Sans" panose="020B0606030504020204" pitchFamily="34" charset="0"/>
              <a:ea typeface="Open Sans" panose="020B0606030504020204" pitchFamily="34" charset="0"/>
              <a:cs typeface="Open Sans" panose="020B0606030504020204" pitchFamily="34" charset="0"/>
            </a:endParaRP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High Availability</a:t>
            </a:r>
          </a:p>
          <a:p>
            <a:pPr marL="285750" indent="-285750">
              <a:buClr>
                <a:schemeClr val="tx1"/>
              </a:buClr>
              <a:buFont typeface="Arial" panose="020B0604020202020204" pitchFamily="34" charset="0"/>
              <a:buChar char="•"/>
            </a:pPr>
            <a:r>
              <a:rPr lang="en-US" sz="1500">
                <a:latin typeface="Open Sans" panose="020B0606030504020204" pitchFamily="34" charset="0"/>
                <a:ea typeface="Open Sans" panose="020B0606030504020204" pitchFamily="34" charset="0"/>
                <a:cs typeface="Open Sans" panose="020B0606030504020204" pitchFamily="34" charset="0"/>
              </a:rPr>
              <a:t>Security</a:t>
            </a:r>
          </a:p>
        </p:txBody>
      </p:sp>
      <p:sp>
        <p:nvSpPr>
          <p:cNvPr id="2" name="TextBox 1">
            <a:extLst>
              <a:ext uri="{FF2B5EF4-FFF2-40B4-BE49-F238E27FC236}">
                <a16:creationId xmlns:a16="http://schemas.microsoft.com/office/drawing/2014/main" id="{B4C1949F-07C0-F347-0287-BFB34A8C7A2E}"/>
              </a:ext>
            </a:extLst>
          </p:cNvPr>
          <p:cNvSpPr txBox="1"/>
          <p:nvPr/>
        </p:nvSpPr>
        <p:spPr>
          <a:xfrm>
            <a:off x="798355" y="4581606"/>
            <a:ext cx="754728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MySQL. (n.d.). About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https://www.mysql.com/about/</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MySQL. (2010, Jul). Commercial License for OEMs, ISVs and </a:t>
            </a:r>
            <a:r>
              <a:rPr lang="en-US" sz="600" err="1">
                <a:latin typeface="Open Sans" panose="020B0606030504020204" pitchFamily="34" charset="0"/>
                <a:ea typeface="Open Sans" panose="020B0606030504020204" pitchFamily="34" charset="0"/>
                <a:cs typeface="Open Sans" panose="020B0606030504020204" pitchFamily="34" charset="0"/>
              </a:rPr>
              <a:t>VARs.</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https://www.mysql.com/about/legal/licensing/oem/</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600">
                <a:latin typeface="Open Sans" panose="020B0606030504020204" pitchFamily="34" charset="0"/>
                <a:ea typeface="Open Sans" panose="020B0606030504020204" pitchFamily="34" charset="0"/>
                <a:cs typeface="Open Sans" panose="020B0606030504020204" pitchFamily="34" charset="0"/>
              </a:rPr>
              <a:t>[3] </a:t>
            </a:r>
            <a:r>
              <a:rPr lang="en-US" sz="600" err="1">
                <a:latin typeface="Open Sans" panose="020B0606030504020204" pitchFamily="34" charset="0"/>
                <a:ea typeface="Open Sans" panose="020B0606030504020204" pitchFamily="34" charset="0"/>
                <a:cs typeface="Open Sans" panose="020B0606030504020204" pitchFamily="34" charset="0"/>
              </a:rPr>
              <a:t>PartnerBase</a:t>
            </a:r>
            <a:r>
              <a:rPr lang="en-US" sz="600">
                <a:latin typeface="Open Sans" panose="020B0606030504020204" pitchFamily="34" charset="0"/>
                <a:ea typeface="Open Sans" panose="020B0606030504020204" pitchFamily="34" charset="0"/>
                <a:cs typeface="Open Sans" panose="020B0606030504020204" pitchFamily="34" charset="0"/>
              </a:rPr>
              <a:t>. (n.d.).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https://www.partnerbase.com/mysql</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600">
                <a:latin typeface="Open Sans" panose="020B0606030504020204" pitchFamily="34" charset="0"/>
                <a:ea typeface="Open Sans" panose="020B0606030504020204" pitchFamily="34" charset="0"/>
                <a:cs typeface="Open Sans" panose="020B0606030504020204" pitchFamily="34" charset="0"/>
              </a:rPr>
              <a:t>[4] Oracle. (n.d.).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6"/>
              </a:rPr>
              <a:t>https://www.oracle.com/webfolder/college-recruiting/projects/mysql.html</a:t>
            </a:r>
            <a:endParaRPr lang="en-US" sz="600">
              <a:latin typeface="Open Sans" panose="020B0606030504020204" pitchFamily="34" charset="0"/>
              <a:ea typeface="Open Sans" panose="020B0606030504020204" pitchFamily="34" charset="0"/>
              <a:cs typeface="Open Sans" panose="020B0606030504020204" pitchFamily="34" charset="0"/>
            </a:endParaRPr>
          </a:p>
          <a:p>
            <a:r>
              <a:rPr lang="en-US" sz="600">
                <a:latin typeface="Open Sans" panose="020B0606030504020204" pitchFamily="34" charset="0"/>
                <a:ea typeface="Open Sans" panose="020B0606030504020204" pitchFamily="34" charset="0"/>
                <a:cs typeface="Open Sans" panose="020B0606030504020204" pitchFamily="34" charset="0"/>
              </a:rPr>
              <a:t>[5] Oracle. (n.d.). What is MySQL?.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7"/>
              </a:rPr>
              <a:t>https://www.oracle.com/mysql/what-is-mysql/</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966;p41">
            <a:extLst>
              <a:ext uri="{FF2B5EF4-FFF2-40B4-BE49-F238E27FC236}">
                <a16:creationId xmlns:a16="http://schemas.microsoft.com/office/drawing/2014/main" id="{1C40300E-A4C5-518A-A2BC-B7CB4DDB5226}"/>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574983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46"/>
          <p:cNvSpPr txBox="1">
            <a:spLocks noGrp="1"/>
          </p:cNvSpPr>
          <p:nvPr>
            <p:ph type="title"/>
          </p:nvPr>
        </p:nvSpPr>
        <p:spPr>
          <a:xfrm>
            <a:off x="720000" y="6123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MySQL Upstream &amp; Downstream</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05" name="Google Shape;1005;p46"/>
          <p:cNvSpPr/>
          <p:nvPr/>
        </p:nvSpPr>
        <p:spPr>
          <a:xfrm>
            <a:off x="3290632" y="1776250"/>
            <a:ext cx="2377440" cy="2632200"/>
          </a:xfrm>
          <a:prstGeom prst="rect">
            <a:avLst/>
          </a:prstGeom>
          <a:noFill/>
          <a:ln w="19050" cap="flat" cmpd="sng">
            <a:solidFill>
              <a:schemeClr val="dk2"/>
            </a:solidFill>
            <a:prstDash val="dash"/>
            <a:round/>
            <a:headEnd type="none" w="sm" len="sm"/>
            <a:tailEnd type="none" w="sm" len="sm"/>
          </a:ln>
        </p:spPr>
        <p:txBody>
          <a:bodyPr spcFirstLastPara="1" wrap="square" lIns="137160" tIns="137160" rIns="137160" bIns="137160" anchor="ctr" anchorCtr="0">
            <a:noAutofit/>
          </a:bodyPr>
          <a:lstStyle/>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r>
              <a:rPr lang="en-US" sz="1200">
                <a:latin typeface="Open Sans" panose="020B0606030504020204" pitchFamily="34" charset="0"/>
                <a:ea typeface="Open Sans" panose="020B0606030504020204" pitchFamily="34" charset="0"/>
                <a:cs typeface="Open Sans" panose="020B0606030504020204" pitchFamily="34" charset="0"/>
                <a:sym typeface="Inter Tight"/>
              </a:rPr>
              <a:t>MySQL has several distributions for various use cases and deployment scenarios:</a:t>
            </a: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rPr>
              <a:t>MySQL Community Edition</a:t>
            </a: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rPr>
              <a:t>MySQL Enterprise Edition</a:t>
            </a: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rPr>
              <a:t>MySQL Cluster</a:t>
            </a:r>
            <a:endParaRPr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rPr>
              <a:t>MySQL Database Service MySQL </a:t>
            </a:r>
            <a:r>
              <a:rPr lang="en-IN" sz="1200" b="1" err="1">
                <a:solidFill>
                  <a:schemeClr val="dk2"/>
                </a:solidFill>
                <a:latin typeface="Open Sans" panose="020B0606030504020204" pitchFamily="34" charset="0"/>
                <a:ea typeface="Open Sans" panose="020B0606030504020204" pitchFamily="34" charset="0"/>
                <a:cs typeface="Open Sans" panose="020B0606030504020204" pitchFamily="34" charset="0"/>
                <a:sym typeface="Inter Tight"/>
              </a:rPr>
              <a:t>HeatWave</a:t>
            </a: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sym typeface="Inter Tight"/>
            </a:endParaRPr>
          </a:p>
        </p:txBody>
      </p:sp>
      <p:sp>
        <p:nvSpPr>
          <p:cNvPr id="1006" name="Google Shape;1006;p46"/>
          <p:cNvSpPr/>
          <p:nvPr/>
        </p:nvSpPr>
        <p:spPr>
          <a:xfrm>
            <a:off x="3564952" y="1405550"/>
            <a:ext cx="1828800" cy="440100"/>
          </a:xfrm>
          <a:prstGeom prst="roundRect">
            <a:avLst>
              <a:gd name="adj" fmla="val 16667"/>
            </a:avLst>
          </a:prstGeom>
          <a:solidFill>
            <a:srgbClr val="A6CBC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Distribution</a:t>
            </a:r>
            <a:r>
              <a:rPr lang="en-US" b="1" baseline="30000">
                <a:solidFill>
                  <a:schemeClr val="tx1"/>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1008" name="Google Shape;1008;p46"/>
          <p:cNvSpPr/>
          <p:nvPr/>
        </p:nvSpPr>
        <p:spPr>
          <a:xfrm>
            <a:off x="5940800" y="1776250"/>
            <a:ext cx="2377440" cy="2632200"/>
          </a:xfrm>
          <a:prstGeom prst="rect">
            <a:avLst/>
          </a:prstGeom>
          <a:noFill/>
          <a:ln w="19050" cap="flat" cmpd="sng">
            <a:solidFill>
              <a:schemeClr val="dk2"/>
            </a:solidFill>
            <a:prstDash val="dash"/>
            <a:round/>
            <a:headEnd type="none" w="sm" len="sm"/>
            <a:tailEnd type="none" w="sm" len="sm"/>
          </a:ln>
        </p:spPr>
        <p:txBody>
          <a:bodyPr spcFirstLastPara="1" wrap="square" lIns="137160" tIns="137160" rIns="137160" bIns="137160" anchor="ctr" anchorCtr="0">
            <a:noAutofit/>
          </a:bodyPr>
          <a:lstStyle/>
          <a:p>
            <a:pPr marL="0" lvl="0" indent="0" algn="l" rtl="0">
              <a:spcBef>
                <a:spcPts val="0"/>
              </a:spcBef>
              <a:spcAft>
                <a:spcPts val="0"/>
              </a:spcAft>
              <a:buNone/>
            </a:pPr>
            <a:r>
              <a:rPr lang="en-US" sz="1200">
                <a:latin typeface="Open Sans" panose="020B0606030504020204" pitchFamily="34" charset="0"/>
                <a:ea typeface="Open Sans" panose="020B0606030504020204" pitchFamily="34" charset="0"/>
                <a:cs typeface="Open Sans" panose="020B0606030504020204" pitchFamily="34" charset="0"/>
              </a:rPr>
              <a:t>MySQL's downstream versions are derived versions or branches based on the upstream MySQL versions, with modifications, optimizations, or extensions:</a:t>
            </a:r>
          </a:p>
          <a:p>
            <a:pPr marL="0" lvl="0" indent="0" algn="l" rtl="0">
              <a:spcBef>
                <a:spcPts val="0"/>
              </a:spcBef>
              <a:spcAft>
                <a:spcPts val="0"/>
              </a:spcAft>
              <a:buNone/>
            </a:pPr>
            <a:endParaRPr sz="120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de" sz="1200" b="1" err="1">
                <a:solidFill>
                  <a:schemeClr val="dk2"/>
                </a:solidFill>
                <a:latin typeface="Open Sans" panose="020B0606030504020204" pitchFamily="34" charset="0"/>
                <a:ea typeface="Open Sans" panose="020B0606030504020204" pitchFamily="34" charset="0"/>
                <a:cs typeface="Open Sans" panose="020B0606030504020204" pitchFamily="34" charset="0"/>
              </a:rPr>
              <a:t>MariaDB</a:t>
            </a: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rPr>
              <a:t> </a:t>
            </a:r>
            <a:endParaRPr sz="1200" b="1">
              <a:solidFill>
                <a:schemeClr val="dk2"/>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de" sz="1200" b="1" err="1">
                <a:solidFill>
                  <a:schemeClr val="dk2"/>
                </a:solidFill>
                <a:latin typeface="Open Sans" panose="020B0606030504020204" pitchFamily="34" charset="0"/>
                <a:ea typeface="Open Sans" panose="020B0606030504020204" pitchFamily="34" charset="0"/>
                <a:cs typeface="Open Sans" panose="020B0606030504020204" pitchFamily="34" charset="0"/>
              </a:rPr>
              <a:t>Percona</a:t>
            </a: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rPr>
              <a:t> Server </a:t>
            </a:r>
            <a:r>
              <a:rPr lang="de" sz="1200" b="1" err="1">
                <a:solidFill>
                  <a:schemeClr val="dk2"/>
                </a:solidFill>
                <a:latin typeface="Open Sans" panose="020B0606030504020204" pitchFamily="34" charset="0"/>
                <a:ea typeface="Open Sans" panose="020B0606030504020204" pitchFamily="34" charset="0"/>
                <a:cs typeface="Open Sans" panose="020B0606030504020204" pitchFamily="34" charset="0"/>
              </a:rPr>
              <a:t>for</a:t>
            </a:r>
            <a:r>
              <a:rPr lang="de" sz="1200" b="1">
                <a:solidFill>
                  <a:schemeClr val="dk2"/>
                </a:solidFill>
                <a:latin typeface="Open Sans" panose="020B0606030504020204" pitchFamily="34" charset="0"/>
                <a:ea typeface="Open Sans" panose="020B0606030504020204" pitchFamily="34" charset="0"/>
                <a:cs typeface="Open Sans" panose="020B0606030504020204" pitchFamily="34" charset="0"/>
              </a:rPr>
              <a:t> MySQL Amazon RDS MySQL</a:t>
            </a:r>
            <a:endParaRPr sz="1200" b="1">
              <a:solidFill>
                <a:schemeClr val="dk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0" name="Google Shape;1010;p46"/>
          <p:cNvSpPr/>
          <p:nvPr/>
        </p:nvSpPr>
        <p:spPr>
          <a:xfrm>
            <a:off x="6215120" y="1405550"/>
            <a:ext cx="1828800" cy="440100"/>
          </a:xfrm>
          <a:prstGeom prst="roundRect">
            <a:avLst>
              <a:gd name="adj" fmla="val 16667"/>
            </a:avLst>
          </a:prstGeom>
          <a:solidFill>
            <a:srgbClr val="A6CBC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Downstream</a:t>
            </a:r>
            <a:r>
              <a:rPr lang="en-US" b="1" baseline="30000">
                <a:solidFill>
                  <a:schemeClr val="tx1"/>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1002" name="Google Shape;1002;p46"/>
          <p:cNvSpPr/>
          <p:nvPr/>
        </p:nvSpPr>
        <p:spPr>
          <a:xfrm>
            <a:off x="640464" y="1776250"/>
            <a:ext cx="2377440" cy="2644800"/>
          </a:xfrm>
          <a:prstGeom prst="rect">
            <a:avLst/>
          </a:prstGeom>
          <a:noFill/>
          <a:ln w="19050" cap="flat" cmpd="sng">
            <a:solidFill>
              <a:schemeClr val="dk2"/>
            </a:solidFill>
            <a:prstDash val="dash"/>
            <a:round/>
            <a:headEnd type="none" w="sm" len="sm"/>
            <a:tailEnd type="none" w="sm" len="sm"/>
          </a:ln>
        </p:spPr>
        <p:txBody>
          <a:bodyPr spcFirstLastPara="1" wrap="square" lIns="137160" tIns="137160" rIns="137160" bIns="137160" anchor="ctr" anchorCtr="0">
            <a:noAutofit/>
          </a:bodyPr>
          <a:lstStyle/>
          <a:p>
            <a:pPr marL="0" lvl="0" indent="0" algn="l" rtl="0">
              <a:spcBef>
                <a:spcPts val="0"/>
              </a:spcBef>
              <a:spcAft>
                <a:spcPts val="0"/>
              </a:spcAft>
              <a:buNone/>
            </a:pPr>
            <a:endParaRPr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r>
              <a:rPr lang="de" sz="1200" b="1">
                <a:solidFill>
                  <a:schemeClr val="bg2"/>
                </a:solidFill>
                <a:latin typeface="Open Sans" panose="020B0606030504020204" pitchFamily="34" charset="0"/>
                <a:ea typeface="Open Sans" panose="020B0606030504020204" pitchFamily="34" charset="0"/>
                <a:cs typeface="Open Sans" panose="020B0606030504020204" pitchFamily="34" charset="0"/>
                <a:sym typeface="Inter Tight"/>
              </a:rPr>
              <a:t>The </a:t>
            </a:r>
            <a:r>
              <a:rPr lang="de" sz="1200" b="1" err="1">
                <a:solidFill>
                  <a:schemeClr val="bg2"/>
                </a:solidFill>
                <a:latin typeface="Open Sans" panose="020B0606030504020204" pitchFamily="34" charset="0"/>
                <a:ea typeface="Open Sans" panose="020B0606030504020204" pitchFamily="34" charset="0"/>
                <a:cs typeface="Open Sans" panose="020B0606030504020204" pitchFamily="34" charset="0"/>
                <a:sym typeface="Inter Tight"/>
              </a:rPr>
              <a:t>official</a:t>
            </a:r>
            <a:r>
              <a:rPr lang="de" sz="1200" b="1">
                <a:solidFill>
                  <a:schemeClr val="bg2"/>
                </a:solidFill>
                <a:latin typeface="Open Sans" panose="020B0606030504020204" pitchFamily="34" charset="0"/>
                <a:ea typeface="Open Sans" panose="020B0606030504020204" pitchFamily="34" charset="0"/>
                <a:cs typeface="Open Sans" panose="020B0606030504020204" pitchFamily="34" charset="0"/>
                <a:sym typeface="Inter Tight"/>
              </a:rPr>
              <a:t> MySQL </a:t>
            </a:r>
            <a:r>
              <a:rPr lang="de" sz="1200" b="1" err="1">
                <a:solidFill>
                  <a:schemeClr val="bg2"/>
                </a:solidFill>
                <a:latin typeface="Open Sans" panose="020B0606030504020204" pitchFamily="34" charset="0"/>
                <a:ea typeface="Open Sans" panose="020B0606030504020204" pitchFamily="34" charset="0"/>
                <a:cs typeface="Open Sans" panose="020B0606030504020204" pitchFamily="34" charset="0"/>
                <a:sym typeface="Inter Tight"/>
              </a:rPr>
              <a:t>codebase</a:t>
            </a:r>
            <a:r>
              <a:rPr lang="de" sz="1200">
                <a:latin typeface="Open Sans" panose="020B0606030504020204" pitchFamily="34" charset="0"/>
                <a:ea typeface="Open Sans" panose="020B0606030504020204" pitchFamily="34" charset="0"/>
                <a:cs typeface="Open Sans" panose="020B0606030504020204" pitchFamily="34" charset="0"/>
                <a:sym typeface="Inter Tight"/>
              </a:rPr>
              <a:t> </a:t>
            </a:r>
            <a:r>
              <a:rPr lang="de" sz="1200" err="1">
                <a:latin typeface="Open Sans" panose="020B0606030504020204" pitchFamily="34" charset="0"/>
                <a:ea typeface="Open Sans" panose="020B0606030504020204" pitchFamily="34" charset="0"/>
                <a:cs typeface="Open Sans" panose="020B0606030504020204" pitchFamily="34" charset="0"/>
                <a:sym typeface="Inter Tight"/>
              </a:rPr>
              <a:t>maintained</a:t>
            </a:r>
            <a:r>
              <a:rPr lang="de" sz="1200">
                <a:latin typeface="Open Sans" panose="020B0606030504020204" pitchFamily="34" charset="0"/>
                <a:ea typeface="Open Sans" panose="020B0606030504020204" pitchFamily="34" charset="0"/>
                <a:cs typeface="Open Sans" panose="020B0606030504020204" pitchFamily="34" charset="0"/>
                <a:sym typeface="Inter Tight"/>
              </a:rPr>
              <a:t> </a:t>
            </a:r>
            <a:r>
              <a:rPr lang="de" sz="1200" err="1">
                <a:latin typeface="Open Sans" panose="020B0606030504020204" pitchFamily="34" charset="0"/>
                <a:ea typeface="Open Sans" panose="020B0606030504020204" pitchFamily="34" charset="0"/>
                <a:cs typeface="Open Sans" panose="020B0606030504020204" pitchFamily="34" charset="0"/>
                <a:sym typeface="Inter Tight"/>
              </a:rPr>
              <a:t>by</a:t>
            </a:r>
            <a:r>
              <a:rPr lang="de" sz="1200">
                <a:latin typeface="Open Sans" panose="020B0606030504020204" pitchFamily="34" charset="0"/>
                <a:ea typeface="Open Sans" panose="020B0606030504020204" pitchFamily="34" charset="0"/>
                <a:cs typeface="Open Sans" panose="020B0606030504020204" pitchFamily="34" charset="0"/>
                <a:sym typeface="Inter Tight"/>
              </a:rPr>
              <a:t> </a:t>
            </a:r>
            <a:r>
              <a:rPr lang="de" sz="1200" err="1">
                <a:latin typeface="Open Sans" panose="020B0606030504020204" pitchFamily="34" charset="0"/>
                <a:ea typeface="Open Sans" panose="020B0606030504020204" pitchFamily="34" charset="0"/>
                <a:cs typeface="Open Sans" panose="020B0606030504020204" pitchFamily="34" charset="0"/>
                <a:sym typeface="Inter Tight"/>
              </a:rPr>
              <a:t>the</a:t>
            </a:r>
            <a:r>
              <a:rPr lang="de" sz="1200">
                <a:latin typeface="Open Sans" panose="020B0606030504020204" pitchFamily="34" charset="0"/>
                <a:ea typeface="Open Sans" panose="020B0606030504020204" pitchFamily="34" charset="0"/>
                <a:cs typeface="Open Sans" panose="020B0606030504020204" pitchFamily="34" charset="0"/>
                <a:sym typeface="Inter Tight"/>
              </a:rPr>
              <a:t> MySQL </a:t>
            </a:r>
            <a:r>
              <a:rPr lang="de" sz="1200" err="1">
                <a:latin typeface="Open Sans" panose="020B0606030504020204" pitchFamily="34" charset="0"/>
                <a:ea typeface="Open Sans" panose="020B0606030504020204" pitchFamily="34" charset="0"/>
                <a:cs typeface="Open Sans" panose="020B0606030504020204" pitchFamily="34" charset="0"/>
                <a:sym typeface="Inter Tight"/>
              </a:rPr>
              <a:t>development</a:t>
            </a:r>
            <a:r>
              <a:rPr lang="de" sz="1200">
                <a:latin typeface="Open Sans" panose="020B0606030504020204" pitchFamily="34" charset="0"/>
                <a:ea typeface="Open Sans" panose="020B0606030504020204" pitchFamily="34" charset="0"/>
                <a:cs typeface="Open Sans" panose="020B0606030504020204" pitchFamily="34" charset="0"/>
                <a:sym typeface="Inter Tight"/>
              </a:rPr>
              <a:t> </a:t>
            </a:r>
            <a:r>
              <a:rPr lang="de" sz="1200" err="1">
                <a:latin typeface="Open Sans" panose="020B0606030504020204" pitchFamily="34" charset="0"/>
                <a:ea typeface="Open Sans" panose="020B0606030504020204" pitchFamily="34" charset="0"/>
                <a:cs typeface="Open Sans" panose="020B0606030504020204" pitchFamily="34" charset="0"/>
                <a:sym typeface="Inter Tight"/>
              </a:rPr>
              <a:t>team</a:t>
            </a:r>
            <a:r>
              <a:rPr lang="de" sz="1200">
                <a:latin typeface="Open Sans" panose="020B0606030504020204" pitchFamily="34" charset="0"/>
                <a:ea typeface="Open Sans" panose="020B0606030504020204" pitchFamily="34" charset="0"/>
                <a:cs typeface="Open Sans" panose="020B0606030504020204" pitchFamily="34" charset="0"/>
                <a:sym typeface="Inter Tight"/>
              </a:rPr>
              <a:t> at </a:t>
            </a:r>
            <a:r>
              <a:rPr lang="de" sz="1200" b="1">
                <a:solidFill>
                  <a:schemeClr val="bg2"/>
                </a:solidFill>
                <a:latin typeface="Open Sans" panose="020B0606030504020204" pitchFamily="34" charset="0"/>
                <a:ea typeface="Open Sans" panose="020B0606030504020204" pitchFamily="34" charset="0"/>
                <a:cs typeface="Open Sans" panose="020B0606030504020204" pitchFamily="34" charset="0"/>
                <a:sym typeface="Inter Tight"/>
              </a:rPr>
              <a:t>Oracle Corporation</a:t>
            </a:r>
            <a:r>
              <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t>
            </a: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a:p>
            <a:pPr marL="0" lvl="0" indent="0" algn="l" rtl="0">
              <a:spcBef>
                <a:spcPts val="0"/>
              </a:spcBef>
              <a:spcAft>
                <a:spcPts val="0"/>
              </a:spcAft>
              <a:buNone/>
            </a:pPr>
            <a:endParaRPr lang="de" sz="12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endParaRPr>
          </a:p>
        </p:txBody>
      </p:sp>
      <p:pic>
        <p:nvPicPr>
          <p:cNvPr id="1028" name="Picture 4" descr="MySQL logo and symbol, meaning, history, PNG">
            <a:extLst>
              <a:ext uri="{FF2B5EF4-FFF2-40B4-BE49-F238E27FC236}">
                <a16:creationId xmlns:a16="http://schemas.microsoft.com/office/drawing/2014/main" id="{7D195ACB-8BB5-E6AB-7B3B-03AD63A80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20" y="2888343"/>
            <a:ext cx="2051528" cy="12827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06;p46">
            <a:extLst>
              <a:ext uri="{FF2B5EF4-FFF2-40B4-BE49-F238E27FC236}">
                <a16:creationId xmlns:a16="http://schemas.microsoft.com/office/drawing/2014/main" id="{CFE488FB-497C-2ABE-F7DB-FA34260B7C97}"/>
              </a:ext>
            </a:extLst>
          </p:cNvPr>
          <p:cNvSpPr/>
          <p:nvPr/>
        </p:nvSpPr>
        <p:spPr>
          <a:xfrm>
            <a:off x="914784" y="1405550"/>
            <a:ext cx="1828800" cy="440100"/>
          </a:xfrm>
          <a:prstGeom prst="roundRect">
            <a:avLst>
              <a:gd name="adj" fmla="val 16667"/>
            </a:avLst>
          </a:prstGeom>
          <a:solidFill>
            <a:srgbClr val="A6CBC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Upstream</a:t>
            </a:r>
            <a:r>
              <a:rPr lang="en-US" b="1" baseline="30000">
                <a:solidFill>
                  <a:schemeClr val="tx1"/>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3" name="TextBox 2">
            <a:extLst>
              <a:ext uri="{FF2B5EF4-FFF2-40B4-BE49-F238E27FC236}">
                <a16:creationId xmlns:a16="http://schemas.microsoft.com/office/drawing/2014/main" id="{AD5D8DAA-B689-DD0A-A10B-B8AF2AD22D6B}"/>
              </a:ext>
            </a:extLst>
          </p:cNvPr>
          <p:cNvSpPr txBox="1"/>
          <p:nvPr/>
        </p:nvSpPr>
        <p:spPr>
          <a:xfrm>
            <a:off x="116115" y="4774168"/>
            <a:ext cx="8911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DB-Engines GmbH. (n.d.). System Properties Comparison Amazon Aurora vs. MariaDB vs. </a:t>
            </a:r>
            <a:r>
              <a:rPr lang="en-US" sz="600" err="1">
                <a:latin typeface="Open Sans" panose="020B0606030504020204" pitchFamily="34" charset="0"/>
                <a:ea typeface="Open Sans" panose="020B0606030504020204" pitchFamily="34" charset="0"/>
                <a:cs typeface="Open Sans" panose="020B0606030504020204" pitchFamily="34" charset="0"/>
              </a:rPr>
              <a:t>Percona</a:t>
            </a:r>
            <a:r>
              <a:rPr lang="en-US" sz="600">
                <a:latin typeface="Open Sans" panose="020B0606030504020204" pitchFamily="34" charset="0"/>
                <a:ea typeface="Open Sans" panose="020B0606030504020204" pitchFamily="34" charset="0"/>
                <a:cs typeface="Open Sans" panose="020B0606030504020204" pitchFamily="34" charset="0"/>
              </a:rPr>
              <a:t> Server for MySQL.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https://db-engines.com/en/system/Amazon+Aurora%3BMariaDB%3BPercona+Server+for+MySQL</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Oracle Corporation. (2024 Apr 8). MySQL logo.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https://1000logos.net/mysql-logo/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[3] MySQL. (n.d.).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6"/>
              </a:rPr>
              <a:t>https://www.mysql.com/</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966;p41">
            <a:extLst>
              <a:ext uri="{FF2B5EF4-FFF2-40B4-BE49-F238E27FC236}">
                <a16:creationId xmlns:a16="http://schemas.microsoft.com/office/drawing/2014/main" id="{5321ADF2-550A-4580-E972-CC67C034C394}"/>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4" name="Google Shape;1029;p48">
            <a:extLst>
              <a:ext uri="{FF2B5EF4-FFF2-40B4-BE49-F238E27FC236}">
                <a16:creationId xmlns:a16="http://schemas.microsoft.com/office/drawing/2014/main" id="{8DCD4A92-335B-2BB7-0F20-1D1186545D26}"/>
              </a:ext>
            </a:extLst>
          </p:cNvPr>
          <p:cNvSpPr txBox="1">
            <a:spLocks noGrp="1"/>
          </p:cNvSpPr>
          <p:nvPr>
            <p:ph type="title"/>
          </p:nvPr>
        </p:nvSpPr>
        <p:spPr>
          <a:xfrm>
            <a:off x="720000" y="66346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MySQL User </a:t>
            </a:r>
            <a:r>
              <a:rPr lang="de" err="1">
                <a:latin typeface="Open Sans" panose="020B0606030504020204" pitchFamily="34" charset="0"/>
                <a:ea typeface="Open Sans" panose="020B0606030504020204" pitchFamily="34" charset="0"/>
                <a:cs typeface="Open Sans" panose="020B0606030504020204" pitchFamily="34" charset="0"/>
              </a:rPr>
              <a:t>Success</a:t>
            </a:r>
            <a:r>
              <a:rPr lang="de">
                <a:latin typeface="Open Sans" panose="020B0606030504020204" pitchFamily="34" charset="0"/>
                <a:ea typeface="Open Sans" panose="020B0606030504020204" pitchFamily="34" charset="0"/>
                <a:cs typeface="Open Sans" panose="020B0606030504020204" pitchFamily="34" charset="0"/>
              </a:rPr>
              <a:t> Stories</a:t>
            </a:r>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1028" name="Picture 4" descr="Home | RTTS">
            <a:extLst>
              <a:ext uri="{FF2B5EF4-FFF2-40B4-BE49-F238E27FC236}">
                <a16:creationId xmlns:a16="http://schemas.microsoft.com/office/drawing/2014/main" id="{1E426DEA-82E3-A9F4-180A-BE1F2A3ED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6" y="1406117"/>
            <a:ext cx="2743200" cy="9457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Airbnb Png Transparent Images – Free Psd Templates, PNG, Vectors Wowjohn">
            <a:extLst>
              <a:ext uri="{FF2B5EF4-FFF2-40B4-BE49-F238E27FC236}">
                <a16:creationId xmlns:a16="http://schemas.microsoft.com/office/drawing/2014/main" id="{5D0765E1-0A15-9793-0184-B9E91D58DD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423" y="1406117"/>
            <a:ext cx="2834640" cy="8858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3F6F2C-EFE6-2A82-2CBC-B099C7E7EFE7}"/>
              </a:ext>
            </a:extLst>
          </p:cNvPr>
          <p:cNvSpPr/>
          <p:nvPr/>
        </p:nvSpPr>
        <p:spPr>
          <a:xfrm>
            <a:off x="4733784" y="2510790"/>
            <a:ext cx="3475919" cy="1795299"/>
          </a:xfrm>
          <a:prstGeom prst="rect">
            <a:avLst/>
          </a:prstGeom>
          <a:solidFill>
            <a:srgbClr val="FFFAF6"/>
          </a:solidFill>
          <a:ln w="19050">
            <a:solidFill>
              <a:srgbClr val="41B0AB"/>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37160" tIns="137160" rIns="137160" bIns="137160" rtlCol="0" anchor="ctr"/>
          <a:lstStyle/>
          <a:p>
            <a:r>
              <a:rPr lang="en-US" sz="1110">
                <a:solidFill>
                  <a:srgbClr val="000000"/>
                </a:solidFill>
                <a:latin typeface="Open Sans" panose="020B0606030504020204" pitchFamily="34" charset="0"/>
                <a:ea typeface="Open Sans" panose="020B0606030504020204" pitchFamily="34" charset="0"/>
                <a:cs typeface="Open Sans" panose="020B0606030504020204" pitchFamily="34" charset="0"/>
              </a:rPr>
              <a:t>"The decision to use MySQL’s built-in replication to migrate the data for us meant that we no longer had to build the most challenging pieces to guarantee data consistency ourselves as replication was a proven quantity.“</a:t>
            </a:r>
            <a:r>
              <a:rPr lang="en-US" sz="111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2</a:t>
            </a:r>
          </a:p>
          <a:p>
            <a:pPr algn="ctr"/>
            <a:endParaRPr lang="en-US" sz="111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r>
              <a:rPr lang="en-US" sz="1110" b="1">
                <a:solidFill>
                  <a:srgbClr val="4E8477"/>
                </a:solidFill>
                <a:latin typeface="Open Sans" panose="020B0606030504020204" pitchFamily="34" charset="0"/>
                <a:ea typeface="Open Sans" panose="020B0606030504020204" pitchFamily="34" charset="0"/>
                <a:cs typeface="Open Sans" panose="020B0606030504020204" pitchFamily="34" charset="0"/>
              </a:rPr>
              <a:t>Willie Yao</a:t>
            </a:r>
          </a:p>
          <a:p>
            <a:r>
              <a:rPr lang="en-US" sz="1110" i="1">
                <a:solidFill>
                  <a:srgbClr val="4E8477"/>
                </a:solidFill>
                <a:latin typeface="Open Sans" panose="020B0606030504020204" pitchFamily="34" charset="0"/>
                <a:ea typeface="Open Sans" panose="020B0606030504020204" pitchFamily="34" charset="0"/>
                <a:cs typeface="Open Sans" panose="020B0606030504020204" pitchFamily="34" charset="0"/>
              </a:rPr>
              <a:t>Head of Developer Infrastructure</a:t>
            </a:r>
          </a:p>
        </p:txBody>
      </p:sp>
      <p:sp>
        <p:nvSpPr>
          <p:cNvPr id="8" name="Rectangle 7">
            <a:extLst>
              <a:ext uri="{FF2B5EF4-FFF2-40B4-BE49-F238E27FC236}">
                <a16:creationId xmlns:a16="http://schemas.microsoft.com/office/drawing/2014/main" id="{2EC955C2-22BE-55CC-4863-C5A0EC068AD8}"/>
              </a:ext>
            </a:extLst>
          </p:cNvPr>
          <p:cNvSpPr/>
          <p:nvPr/>
        </p:nvSpPr>
        <p:spPr>
          <a:xfrm>
            <a:off x="934297" y="2510790"/>
            <a:ext cx="3475919" cy="1795299"/>
          </a:xfrm>
          <a:prstGeom prst="rect">
            <a:avLst/>
          </a:prstGeom>
          <a:solidFill>
            <a:srgbClr val="FFFAF6"/>
          </a:solidFill>
          <a:ln w="19050">
            <a:solidFill>
              <a:srgbClr val="41B0AB"/>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137160" tIns="137160" rIns="137160" bIns="137160" rtlCol="0" anchor="ctr"/>
          <a:lstStyle/>
          <a:p>
            <a:r>
              <a:rPr lang="en-US" sz="1110">
                <a:solidFill>
                  <a:srgbClr val="000000"/>
                </a:solidFill>
                <a:latin typeface="Open Sans" panose="020B0606030504020204" pitchFamily="34" charset="0"/>
                <a:ea typeface="Open Sans" panose="020B0606030504020204" pitchFamily="34" charset="0"/>
                <a:cs typeface="Open Sans" panose="020B0606030504020204" pitchFamily="34" charset="0"/>
              </a:rPr>
              <a:t>"MySQL is the engine that drives our business, handles computationally intensive queries, and performs all the testing in terms of executing tasks and producing valuable results for users. It's the engine that drives QuerySurge.“</a:t>
            </a:r>
            <a:r>
              <a:rPr lang="en-US" sz="1110" baseline="30000">
                <a:solidFill>
                  <a:srgbClr val="000000"/>
                </a:solidFill>
                <a:latin typeface="Open Sans" panose="020B0606030504020204" pitchFamily="34" charset="0"/>
                <a:ea typeface="Open Sans" panose="020B0606030504020204" pitchFamily="34" charset="0"/>
                <a:cs typeface="Open Sans" panose="020B0606030504020204" pitchFamily="34" charset="0"/>
              </a:rPr>
              <a:t>1</a:t>
            </a:r>
          </a:p>
          <a:p>
            <a:endParaRPr lang="en-US" sz="111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r>
              <a:rPr lang="en-US" sz="1110" b="1">
                <a:solidFill>
                  <a:srgbClr val="4E8477"/>
                </a:solidFill>
                <a:latin typeface="Open Sans" panose="020B0606030504020204" pitchFamily="34" charset="0"/>
                <a:ea typeface="Open Sans" panose="020B0606030504020204" pitchFamily="34" charset="0"/>
                <a:cs typeface="Open Sans" panose="020B0606030504020204" pitchFamily="34" charset="0"/>
              </a:rPr>
              <a:t>Joe </a:t>
            </a:r>
            <a:r>
              <a:rPr lang="en-US" sz="1110" b="1" err="1">
                <a:solidFill>
                  <a:srgbClr val="4E8477"/>
                </a:solidFill>
                <a:latin typeface="Open Sans" panose="020B0606030504020204" pitchFamily="34" charset="0"/>
                <a:ea typeface="Open Sans" panose="020B0606030504020204" pitchFamily="34" charset="0"/>
                <a:cs typeface="Open Sans" panose="020B0606030504020204" pitchFamily="34" charset="0"/>
              </a:rPr>
              <a:t>Brandsdorfer</a:t>
            </a:r>
            <a:endParaRPr lang="en-US" sz="1110" b="1">
              <a:solidFill>
                <a:srgbClr val="4E8477"/>
              </a:solidFill>
              <a:latin typeface="Open Sans" panose="020B0606030504020204" pitchFamily="34" charset="0"/>
              <a:ea typeface="Open Sans" panose="020B0606030504020204" pitchFamily="34" charset="0"/>
              <a:cs typeface="Open Sans" panose="020B0606030504020204" pitchFamily="34" charset="0"/>
            </a:endParaRPr>
          </a:p>
          <a:p>
            <a:r>
              <a:rPr lang="en-US" sz="1110">
                <a:solidFill>
                  <a:srgbClr val="4E8477"/>
                </a:solidFill>
                <a:latin typeface="Open Sans" panose="020B0606030504020204" pitchFamily="34" charset="0"/>
                <a:ea typeface="Open Sans" panose="020B0606030504020204" pitchFamily="34" charset="0"/>
                <a:cs typeface="Open Sans" panose="020B0606030504020204" pitchFamily="34" charset="0"/>
              </a:rPr>
              <a:t>Director of Operations, Real-Time Tech Solutions</a:t>
            </a:r>
          </a:p>
        </p:txBody>
      </p:sp>
      <p:sp>
        <p:nvSpPr>
          <p:cNvPr id="2" name="TextBox 1">
            <a:extLst>
              <a:ext uri="{FF2B5EF4-FFF2-40B4-BE49-F238E27FC236}">
                <a16:creationId xmlns:a16="http://schemas.microsoft.com/office/drawing/2014/main" id="{F798E9D8-879F-3AC9-E1E7-3E0D23B8DEBA}"/>
              </a:ext>
            </a:extLst>
          </p:cNvPr>
          <p:cNvSpPr txBox="1"/>
          <p:nvPr/>
        </p:nvSpPr>
        <p:spPr>
          <a:xfrm>
            <a:off x="1072254" y="4774168"/>
            <a:ext cx="6999493" cy="369332"/>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MySQL. (n.d.). RTTS Uses MySQL Embedded for QA and Testing Platform.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https://www.mysql.com/why-mysql/case-studies/rtts-querysurge-mysql-embedded.html</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Yao, W. (2015, Oct 6). How We Partitioned Airbnb’s Main Database in Two Weeks.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6"/>
              </a:rPr>
              <a:t>https://medium.com/airbnb-engineering/how-we-partitioned-airbnb-s-main-database-in-two-weeks-55f7e006ff21</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966;p41">
            <a:extLst>
              <a:ext uri="{FF2B5EF4-FFF2-40B4-BE49-F238E27FC236}">
                <a16:creationId xmlns:a16="http://schemas.microsoft.com/office/drawing/2014/main" id="{B513DD2E-933C-E237-5A9D-5F5630DEBD5C}"/>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529822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4" name="Google Shape;1029;p48">
            <a:extLst>
              <a:ext uri="{FF2B5EF4-FFF2-40B4-BE49-F238E27FC236}">
                <a16:creationId xmlns:a16="http://schemas.microsoft.com/office/drawing/2014/main" id="{8DCD4A92-335B-2BB7-0F20-1D1186545D26}"/>
              </a:ext>
            </a:extLst>
          </p:cNvPr>
          <p:cNvSpPr txBox="1">
            <a:spLocks noGrp="1"/>
          </p:cNvSpPr>
          <p:nvPr>
            <p:ph type="title"/>
          </p:nvPr>
        </p:nvSpPr>
        <p:spPr>
          <a:xfrm>
            <a:off x="720000" y="66346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OSS Guiding </a:t>
            </a:r>
            <a:r>
              <a:rPr lang="en-US">
                <a:latin typeface="Open Sans" panose="020B0606030504020204" pitchFamily="34" charset="0"/>
                <a:ea typeface="Open Sans" panose="020B0606030504020204" pitchFamily="34" charset="0"/>
                <a:cs typeface="Open Sans" panose="020B0606030504020204" pitchFamily="34" charset="0"/>
              </a:rPr>
              <a:t>Principles</a:t>
            </a:r>
            <a:r>
              <a:rPr lang="en-US" baseline="30000">
                <a:latin typeface="Open Sans" panose="020B0606030504020204" pitchFamily="34" charset="0"/>
                <a:ea typeface="Open Sans" panose="020B0606030504020204" pitchFamily="34" charset="0"/>
                <a:cs typeface="Open Sans" panose="020B0606030504020204" pitchFamily="34" charset="0"/>
              </a:rPr>
              <a:t>1</a:t>
            </a:r>
          </a:p>
        </p:txBody>
      </p:sp>
      <p:sp>
        <p:nvSpPr>
          <p:cNvPr id="2" name="Google Shape;933;p40">
            <a:extLst>
              <a:ext uri="{FF2B5EF4-FFF2-40B4-BE49-F238E27FC236}">
                <a16:creationId xmlns:a16="http://schemas.microsoft.com/office/drawing/2014/main" id="{D3897079-A1E6-8FC5-45BF-EA69AC175B40}"/>
              </a:ext>
            </a:extLst>
          </p:cNvPr>
          <p:cNvSpPr txBox="1">
            <a:spLocks/>
          </p:cNvSpPr>
          <p:nvPr/>
        </p:nvSpPr>
        <p:spPr>
          <a:xfrm>
            <a:off x="798357" y="1338942"/>
            <a:ext cx="7547287" cy="3141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License Compliance</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must understand and adhere to the open-source license terms.</a:t>
            </a:r>
          </a:p>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Community Engagement</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should actively participate and contribute to the open-source community.</a:t>
            </a:r>
          </a:p>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Transparency and Collaboration</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need to be transparent about our software use and collaborate openly.</a:t>
            </a:r>
          </a:p>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Security and Quality Assurance</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must prioritize security and conduct thorough testing.</a:t>
            </a:r>
          </a:p>
          <a:p>
            <a:pPr marL="285750" indent="-285750">
              <a:spcAft>
                <a:spcPts val="800"/>
              </a:spcAft>
              <a:buClr>
                <a:schemeClr val="tx1"/>
              </a:buClr>
              <a:buFont typeface="Arial" panose="020B0604020202020204" pitchFamily="34" charset="0"/>
              <a:buChar char="•"/>
            </a:pPr>
            <a:r>
              <a:rPr lang="en-US" sz="1500" b="1">
                <a:solidFill>
                  <a:schemeClr val="accent1"/>
                </a:solidFill>
                <a:latin typeface="Open Sans" panose="020B0606030504020204" pitchFamily="34" charset="0"/>
                <a:ea typeface="Open Sans" panose="020B0606030504020204" pitchFamily="34" charset="0"/>
                <a:cs typeface="Open Sans" panose="020B0606030504020204" pitchFamily="34" charset="0"/>
              </a:rPr>
              <a:t>Long-Term Maintenance</a:t>
            </a:r>
            <a:br>
              <a:rPr lang="en-US" sz="1500" b="1">
                <a:latin typeface="Open Sans" panose="020B0606030504020204" pitchFamily="34" charset="0"/>
                <a:ea typeface="Open Sans" panose="020B0606030504020204" pitchFamily="34" charset="0"/>
                <a:cs typeface="Open Sans" panose="020B0606030504020204" pitchFamily="34" charset="0"/>
              </a:rPr>
            </a:br>
            <a:r>
              <a:rPr lang="en-US" sz="1500">
                <a:latin typeface="Open Sans" panose="020B0606030504020204" pitchFamily="34" charset="0"/>
                <a:ea typeface="Open Sans" panose="020B0606030504020204" pitchFamily="34" charset="0"/>
                <a:cs typeface="Open Sans" panose="020B0606030504020204" pitchFamily="34" charset="0"/>
              </a:rPr>
              <a:t>We should consider sustainability and community support for long-term use.</a:t>
            </a:r>
          </a:p>
        </p:txBody>
      </p:sp>
      <p:sp>
        <p:nvSpPr>
          <p:cNvPr id="3" name="TextBox 2">
            <a:extLst>
              <a:ext uri="{FF2B5EF4-FFF2-40B4-BE49-F238E27FC236}">
                <a16:creationId xmlns:a16="http://schemas.microsoft.com/office/drawing/2014/main" id="{B0510468-9F59-EF9B-8658-F13810D4B92A}"/>
              </a:ext>
            </a:extLst>
          </p:cNvPr>
          <p:cNvSpPr txBox="1"/>
          <p:nvPr/>
        </p:nvSpPr>
        <p:spPr>
          <a:xfrm>
            <a:off x="1051560" y="4958834"/>
            <a:ext cx="7040880" cy="184666"/>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Open Source Software. (2024, Jan 6). Free and Open Source Software (FOSS) Core Principles.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https://osssoftware.org/blog/free-and-open-source-software-foss-core-principles/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2F6B1774-DAE4-E088-6FA3-7AC2A2E37752}"/>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161348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C12DA73-3C6C-D769-E986-D8AE98B59FF2}"/>
              </a:ext>
            </a:extLst>
          </p:cNvPr>
          <p:cNvGraphicFramePr>
            <a:graphicFrameLocks noGrp="1"/>
          </p:cNvGraphicFramePr>
          <p:nvPr>
            <p:extLst>
              <p:ext uri="{D42A27DB-BD31-4B8C-83A1-F6EECF244321}">
                <p14:modId xmlns:p14="http://schemas.microsoft.com/office/powerpoint/2010/main" val="4058413885"/>
              </p:ext>
            </p:extLst>
          </p:nvPr>
        </p:nvGraphicFramePr>
        <p:xfrm>
          <a:off x="731520" y="1632585"/>
          <a:ext cx="7680960" cy="3108960"/>
        </p:xfrm>
        <a:graphic>
          <a:graphicData uri="http://schemas.openxmlformats.org/drawingml/2006/table">
            <a:tbl>
              <a:tblPr firstRow="1" bandRow="1">
                <a:tableStyleId>{F6D6EA9A-273F-4AC8-9EDF-B5E7F9130763}</a:tableStyleId>
              </a:tblPr>
              <a:tblGrid>
                <a:gridCol w="3795326">
                  <a:extLst>
                    <a:ext uri="{9D8B030D-6E8A-4147-A177-3AD203B41FA5}">
                      <a16:colId xmlns:a16="http://schemas.microsoft.com/office/drawing/2014/main" val="3950214799"/>
                    </a:ext>
                  </a:extLst>
                </a:gridCol>
                <a:gridCol w="3885634">
                  <a:extLst>
                    <a:ext uri="{9D8B030D-6E8A-4147-A177-3AD203B41FA5}">
                      <a16:colId xmlns:a16="http://schemas.microsoft.com/office/drawing/2014/main" val="3620701361"/>
                    </a:ext>
                  </a:extLst>
                </a:gridCol>
              </a:tblGrid>
              <a:tr h="2909625">
                <a:tc>
                  <a:txBody>
                    <a:bodyPr/>
                    <a:lstStyle/>
                    <a:p>
                      <a:pPr marL="171450" marR="0" lvl="0" indent="-171450" algn="l">
                        <a:lnSpc>
                          <a:spcPct val="100000"/>
                        </a:lnSpc>
                        <a:spcBef>
                          <a:spcPts val="0"/>
                        </a:spcBef>
                        <a:spcAft>
                          <a:spcPts val="0"/>
                        </a:spcAft>
                        <a:buClr>
                          <a:schemeClr val="tx1"/>
                        </a:buClr>
                        <a:buFont typeface="Arial"/>
                        <a:buChar char="•"/>
                      </a:pPr>
                      <a:r>
                        <a:rPr lang="en-US" sz="900" b="1" i="0" u="none" strike="noStrike" noProof="0">
                          <a:solidFill>
                            <a:schemeClr val="tx1"/>
                          </a:solidFill>
                          <a:latin typeface="Open Sans"/>
                          <a:ea typeface="Open Sans"/>
                          <a:cs typeface="Open Sans"/>
                        </a:rPr>
                        <a:t>Flexibility and Adaptivity</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 Scrum is highly adaptive to changes, which is crucial in projects dealing with environmental data. In such area, requirements can evolve </a:t>
                      </a:r>
                      <a:r>
                        <a:rPr lang="en-US" sz="900" b="0" i="0" u="none" strike="noStrike" noProof="0">
                          <a:solidFill>
                            <a:schemeClr val="tx1"/>
                          </a:solidFill>
                          <a:latin typeface="Open Sans"/>
                        </a:rPr>
                        <a:t>freque</a:t>
                      </a:r>
                      <a:r>
                        <a:rPr lang="en-US" sz="900" b="0" i="0" u="none" strike="noStrike" noProof="0">
                          <a:solidFill>
                            <a:srgbClr val="000000"/>
                          </a:solidFill>
                          <a:latin typeface="Open Sans"/>
                        </a:rPr>
                        <a:t>n</a:t>
                      </a:r>
                      <a:r>
                        <a:rPr lang="en-US" sz="900" b="0" i="0" u="none" strike="noStrike" noProof="0">
                          <a:solidFill>
                            <a:schemeClr val="tx1"/>
                          </a:solidFill>
                          <a:latin typeface="Open Sans"/>
                        </a:rPr>
                        <a:t>tly</a:t>
                      </a:r>
                      <a:r>
                        <a:rPr lang="en-US" sz="900" b="0" i="0" u="none" strike="noStrike" noProof="0">
                          <a:solidFill>
                            <a:srgbClr val="000000"/>
                          </a:solidFill>
                          <a:latin typeface="Open Sans"/>
                        </a:rPr>
                        <a:t> because of new regulations or changes in company policy. Based on ongoing feedback, priorities and functionalities could be adjusted </a:t>
                      </a:r>
                      <a:r>
                        <a:rPr lang="en-US" sz="900" b="0" i="0" u="none" strike="noStrike" noProof="0">
                          <a:solidFill>
                            <a:schemeClr val="tx1"/>
                          </a:solidFill>
                          <a:latin typeface="Open Sans"/>
                        </a:rPr>
                        <a:t>on</a:t>
                      </a:r>
                      <a:r>
                        <a:rPr lang="en-US" sz="900" b="0" i="0" u="none" strike="noStrike" noProof="0">
                          <a:solidFill>
                            <a:srgbClr val="000000"/>
                          </a:solidFill>
                          <a:latin typeface="Open Sans"/>
                        </a:rPr>
                        <a:t> account of Scrum’s iterative process. </a:t>
                      </a:r>
                      <a:endParaRPr lang="en-US" sz="900" b="0" i="0" u="none" strike="noStrike" noProof="0">
                        <a:solidFill>
                          <a:schemeClr val="tx1"/>
                        </a:solidFill>
                        <a:latin typeface="Open Sans"/>
                        <a:ea typeface="Open Sans"/>
                        <a:cs typeface="Open Sans"/>
                      </a:endParaRPr>
                    </a:p>
                    <a:p>
                      <a:pPr marL="171450" marR="0" lvl="0" indent="-171450" algn="l">
                        <a:lnSpc>
                          <a:spcPct val="100000"/>
                        </a:lnSpc>
                        <a:spcBef>
                          <a:spcPts val="0"/>
                        </a:spcBef>
                        <a:spcAft>
                          <a:spcPts val="0"/>
                        </a:spcAft>
                        <a:buClr>
                          <a:schemeClr val="tx1"/>
                        </a:buClr>
                        <a:buFont typeface="Arial"/>
                        <a:buChar char="•"/>
                      </a:pPr>
                      <a:endParaRPr lang="en-US" sz="900" b="0" i="0" u="none" strike="noStrike" noProof="0">
                        <a:solidFill>
                          <a:schemeClr val="tx1"/>
                        </a:solidFill>
                        <a:latin typeface="Open Sans"/>
                        <a:ea typeface="Open Sans"/>
                        <a:cs typeface="Open Sans"/>
                      </a:endParaRPr>
                    </a:p>
                    <a:p>
                      <a:pPr marL="171450" marR="0" lvl="0" indent="-171450" algn="l">
                        <a:lnSpc>
                          <a:spcPct val="100000"/>
                        </a:lnSpc>
                        <a:spcBef>
                          <a:spcPts val="0"/>
                        </a:spcBef>
                        <a:spcAft>
                          <a:spcPts val="0"/>
                        </a:spcAft>
                        <a:buClr>
                          <a:srgbClr val="000000"/>
                        </a:buClr>
                        <a:buFont typeface="Arial"/>
                        <a:buChar char="•"/>
                      </a:pPr>
                      <a:r>
                        <a:rPr lang="en-US" sz="900" b="1" i="0" u="none" strike="noStrike" noProof="0">
                          <a:solidFill>
                            <a:schemeClr val="tx1"/>
                          </a:solidFill>
                          <a:latin typeface="Open Sans"/>
                          <a:ea typeface="Open Sans"/>
                          <a:cs typeface="Open Sans"/>
                        </a:rPr>
                        <a:t>Stakeholder Engagement</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Stakeholders are involved throughout the development process by </a:t>
                      </a:r>
                      <a:r>
                        <a:rPr lang="en-US" sz="900" b="0" i="0" u="none" strike="noStrike" noProof="0">
                          <a:solidFill>
                            <a:schemeClr val="tx1"/>
                          </a:solidFill>
                          <a:latin typeface="Open Sans"/>
                        </a:rPr>
                        <a:t>means of</a:t>
                      </a:r>
                      <a:r>
                        <a:rPr lang="en-US" sz="900" b="0" i="0" u="none" strike="noStrike" noProof="0">
                          <a:solidFill>
                            <a:srgbClr val="000000"/>
                          </a:solidFill>
                          <a:latin typeface="Open Sans"/>
                        </a:rPr>
                        <a:t> regular reviews and sprints in Scrum. This continuous engagement is crucial for our EMS, because it aligns with user needs and compliance requirements. </a:t>
                      </a:r>
                      <a:r>
                        <a:rPr lang="en-US" sz="900" b="0" i="0" u="none" strike="noStrike" noProof="0">
                          <a:solidFill>
                            <a:schemeClr val="tx1"/>
                          </a:solidFill>
                          <a:latin typeface="Open Sans"/>
                        </a:rPr>
                        <a:t> </a:t>
                      </a:r>
                    </a:p>
                    <a:p>
                      <a:pPr marL="171450" marR="0" lvl="0" indent="-171450" algn="l">
                        <a:lnSpc>
                          <a:spcPct val="100000"/>
                        </a:lnSpc>
                        <a:spcBef>
                          <a:spcPts val="0"/>
                        </a:spcBef>
                        <a:spcAft>
                          <a:spcPts val="0"/>
                        </a:spcAft>
                        <a:buClr>
                          <a:srgbClr val="005C51"/>
                        </a:buClr>
                        <a:buFont typeface="Arial"/>
                        <a:buChar char="•"/>
                      </a:pPr>
                      <a:endParaRPr lang="en-US" sz="900" baseline="-25000">
                        <a:solidFill>
                          <a:srgbClr val="000000"/>
                        </a:solidFill>
                        <a:latin typeface="Open Sans"/>
                      </a:endParaRPr>
                    </a:p>
                    <a:p>
                      <a:pPr marL="171450" marR="0" lvl="0" indent="-171450" algn="l">
                        <a:lnSpc>
                          <a:spcPct val="100000"/>
                        </a:lnSpc>
                        <a:spcBef>
                          <a:spcPts val="0"/>
                        </a:spcBef>
                        <a:spcAft>
                          <a:spcPts val="0"/>
                        </a:spcAft>
                        <a:buClr>
                          <a:schemeClr val="tx1"/>
                        </a:buClr>
                        <a:buFont typeface="Arial"/>
                        <a:buChar char="•"/>
                      </a:pPr>
                      <a:r>
                        <a:rPr lang="en-US" sz="900" b="1" i="0" u="none" strike="noStrike" noProof="0">
                          <a:solidFill>
                            <a:schemeClr val="tx1"/>
                          </a:solidFill>
                          <a:latin typeface="Open Sans"/>
                          <a:ea typeface="Open Sans"/>
                          <a:cs typeface="Open Sans"/>
                        </a:rPr>
                        <a:t>Team Dynamics and Productivity</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 Scrum enhance collaborati</a:t>
                      </a:r>
                      <a:r>
                        <a:rPr lang="en-US" sz="900" b="0" i="0" u="none" strike="noStrike" noProof="0">
                          <a:solidFill>
                            <a:schemeClr val="tx1"/>
                          </a:solidFill>
                          <a:latin typeface="Open Sans"/>
                        </a:rPr>
                        <a:t>on </a:t>
                      </a:r>
                      <a:r>
                        <a:rPr lang="en-US" sz="900" b="0" i="0" u="none" strike="noStrike" noProof="0">
                          <a:solidFill>
                            <a:srgbClr val="000000"/>
                          </a:solidFill>
                          <a:latin typeface="Open Sans"/>
                        </a:rPr>
                        <a:t>and self-organizing within the team, which can facilitate problem-solving and innovation. Regular sprints and stand-up meetings keep team</a:t>
                      </a:r>
                      <a:r>
                        <a:rPr lang="en-US" sz="900" b="0" i="0" u="none" strike="noStrike" noProof="0">
                          <a:solidFill>
                            <a:schemeClr val="tx1"/>
                          </a:solidFill>
                          <a:latin typeface="Open Sans"/>
                        </a:rPr>
                        <a:t>s</a:t>
                      </a:r>
                      <a:r>
                        <a:rPr lang="en-US" sz="900" b="0" i="0" u="none" strike="noStrike" noProof="0">
                          <a:solidFill>
                            <a:srgbClr val="000000"/>
                          </a:solidFill>
                          <a:latin typeface="Open Sans"/>
                        </a:rPr>
                        <a:t> focused and productive.</a:t>
                      </a:r>
                      <a:r>
                        <a:rPr lang="en-US" sz="900" b="0" i="0" u="none" strike="noStrike" noProof="0">
                          <a:solidFill>
                            <a:schemeClr val="tx1"/>
                          </a:solidFill>
                          <a:latin typeface="Open Sans"/>
                        </a:rPr>
                        <a:t> </a:t>
                      </a:r>
                    </a:p>
                    <a:p>
                      <a:pPr marL="171450" marR="0" lvl="0" indent="-171450" algn="l">
                        <a:lnSpc>
                          <a:spcPct val="100000"/>
                        </a:lnSpc>
                        <a:spcBef>
                          <a:spcPts val="0"/>
                        </a:spcBef>
                        <a:spcAft>
                          <a:spcPts val="0"/>
                        </a:spcAft>
                        <a:buClr>
                          <a:srgbClr val="005C51"/>
                        </a:buClr>
                        <a:buFont typeface="Arial" panose="020B0604020202020204" pitchFamily="34" charset="0"/>
                        <a:buChar char="•"/>
                      </a:pPr>
                      <a:endParaRPr lang="en-US" sz="900" b="0" i="0" u="none" strike="noStrike" noProof="0">
                        <a:solidFill>
                          <a:schemeClr val="tx1"/>
                        </a:solidFill>
                        <a:latin typeface="Open Sans"/>
                        <a:ea typeface="Open Sans"/>
                        <a:cs typeface="Open Sans"/>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71450" lvl="0" indent="-171450" algn="l">
                        <a:lnSpc>
                          <a:spcPct val="100000"/>
                        </a:lnSpc>
                        <a:spcBef>
                          <a:spcPts val="0"/>
                        </a:spcBef>
                        <a:spcAft>
                          <a:spcPts val="0"/>
                        </a:spcAft>
                        <a:buClr>
                          <a:schemeClr val="tx1"/>
                        </a:buClr>
                        <a:buFont typeface="Arial" panose="020B0604020202020204" pitchFamily="34" charset="0"/>
                        <a:buChar char="•"/>
                      </a:pPr>
                      <a:r>
                        <a:rPr lang="en-US" sz="900" b="1" i="0" u="none" strike="noStrike" noProof="0">
                          <a:solidFill>
                            <a:schemeClr val="tx1"/>
                          </a:solidFill>
                          <a:latin typeface="Open Sans"/>
                          <a:ea typeface="Open Sans"/>
                          <a:cs typeface="Open Sans"/>
                        </a:rPr>
                        <a:t>Progressive Development</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The Incremental </a:t>
                      </a:r>
                      <a:r>
                        <a:rPr lang="en-US" sz="900" b="0" i="0" u="none" strike="noStrike" noProof="0">
                          <a:solidFill>
                            <a:schemeClr val="tx1"/>
                          </a:solidFill>
                          <a:latin typeface="Open Sans"/>
                        </a:rPr>
                        <a:t>m</a:t>
                      </a:r>
                      <a:r>
                        <a:rPr lang="en-US" sz="900" b="0" i="0" u="none" strike="noStrike" noProof="0">
                          <a:solidFill>
                            <a:srgbClr val="000000"/>
                          </a:solidFill>
                          <a:latin typeface="Open Sans"/>
                        </a:rPr>
                        <a:t>odel provides manageable, functional or increments modules in the development of our EMS. This method breaks down the development process into smaller parts, each adding functionality to the previously delivered parts, and it is ideal for complex projects.</a:t>
                      </a:r>
                      <a:r>
                        <a:rPr lang="en-US" sz="900" b="0" i="0" u="none" strike="noStrike" noProof="0">
                          <a:solidFill>
                            <a:schemeClr val="tx1"/>
                          </a:solidFill>
                          <a:latin typeface="Open Sans"/>
                        </a:rPr>
                        <a:t> </a:t>
                      </a:r>
                      <a:endParaRPr lang="en-US" sz="900">
                        <a:latin typeface="Open Sans"/>
                      </a:endParaRPr>
                    </a:p>
                    <a:p>
                      <a:pPr marL="171450" lvl="0" indent="-171450" algn="l">
                        <a:lnSpc>
                          <a:spcPct val="100000"/>
                        </a:lnSpc>
                        <a:spcBef>
                          <a:spcPts val="0"/>
                        </a:spcBef>
                        <a:spcAft>
                          <a:spcPts val="0"/>
                        </a:spcAft>
                        <a:buClr>
                          <a:srgbClr val="005C51"/>
                        </a:buClr>
                        <a:buFont typeface="Arial" panose="020B0604020202020204" pitchFamily="34" charset="0"/>
                        <a:buChar char="•"/>
                      </a:pPr>
                      <a:endParaRPr lang="en-US" sz="900" b="0" i="0" u="none" strike="noStrike" noProof="0">
                        <a:solidFill>
                          <a:schemeClr val="tx1"/>
                        </a:solidFill>
                        <a:latin typeface="Open Sans"/>
                        <a:ea typeface="Open Sans"/>
                        <a:cs typeface="Open Sans"/>
                      </a:endParaRPr>
                    </a:p>
                    <a:p>
                      <a:pPr marL="0" lvl="0" indent="0" algn="l">
                        <a:lnSpc>
                          <a:spcPct val="100000"/>
                        </a:lnSpc>
                        <a:spcBef>
                          <a:spcPts val="0"/>
                        </a:spcBef>
                        <a:spcAft>
                          <a:spcPts val="0"/>
                        </a:spcAft>
                        <a:buClr>
                          <a:schemeClr val="tx1"/>
                        </a:buClr>
                        <a:buFont typeface="Arial" panose="020B0604020202020204" pitchFamily="34" charset="0"/>
                        <a:buNone/>
                      </a:pPr>
                      <a:endParaRPr lang="en-US" sz="900" b="1" i="0" u="none" strike="noStrike" noProof="0">
                        <a:solidFill>
                          <a:schemeClr val="tx1"/>
                        </a:solidFill>
                        <a:latin typeface="Open Sans"/>
                        <a:ea typeface="Open Sans"/>
                        <a:cs typeface="Open Sans"/>
                      </a:endParaRPr>
                    </a:p>
                    <a:p>
                      <a:pPr marL="171450" lvl="0" indent="-171450" algn="l">
                        <a:lnSpc>
                          <a:spcPct val="100000"/>
                        </a:lnSpc>
                        <a:spcBef>
                          <a:spcPts val="0"/>
                        </a:spcBef>
                        <a:spcAft>
                          <a:spcPts val="0"/>
                        </a:spcAft>
                        <a:buClr>
                          <a:schemeClr val="tx1"/>
                        </a:buClr>
                        <a:buFont typeface="Arial" panose="020B0604020202020204" pitchFamily="34" charset="0"/>
                        <a:buChar char="•"/>
                      </a:pPr>
                      <a:r>
                        <a:rPr lang="en-US" sz="900" b="1" i="0" u="none" strike="noStrike" noProof="0">
                          <a:solidFill>
                            <a:schemeClr val="tx1"/>
                          </a:solidFill>
                          <a:latin typeface="Open Sans"/>
                          <a:ea typeface="Open Sans"/>
                          <a:cs typeface="Open Sans"/>
                        </a:rPr>
                        <a:t>Early and Predictable Deliveries</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By delivering the system incrementally, we'll able to provide functional improvements at each stage, which enables early testing and feedback. This is essential for an EMS, where early bug detection and adaptation to user feedback can significantly enhance the final product.</a:t>
                      </a:r>
                      <a:r>
                        <a:rPr lang="en-US" sz="900" b="0" i="0" u="none" strike="noStrike" noProof="0">
                          <a:solidFill>
                            <a:schemeClr val="tx1"/>
                          </a:solidFill>
                          <a:latin typeface="Open Sans"/>
                        </a:rPr>
                        <a:t> </a:t>
                      </a:r>
                    </a:p>
                    <a:p>
                      <a:pPr marL="0" lvl="0" indent="0" algn="l">
                        <a:lnSpc>
                          <a:spcPct val="100000"/>
                        </a:lnSpc>
                        <a:spcBef>
                          <a:spcPts val="0"/>
                        </a:spcBef>
                        <a:spcAft>
                          <a:spcPts val="0"/>
                        </a:spcAft>
                        <a:buClr>
                          <a:schemeClr val="tx1"/>
                        </a:buClr>
                        <a:buFont typeface="Arial" panose="020B0604020202020204" pitchFamily="34" charset="0"/>
                        <a:buNone/>
                      </a:pPr>
                      <a:endParaRPr lang="en-US" sz="900" b="1" i="0" u="none" strike="noStrike" noProof="0">
                        <a:solidFill>
                          <a:schemeClr val="tx1"/>
                        </a:solidFill>
                        <a:latin typeface="Open Sans"/>
                        <a:ea typeface="Open Sans"/>
                        <a:cs typeface="Open Sans"/>
                      </a:endParaRPr>
                    </a:p>
                    <a:p>
                      <a:pPr marL="171450" lvl="0" indent="-171450" algn="l">
                        <a:lnSpc>
                          <a:spcPct val="100000"/>
                        </a:lnSpc>
                        <a:spcBef>
                          <a:spcPts val="0"/>
                        </a:spcBef>
                        <a:spcAft>
                          <a:spcPts val="0"/>
                        </a:spcAft>
                        <a:buClr>
                          <a:schemeClr val="tx1"/>
                        </a:buClr>
                        <a:buFont typeface="Arial" panose="020B0604020202020204" pitchFamily="34" charset="0"/>
                        <a:buChar char="•"/>
                      </a:pPr>
                      <a:r>
                        <a:rPr lang="en-US" sz="900" b="1" i="0" u="none" strike="noStrike" noProof="0">
                          <a:solidFill>
                            <a:schemeClr val="tx1"/>
                          </a:solidFill>
                          <a:latin typeface="Open Sans"/>
                          <a:ea typeface="Open Sans"/>
                          <a:cs typeface="Open Sans"/>
                        </a:rPr>
                        <a:t>Risk Management:</a:t>
                      </a:r>
                      <a:r>
                        <a:rPr lang="en-US" sz="900" b="0" i="0" u="none" strike="noStrike" noProof="0">
                          <a:solidFill>
                            <a:schemeClr val="tx1"/>
                          </a:solidFill>
                          <a:latin typeface="Open Sans"/>
                          <a:ea typeface="Open Sans"/>
                          <a:cs typeface="Open Sans"/>
                        </a:rPr>
                        <a:t> </a:t>
                      </a:r>
                      <a:r>
                        <a:rPr lang="en-US" sz="900" b="0" i="0" u="none" strike="noStrike" noProof="0">
                          <a:solidFill>
                            <a:srgbClr val="000000"/>
                          </a:solidFill>
                          <a:latin typeface="Open Sans"/>
                        </a:rPr>
                        <a:t>This model reduces risks, because each increment is smaller and more manageable. Problems can be detected early and are typically associated with a specific increment. This will make them easy to address without affecting the entire system.</a:t>
                      </a:r>
                      <a:r>
                        <a:rPr lang="en-US" sz="900" b="0" i="0" u="none" strike="noStrike" noProof="0">
                          <a:solidFill>
                            <a:schemeClr val="tx1"/>
                          </a:solidFill>
                          <a:latin typeface="Open Sans"/>
                        </a:rPr>
                        <a:t> </a:t>
                      </a:r>
                      <a:br>
                        <a:rPr lang="en-US" sz="900" b="0" i="0" u="none" strike="noStrike" noProof="0">
                          <a:solidFill>
                            <a:srgbClr val="005C51"/>
                          </a:solidFill>
                          <a:latin typeface="Open Sans"/>
                        </a:rPr>
                      </a:br>
                      <a:r>
                        <a:rPr lang="en-US" sz="900" b="0" i="0" u="none" strike="noStrike" noProof="0">
                          <a:solidFill>
                            <a:schemeClr val="tx1"/>
                          </a:solidFill>
                          <a:latin typeface="Open Sans"/>
                        </a:rPr>
                        <a:t> </a:t>
                      </a:r>
                    </a:p>
                    <a:p>
                      <a:pPr marL="171450" lvl="0" indent="-171450" algn="l">
                        <a:lnSpc>
                          <a:spcPct val="100000"/>
                        </a:lnSpc>
                        <a:spcBef>
                          <a:spcPts val="0"/>
                        </a:spcBef>
                        <a:spcAft>
                          <a:spcPts val="0"/>
                        </a:spcAft>
                        <a:buClr>
                          <a:srgbClr val="005C51"/>
                        </a:buClr>
                        <a:buFont typeface="Arial" panose="020B0604020202020204" pitchFamily="34" charset="0"/>
                        <a:buChar char="•"/>
                      </a:pPr>
                      <a:endParaRPr lang="en-US" sz="900" b="0" i="0" u="none" strike="noStrike" noProof="0">
                        <a:solidFill>
                          <a:schemeClr val="tx1"/>
                        </a:solidFill>
                        <a:latin typeface="Open Sans"/>
                        <a:ea typeface="Open Sans"/>
                        <a:cs typeface="Open Sans"/>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74624320"/>
                  </a:ext>
                </a:extLst>
              </a:tr>
            </a:tbl>
          </a:graphicData>
        </a:graphic>
      </p:graphicFrame>
      <p:sp>
        <p:nvSpPr>
          <p:cNvPr id="4" name="TextBox 3">
            <a:extLst>
              <a:ext uri="{FF2B5EF4-FFF2-40B4-BE49-F238E27FC236}">
                <a16:creationId xmlns:a16="http://schemas.microsoft.com/office/drawing/2014/main" id="{EF4CE910-CC02-6994-2898-AB3F33E0C794}"/>
              </a:ext>
            </a:extLst>
          </p:cNvPr>
          <p:cNvSpPr txBox="1"/>
          <p:nvPr/>
        </p:nvSpPr>
        <p:spPr>
          <a:xfrm>
            <a:off x="868680" y="4866501"/>
            <a:ext cx="7406640" cy="276999"/>
          </a:xfrm>
          <a:prstGeom prst="rect">
            <a:avLst/>
          </a:prstGeom>
          <a:solidFill>
            <a:srgbClr val="FFFAF6"/>
          </a:solidFill>
        </p:spPr>
        <p:txBody>
          <a:bodyPr wrap="square">
            <a:spAutoFit/>
          </a:bodyPr>
          <a:lstStyle/>
          <a:p>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rPr>
              <a:t>[1] Sean, P. (2023, Dec 30). What Is Agile Scrum Methodology? Retrieved from https://www.businessnewsdaily.com/4987-what-is-agile-scrum-methodology.html</a:t>
            </a:r>
          </a:p>
          <a:p>
            <a:pPr marL="0" marR="0" lvl="0" indent="0" algn="l">
              <a:lnSpc>
                <a:spcPct val="100000"/>
              </a:lnSpc>
              <a:spcBef>
                <a:spcPts val="0"/>
              </a:spcBef>
              <a:spcAft>
                <a:spcPts val="0"/>
              </a:spcAft>
              <a:buNone/>
            </a:pPr>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rPr>
              <a:t>[2] Martin, M. (2023, Dec 30). What is Incremental Model in SDLC? Advantages &amp; Disadvantages. Retrieved from </a:t>
            </a:r>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hlinkClick r:id="rId3"/>
              </a:rPr>
              <a:t>https://www.guru99.com/what-is-incremental-model-in-sdlc-advantages-disadvantages.html</a:t>
            </a:r>
            <a:endPar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1174;p56">
            <a:extLst>
              <a:ext uri="{FF2B5EF4-FFF2-40B4-BE49-F238E27FC236}">
                <a16:creationId xmlns:a16="http://schemas.microsoft.com/office/drawing/2014/main" id="{5B4CC3CD-3B2E-16CF-79F1-6ABB8E9F35EF}"/>
              </a:ext>
            </a:extLst>
          </p:cNvPr>
          <p:cNvSpPr txBox="1">
            <a:spLocks noGrp="1"/>
          </p:cNvSpPr>
          <p:nvPr>
            <p:ph type="title"/>
          </p:nvPr>
        </p:nvSpPr>
        <p:spPr>
          <a:xfrm>
            <a:off x="720000" y="25301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SDLC Model</a:t>
            </a:r>
            <a:br>
              <a:rPr lang="de">
                <a:latin typeface="Open Sans" panose="020B0606030504020204" pitchFamily="34" charset="0"/>
                <a:ea typeface="Open Sans" panose="020B0606030504020204" pitchFamily="34" charset="0"/>
                <a:cs typeface="Open Sans" panose="020B0606030504020204" pitchFamily="34" charset="0"/>
              </a:rPr>
            </a:br>
            <a:r>
              <a:rPr lang="de" sz="2200" b="0" i="1">
                <a:latin typeface="Open Sans" panose="020B0606030504020204" pitchFamily="34" charset="0"/>
                <a:ea typeface="Open Sans" panose="020B0606030504020204" pitchFamily="34" charset="0"/>
                <a:cs typeface="Open Sans" panose="020B0606030504020204" pitchFamily="34" charset="0"/>
              </a:rPr>
              <a:t>Scrum + Incremental Model</a:t>
            </a:r>
            <a:endParaRPr sz="2200" b="0" i="1">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BADA243D-54EC-CDD8-9217-C096D5BE87A9}"/>
              </a:ext>
            </a:extLst>
          </p:cNvPr>
          <p:cNvSpPr txBox="1"/>
          <p:nvPr/>
        </p:nvSpPr>
        <p:spPr>
          <a:xfrm>
            <a:off x="731520" y="1290643"/>
            <a:ext cx="2927329" cy="338554"/>
          </a:xfrm>
          <a:prstGeom prst="rect">
            <a:avLst/>
          </a:prstGeom>
          <a:noFill/>
        </p:spPr>
        <p:txBody>
          <a:bodyPr wrap="square" anchor="b">
            <a:spAutoFit/>
          </a:bodyPr>
          <a:lstStyle/>
          <a:p>
            <a:r>
              <a:rPr lang="de"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Benefits of Scrum</a:t>
            </a:r>
            <a:r>
              <a:rPr lang="de" sz="1600" b="1" baseline="30000">
                <a:solidFill>
                  <a:schemeClr val="accent1"/>
                </a:solidFill>
                <a:latin typeface="Open Sans" panose="020B0606030504020204" pitchFamily="34" charset="0"/>
                <a:ea typeface="Open Sans" panose="020B0606030504020204" pitchFamily="34" charset="0"/>
                <a:cs typeface="Open Sans" panose="020B0606030504020204" pitchFamily="34" charset="0"/>
              </a:rPr>
              <a:t>1</a:t>
            </a:r>
            <a:endParaRPr lang="en-US" sz="1600" b="1"/>
          </a:p>
        </p:txBody>
      </p:sp>
      <p:sp>
        <p:nvSpPr>
          <p:cNvPr id="7" name="TextBox 6">
            <a:extLst>
              <a:ext uri="{FF2B5EF4-FFF2-40B4-BE49-F238E27FC236}">
                <a16:creationId xmlns:a16="http://schemas.microsoft.com/office/drawing/2014/main" id="{7B56D53E-E65D-3713-CC7C-B9F9758AF7C0}"/>
              </a:ext>
            </a:extLst>
          </p:cNvPr>
          <p:cNvSpPr txBox="1"/>
          <p:nvPr/>
        </p:nvSpPr>
        <p:spPr>
          <a:xfrm>
            <a:off x="4572000" y="1283709"/>
            <a:ext cx="3557451" cy="338554"/>
          </a:xfrm>
          <a:prstGeom prst="rect">
            <a:avLst/>
          </a:prstGeom>
          <a:noFill/>
        </p:spPr>
        <p:txBody>
          <a:bodyPr wrap="square" anchor="b">
            <a:spAutoFit/>
          </a:bodyPr>
          <a:lstStyle/>
          <a:p>
            <a:r>
              <a:rPr lang="de"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Benefits of Incremental Model</a:t>
            </a:r>
            <a:r>
              <a:rPr lang="de" sz="1600" b="1" baseline="30000">
                <a:solidFill>
                  <a:schemeClr val="accent1"/>
                </a:solidFill>
                <a:latin typeface="Open Sans" panose="020B0606030504020204" pitchFamily="34" charset="0"/>
                <a:ea typeface="Open Sans" panose="020B0606030504020204" pitchFamily="34" charset="0"/>
                <a:cs typeface="Open Sans" panose="020B0606030504020204" pitchFamily="34" charset="0"/>
              </a:rPr>
              <a:t>2</a:t>
            </a:r>
            <a:endParaRPr lang="en-US" sz="1600" b="1" baseline="30000"/>
          </a:p>
        </p:txBody>
      </p:sp>
      <p:sp>
        <p:nvSpPr>
          <p:cNvPr id="8" name="Google Shape;966;p41">
            <a:extLst>
              <a:ext uri="{FF2B5EF4-FFF2-40B4-BE49-F238E27FC236}">
                <a16:creationId xmlns:a16="http://schemas.microsoft.com/office/drawing/2014/main" id="{BA2E84D5-1471-1DB4-B507-6DD9DF76DF5D}"/>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919883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6" name="TextBox 5">
            <a:extLst>
              <a:ext uri="{FF2B5EF4-FFF2-40B4-BE49-F238E27FC236}">
                <a16:creationId xmlns:a16="http://schemas.microsoft.com/office/drawing/2014/main" id="{69A37D5C-EAF2-AA7E-1FB2-79BD7AF45A97}"/>
              </a:ext>
            </a:extLst>
          </p:cNvPr>
          <p:cNvSpPr txBox="1"/>
          <p:nvPr/>
        </p:nvSpPr>
        <p:spPr>
          <a:xfrm>
            <a:off x="1016454" y="1370511"/>
            <a:ext cx="711109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100" b="1">
                <a:solidFill>
                  <a:schemeClr val="accent1"/>
                </a:solidFill>
                <a:latin typeface="Open Sans"/>
                <a:ea typeface="Open Sans"/>
                <a:cs typeface="Open Sans"/>
              </a:rPr>
              <a:t>Combining Predictability with Flexibility:</a:t>
            </a:r>
            <a:r>
              <a:rPr lang="en-US" sz="1100" b="1">
                <a:latin typeface="Open Sans"/>
                <a:ea typeface="Open Sans"/>
                <a:cs typeface="Open Sans"/>
              </a:rPr>
              <a:t> </a:t>
            </a:r>
            <a:r>
              <a:rPr lang="en-US" sz="1100">
                <a:latin typeface="Open Sans"/>
                <a:ea typeface="Open Sans"/>
              </a:rPr>
              <a:t>Blending the Incremental Model with Scrum provides the structured delivery of increments. In the meanwhile, it will still maintain the flexibility based on real-time feedback and changing needs. This is particularly useful for an EMS, where different modules might require rapid adjustments due to technological, regulatory, or operational changes.  </a:t>
            </a:r>
            <a:endParaRPr lang="en-US">
              <a:latin typeface="Open Sans"/>
              <a:ea typeface="Open Sans"/>
            </a:endParaRPr>
          </a:p>
          <a:p>
            <a:pPr marL="171450" indent="-171450">
              <a:buChar char="•"/>
            </a:pPr>
            <a:endParaRPr lang="en-US" sz="1100">
              <a:solidFill>
                <a:schemeClr val="accent1"/>
              </a:solidFill>
              <a:latin typeface="Open Sans"/>
              <a:ea typeface="Open Sans"/>
              <a:cs typeface="Open Sans"/>
            </a:endParaRPr>
          </a:p>
          <a:p>
            <a:pPr marL="171450" indent="-171450">
              <a:buChar char="•"/>
            </a:pPr>
            <a:r>
              <a:rPr lang="en-US" sz="1100" b="1">
                <a:solidFill>
                  <a:schemeClr val="accent1"/>
                </a:solidFill>
                <a:latin typeface="Open Sans"/>
                <a:ea typeface="Open Sans"/>
                <a:cs typeface="Open Sans"/>
              </a:rPr>
              <a:t>Enhanced Focus on Deliverables:</a:t>
            </a:r>
            <a:r>
              <a:rPr lang="en-US" sz="1100" b="1">
                <a:latin typeface="Open Sans"/>
                <a:ea typeface="Open Sans"/>
                <a:cs typeface="Open Sans"/>
              </a:rPr>
              <a:t> </a:t>
            </a:r>
            <a:r>
              <a:rPr lang="en-US" sz="1100">
                <a:latin typeface="Open Sans"/>
                <a:ea typeface="Open Sans"/>
                <a:cs typeface="Times New Roman"/>
              </a:rPr>
              <a:t>Incremental Model’s focus on delivering working components at each stage. While combined with Scrum’s sprint-based approach, each component will be fully functional and meet quality standards before moving on to the next. This method reduces the accumulated complexity, especially during the final stages of the project.  </a:t>
            </a:r>
            <a:endParaRPr lang="en-US">
              <a:latin typeface="Open Sans"/>
              <a:ea typeface="Open Sans"/>
              <a:cs typeface="Open Sans"/>
            </a:endParaRPr>
          </a:p>
          <a:p>
            <a:pPr marL="171450" indent="-171450">
              <a:buChar char="•"/>
            </a:pPr>
            <a:endParaRPr lang="en-US" sz="1100">
              <a:solidFill>
                <a:schemeClr val="tx1"/>
              </a:solidFill>
              <a:latin typeface="Open Sans"/>
              <a:ea typeface="Open Sans"/>
              <a:cs typeface="Open Sans"/>
            </a:endParaRPr>
          </a:p>
          <a:p>
            <a:pPr marL="171450" indent="-171450">
              <a:buChar char="•"/>
            </a:pPr>
            <a:r>
              <a:rPr lang="en-US" sz="1100" b="1">
                <a:solidFill>
                  <a:schemeClr val="accent1"/>
                </a:solidFill>
                <a:latin typeface="Open Sans"/>
                <a:ea typeface="Open Sans"/>
                <a:cs typeface="Open Sans"/>
              </a:rPr>
              <a:t>Risk Reduction: </a:t>
            </a:r>
            <a:r>
              <a:rPr lang="en-US" sz="1100">
                <a:latin typeface="Open Sans"/>
                <a:ea typeface="Open Sans"/>
              </a:rPr>
              <a:t>The regular review and adaptation processes in Scrum, associated with the Incremental Model’s approach to modular development, will effectively spread the risk. Each increment can be adjusted or improved without significant  disturbing the entire project, which is crucial in managing risks while developing an EMS.  </a:t>
            </a:r>
            <a:endParaRPr lang="en-US">
              <a:latin typeface="Open Sans"/>
              <a:ea typeface="Open Sans"/>
              <a:cs typeface="Open Sans"/>
            </a:endParaRPr>
          </a:p>
          <a:p>
            <a:pPr marL="171450" indent="-171450">
              <a:buChar char="•"/>
            </a:pPr>
            <a:endParaRPr lang="en-US" sz="1100">
              <a:solidFill>
                <a:schemeClr val="tx1"/>
              </a:solidFill>
              <a:latin typeface="Open Sans"/>
              <a:ea typeface="Open Sans"/>
              <a:cs typeface="Open Sans"/>
            </a:endParaRPr>
          </a:p>
          <a:p>
            <a:pPr marL="171450" indent="-171450">
              <a:buChar char="•"/>
            </a:pPr>
            <a:r>
              <a:rPr lang="en-US" sz="1100" b="1">
                <a:solidFill>
                  <a:schemeClr val="accent1"/>
                </a:solidFill>
                <a:latin typeface="Open Sans"/>
                <a:ea typeface="Open Sans"/>
                <a:cs typeface="Open Sans"/>
              </a:rPr>
              <a:t>Continuous Improvement and Integration: </a:t>
            </a:r>
            <a:r>
              <a:rPr lang="en-US" sz="1100">
                <a:latin typeface="Open Sans"/>
                <a:ea typeface="Open Sans"/>
                <a:cs typeface="Times New Roman"/>
              </a:rPr>
              <a:t>With each increment, the team can integrate lessons learned into the next phase. This continuous loop of feedback and improvement will provide robustness, user-friendliness, and compliance with environmental standards in our EMS.</a:t>
            </a:r>
            <a:endParaRPr lang="en-US">
              <a:latin typeface="Open Sans"/>
              <a:ea typeface="Open Sans"/>
              <a:cs typeface="Times New Roman"/>
            </a:endParaRPr>
          </a:p>
        </p:txBody>
      </p:sp>
      <p:sp>
        <p:nvSpPr>
          <p:cNvPr id="7" name="Title 1">
            <a:extLst>
              <a:ext uri="{FF2B5EF4-FFF2-40B4-BE49-F238E27FC236}">
                <a16:creationId xmlns:a16="http://schemas.microsoft.com/office/drawing/2014/main" id="{CA41485D-33D9-80AF-BA85-71248C82EAB7}"/>
              </a:ext>
            </a:extLst>
          </p:cNvPr>
          <p:cNvSpPr>
            <a:spLocks noGrp="1"/>
          </p:cNvSpPr>
          <p:nvPr>
            <p:ph type="title"/>
          </p:nvPr>
        </p:nvSpPr>
        <p:spPr>
          <a:xfrm>
            <a:off x="1016454" y="797811"/>
            <a:ext cx="7111092" cy="572700"/>
          </a:xfrm>
        </p:spPr>
        <p:txBody>
          <a:bodyPr anchor="ctr"/>
          <a:lstStyle/>
          <a:p>
            <a:pPr algn="l"/>
            <a:r>
              <a:rPr lang="en-US" sz="2000">
                <a:solidFill>
                  <a:schemeClr val="tx1"/>
                </a:solidFill>
                <a:latin typeface="Open Sans"/>
                <a:ea typeface="Open Sans"/>
                <a:cs typeface="Open Sans"/>
              </a:rPr>
              <a:t>Why a Blend of Scrum and Incremental Model?</a:t>
            </a:r>
            <a:r>
              <a:rPr lang="en-US" sz="2000" baseline="30000">
                <a:solidFill>
                  <a:schemeClr val="tx1"/>
                </a:solidFill>
                <a:latin typeface="Open Sans"/>
                <a:ea typeface="Open Sans"/>
                <a:cs typeface="Open Sans"/>
              </a:rPr>
              <a:t>1, 2</a:t>
            </a:r>
            <a:endParaRPr lang="en-US" sz="2000" b="0" baseline="300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DB4F785-DCCC-DB5C-F10D-810C08FD11FB}"/>
              </a:ext>
            </a:extLst>
          </p:cNvPr>
          <p:cNvSpPr txBox="1"/>
          <p:nvPr/>
        </p:nvSpPr>
        <p:spPr>
          <a:xfrm>
            <a:off x="868680" y="4866501"/>
            <a:ext cx="7406640" cy="276999"/>
          </a:xfrm>
          <a:prstGeom prst="rect">
            <a:avLst/>
          </a:prstGeom>
          <a:solidFill>
            <a:srgbClr val="FFFAF6"/>
          </a:solidFill>
        </p:spPr>
        <p:txBody>
          <a:bodyPr wrap="square">
            <a:spAutoFit/>
          </a:bodyPr>
          <a:lstStyle/>
          <a:p>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rPr>
              <a:t>[1] Sean, P. (2023, Dec 30). What Is Agile Scrum Methodology? Retrieved from https://www.businessnewsdaily.com/4987-what-is-agile-scrum-methodology.html</a:t>
            </a:r>
          </a:p>
          <a:p>
            <a:pPr marL="0" marR="0" lvl="0" indent="0" algn="l">
              <a:lnSpc>
                <a:spcPct val="100000"/>
              </a:lnSpc>
              <a:spcBef>
                <a:spcPts val="0"/>
              </a:spcBef>
              <a:spcAft>
                <a:spcPts val="0"/>
              </a:spcAft>
              <a:buNone/>
            </a:pPr>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rPr>
              <a:t>[2] Martin, M. (2023, Dec 30). What is Incremental Model in SDLC? Advantages &amp; Disadvantages. Retrieved from </a:t>
            </a:r>
            <a:r>
              <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hlinkClick r:id="rId3"/>
              </a:rPr>
              <a:t>https://www.guru99.com/what-is-incremental-model-in-sdlc-advantages-disadvantages.html</a:t>
            </a:r>
            <a:endPar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966;p41">
            <a:extLst>
              <a:ext uri="{FF2B5EF4-FFF2-40B4-BE49-F238E27FC236}">
                <a16:creationId xmlns:a16="http://schemas.microsoft.com/office/drawing/2014/main" id="{8FBA1965-3041-E1A7-49AB-7AD0D720BD7B}"/>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577839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72CAC18-8B56-47DD-E74A-FE1D0887E169}"/>
              </a:ext>
            </a:extLst>
          </p:cNvPr>
          <p:cNvGrpSpPr/>
          <p:nvPr/>
        </p:nvGrpSpPr>
        <p:grpSpPr>
          <a:xfrm>
            <a:off x="346565" y="937363"/>
            <a:ext cx="7798499" cy="3597952"/>
            <a:chOff x="327660" y="693414"/>
            <a:chExt cx="7798499" cy="3597952"/>
          </a:xfrm>
        </p:grpSpPr>
        <p:sp>
          <p:nvSpPr>
            <p:cNvPr id="3" name="TextBox 2">
              <a:extLst>
                <a:ext uri="{FF2B5EF4-FFF2-40B4-BE49-F238E27FC236}">
                  <a16:creationId xmlns:a16="http://schemas.microsoft.com/office/drawing/2014/main" id="{167D82F7-041A-A2DD-3D24-58E4073AD551}"/>
                </a:ext>
              </a:extLst>
            </p:cNvPr>
            <p:cNvSpPr txBox="1"/>
            <p:nvPr/>
          </p:nvSpPr>
          <p:spPr>
            <a:xfrm>
              <a:off x="4818316" y="1530351"/>
              <a:ext cx="3185160" cy="246221"/>
            </a:xfrm>
            <a:prstGeom prst="rect">
              <a:avLst/>
            </a:prstGeom>
            <a:noFill/>
          </p:spPr>
          <p:txBody>
            <a:bodyPr wrap="square" rtlCol="0">
              <a:spAutoFit/>
            </a:bodyPr>
            <a:lstStyle/>
            <a:p>
              <a:r>
                <a:rPr lang="en-US" sz="1000" b="1">
                  <a:solidFill>
                    <a:schemeClr val="tx1"/>
                  </a:solidFill>
                  <a:latin typeface="+mn-lt"/>
                </a:rPr>
                <a:t>System Setup &amp; Core Development</a:t>
              </a:r>
              <a:endParaRPr lang="en-IN" sz="1000" b="1">
                <a:solidFill>
                  <a:schemeClr val="tx1"/>
                </a:solidFill>
                <a:latin typeface="+mn-lt"/>
              </a:endParaRPr>
            </a:p>
          </p:txBody>
        </p:sp>
        <p:sp>
          <p:nvSpPr>
            <p:cNvPr id="4" name="Rectangle: Rounded Corners 3">
              <a:extLst>
                <a:ext uri="{FF2B5EF4-FFF2-40B4-BE49-F238E27FC236}">
                  <a16:creationId xmlns:a16="http://schemas.microsoft.com/office/drawing/2014/main" id="{87495F8A-42A1-B4E1-3715-FCC4228630AB}"/>
                </a:ext>
              </a:extLst>
            </p:cNvPr>
            <p:cNvSpPr/>
            <p:nvPr/>
          </p:nvSpPr>
          <p:spPr>
            <a:xfrm>
              <a:off x="327660" y="693414"/>
              <a:ext cx="1360932" cy="15544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1</a:t>
              </a:r>
            </a:p>
            <a:p>
              <a:r>
                <a:rPr lang="en-IN" sz="600" b="1"/>
                <a:t>Objective: </a:t>
              </a:r>
              <a:r>
                <a:rPr lang="en-IN" sz="600"/>
                <a:t>System Setup</a:t>
              </a:r>
              <a:br>
                <a:rPr lang="en-IN" sz="600" b="1"/>
              </a:br>
              <a:r>
                <a:rPr lang="en-IN" sz="600" b="1"/>
                <a:t>Required Task: </a:t>
              </a:r>
            </a:p>
            <a:p>
              <a:r>
                <a:rPr lang="en-US" sz="600"/>
                <a:t>Set up project environment.</a:t>
              </a:r>
            </a:p>
            <a:p>
              <a:r>
                <a:rPr lang="en-US" sz="600"/>
                <a:t>Integrate with </a:t>
              </a:r>
              <a:r>
                <a:rPr lang="en-US" sz="600" err="1"/>
                <a:t>SeedDMS</a:t>
              </a:r>
              <a:r>
                <a:rPr lang="en-US" sz="600"/>
                <a:t>.</a:t>
              </a:r>
            </a:p>
            <a:p>
              <a:r>
                <a:rPr lang="en-US" sz="600"/>
                <a:t>Develop basic data management functionalities.</a:t>
              </a:r>
              <a:br>
                <a:rPr lang="en-US" sz="600"/>
              </a:br>
              <a:r>
                <a:rPr lang="en-US" sz="600" b="1"/>
                <a:t>Success Criteria:</a:t>
              </a:r>
            </a:p>
            <a:p>
              <a:r>
                <a:rPr lang="en-US" sz="600"/>
                <a:t>Project environment is set up and accessible to the team.</a:t>
              </a:r>
            </a:p>
            <a:p>
              <a:r>
                <a:rPr lang="en-US" sz="600"/>
                <a:t>Basic data management functionalities are operational.</a:t>
              </a:r>
              <a:endParaRPr lang="en-IN" sz="600"/>
            </a:p>
          </p:txBody>
        </p:sp>
        <p:sp>
          <p:nvSpPr>
            <p:cNvPr id="9" name="Rectangle: Rounded Corners 8">
              <a:extLst>
                <a:ext uri="{FF2B5EF4-FFF2-40B4-BE49-F238E27FC236}">
                  <a16:creationId xmlns:a16="http://schemas.microsoft.com/office/drawing/2014/main" id="{B7A83730-30E4-EF37-FFE6-CF925E7E5884}"/>
                </a:ext>
              </a:extLst>
            </p:cNvPr>
            <p:cNvSpPr/>
            <p:nvPr/>
          </p:nvSpPr>
          <p:spPr>
            <a:xfrm>
              <a:off x="2200656" y="693414"/>
              <a:ext cx="2298192" cy="15544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2</a:t>
              </a:r>
            </a:p>
            <a:p>
              <a:r>
                <a:rPr lang="en-IN" sz="600" b="1"/>
                <a:t>Objective: </a:t>
              </a:r>
              <a:r>
                <a:rPr lang="en-IN" sz="600"/>
                <a:t>Development</a:t>
              </a:r>
              <a:br>
                <a:rPr lang="en-IN" sz="600" b="1"/>
              </a:br>
              <a:r>
                <a:rPr lang="en-IN" sz="600" b="1"/>
                <a:t>Required Task: </a:t>
              </a:r>
            </a:p>
            <a:p>
              <a:r>
                <a:rPr lang="en-US" sz="600"/>
                <a:t>Establish user authentication and basic access controls.</a:t>
              </a:r>
            </a:p>
            <a:p>
              <a:r>
                <a:rPr lang="en-US" sz="600"/>
                <a:t>Users can input and access environmental data securely.</a:t>
              </a:r>
            </a:p>
            <a:p>
              <a:r>
                <a:rPr lang="en-US" sz="600"/>
                <a:t>Implement real-time updates of current month's energy consumption, carbon emissions, and waste generation (User Story 1.0).</a:t>
              </a:r>
              <a:br>
                <a:rPr lang="en-US" sz="600"/>
              </a:br>
              <a:r>
                <a:rPr lang="en-US" sz="600" b="1"/>
                <a:t>Success Criteria:</a:t>
              </a:r>
            </a:p>
            <a:p>
              <a:r>
                <a:rPr lang="en-US" sz="600"/>
                <a:t>User authentication and access controls are established and verified.</a:t>
              </a:r>
            </a:p>
            <a:p>
              <a:r>
                <a:rPr lang="en-US" sz="600"/>
                <a:t>Users can input and access environmental data securely.</a:t>
              </a:r>
            </a:p>
            <a:p>
              <a:r>
                <a:rPr lang="en-US" sz="600"/>
                <a:t>Real-time updates are functional and accurate.</a:t>
              </a:r>
            </a:p>
          </p:txBody>
        </p:sp>
        <p:cxnSp>
          <p:nvCxnSpPr>
            <p:cNvPr id="14" name="Straight Arrow Connector 13">
              <a:extLst>
                <a:ext uri="{FF2B5EF4-FFF2-40B4-BE49-F238E27FC236}">
                  <a16:creationId xmlns:a16="http://schemas.microsoft.com/office/drawing/2014/main" id="{D5FFCDC5-CC3F-C347-0901-41879754C0CD}"/>
                </a:ext>
              </a:extLst>
            </p:cNvPr>
            <p:cNvCxnSpPr>
              <a:cxnSpLocks/>
              <a:stCxn id="4" idx="3"/>
            </p:cNvCxnSpPr>
            <p:nvPr/>
          </p:nvCxnSpPr>
          <p:spPr>
            <a:xfrm>
              <a:off x="1688592" y="1470646"/>
              <a:ext cx="512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308D86-B0FA-64A2-4249-E2FECDA7E15A}"/>
                </a:ext>
              </a:extLst>
            </p:cNvPr>
            <p:cNvSpPr txBox="1"/>
            <p:nvPr/>
          </p:nvSpPr>
          <p:spPr>
            <a:xfrm>
              <a:off x="1322215" y="3518397"/>
              <a:ext cx="2092260" cy="400110"/>
            </a:xfrm>
            <a:prstGeom prst="rect">
              <a:avLst/>
            </a:prstGeom>
            <a:noFill/>
          </p:spPr>
          <p:txBody>
            <a:bodyPr wrap="square" rtlCol="0">
              <a:spAutoFit/>
            </a:bodyPr>
            <a:lstStyle/>
            <a:p>
              <a:r>
                <a:rPr lang="en-US" sz="1000" b="1">
                  <a:solidFill>
                    <a:schemeClr val="tx1"/>
                  </a:solidFill>
                  <a:latin typeface="+mn-lt"/>
                </a:rPr>
                <a:t>Advanced Data Management &amp; User System</a:t>
              </a:r>
              <a:endParaRPr lang="en-IN" sz="1000" b="1">
                <a:solidFill>
                  <a:schemeClr val="tx1"/>
                </a:solidFill>
                <a:latin typeface="+mn-lt"/>
              </a:endParaRPr>
            </a:p>
          </p:txBody>
        </p:sp>
        <p:sp>
          <p:nvSpPr>
            <p:cNvPr id="25" name="Rectangle: Rounded Corners 24">
              <a:extLst>
                <a:ext uri="{FF2B5EF4-FFF2-40B4-BE49-F238E27FC236}">
                  <a16:creationId xmlns:a16="http://schemas.microsoft.com/office/drawing/2014/main" id="{A289EEC6-DAC6-3FDD-F849-281AC1A08414}"/>
                </a:ext>
              </a:extLst>
            </p:cNvPr>
            <p:cNvSpPr/>
            <p:nvPr/>
          </p:nvSpPr>
          <p:spPr>
            <a:xfrm>
              <a:off x="5584127" y="2659793"/>
              <a:ext cx="2542032" cy="16315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4</a:t>
              </a:r>
            </a:p>
            <a:p>
              <a:r>
                <a:rPr lang="en-IN" sz="600" b="1"/>
                <a:t>Objective: </a:t>
              </a:r>
              <a:r>
                <a:rPr lang="en-IN" sz="600"/>
                <a:t>User System</a:t>
              </a:r>
              <a:br>
                <a:rPr lang="en-IN" sz="600" b="1"/>
              </a:br>
              <a:r>
                <a:rPr lang="en-IN" sz="600" b="1"/>
                <a:t>Required Task: </a:t>
              </a:r>
            </a:p>
            <a:p>
              <a:r>
                <a:rPr lang="en-IN" sz="600"/>
                <a:t>Expand user management features.</a:t>
              </a:r>
            </a:p>
            <a:p>
              <a:r>
                <a:rPr lang="en-IN" sz="600"/>
                <a:t>Implement more sophisticated access controls.</a:t>
              </a:r>
            </a:p>
            <a:p>
              <a:r>
                <a:rPr lang="en-IN" sz="600"/>
                <a:t>Implement analytics in Dashboard &amp; Reports Module for data filtering and comprehensive analysis (User Story 1.2, 2.3).</a:t>
              </a:r>
            </a:p>
            <a:p>
              <a:r>
                <a:rPr lang="en-IN" sz="600"/>
                <a:t>Robust user management system is operational, increasing engagement and productivity.</a:t>
              </a:r>
            </a:p>
            <a:p>
              <a:r>
                <a:rPr lang="en-US" sz="600" b="1"/>
                <a:t>Success Criteria:</a:t>
              </a:r>
            </a:p>
            <a:p>
              <a:r>
                <a:rPr lang="en-US" sz="600"/>
                <a:t>User management features are expanded and validated.</a:t>
              </a:r>
            </a:p>
            <a:p>
              <a:r>
                <a:rPr lang="en-US" sz="600"/>
                <a:t>Sophisticated access controls are implemented and functional.</a:t>
              </a:r>
            </a:p>
            <a:p>
              <a:r>
                <a:rPr lang="en-US" sz="600"/>
                <a:t>Analytics features operational with filtering and analysis tools.</a:t>
              </a:r>
            </a:p>
            <a:p>
              <a:r>
                <a:rPr lang="en-US" sz="600"/>
                <a:t>Robust user management system is operational, increasing engagement and productivity.</a:t>
              </a:r>
            </a:p>
          </p:txBody>
        </p:sp>
        <p:sp>
          <p:nvSpPr>
            <p:cNvPr id="26" name="Rectangle: Rounded Corners 25">
              <a:extLst>
                <a:ext uri="{FF2B5EF4-FFF2-40B4-BE49-F238E27FC236}">
                  <a16:creationId xmlns:a16="http://schemas.microsoft.com/office/drawing/2014/main" id="{B3C925C6-9B54-86D3-24F6-540681FF1332}"/>
                </a:ext>
              </a:extLst>
            </p:cNvPr>
            <p:cNvSpPr/>
            <p:nvPr/>
          </p:nvSpPr>
          <p:spPr>
            <a:xfrm>
              <a:off x="3540157" y="2659809"/>
              <a:ext cx="1558290" cy="163155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3</a:t>
              </a:r>
            </a:p>
            <a:p>
              <a:r>
                <a:rPr lang="en-IN" sz="600" b="1"/>
                <a:t>Objective: </a:t>
              </a:r>
              <a:r>
                <a:rPr lang="en-IN" sz="600"/>
                <a:t>Advanced Data Management</a:t>
              </a:r>
              <a:br>
                <a:rPr lang="en-IN" sz="600" b="1"/>
              </a:br>
              <a:r>
                <a:rPr lang="en-IN" sz="600" b="1"/>
                <a:t>Required Task: </a:t>
              </a:r>
            </a:p>
            <a:p>
              <a:r>
                <a:rPr lang="en-US" sz="600"/>
                <a:t>Enhance data import and export capabilities.</a:t>
              </a:r>
            </a:p>
            <a:p>
              <a:r>
                <a:rPr lang="en-US" sz="600"/>
                <a:t>Develop Reports Dashboard for report templates, customization, and export (User Story 1.1).</a:t>
              </a:r>
              <a:br>
                <a:rPr lang="en-US" sz="600"/>
              </a:br>
              <a:r>
                <a:rPr lang="en-US" sz="600" b="1"/>
                <a:t>Success Criteria:</a:t>
              </a:r>
            </a:p>
            <a:p>
              <a:r>
                <a:rPr lang="en-US" sz="600"/>
                <a:t>Enhanced data import/export functions are tested and working.</a:t>
              </a:r>
            </a:p>
            <a:p>
              <a:r>
                <a:rPr lang="en-US" sz="600"/>
                <a:t>Reports Dashboard is operational with required features.</a:t>
              </a:r>
            </a:p>
          </p:txBody>
        </p:sp>
        <p:cxnSp>
          <p:nvCxnSpPr>
            <p:cNvPr id="30" name="Straight Arrow Connector 29">
              <a:extLst>
                <a:ext uri="{FF2B5EF4-FFF2-40B4-BE49-F238E27FC236}">
                  <a16:creationId xmlns:a16="http://schemas.microsoft.com/office/drawing/2014/main" id="{465CE8F4-71A7-888D-61A1-DAAFB24AB9B5}"/>
                </a:ext>
              </a:extLst>
            </p:cNvPr>
            <p:cNvCxnSpPr>
              <a:cxnSpLocks/>
              <a:stCxn id="26" idx="3"/>
            </p:cNvCxnSpPr>
            <p:nvPr/>
          </p:nvCxnSpPr>
          <p:spPr>
            <a:xfrm>
              <a:off x="5098447" y="3475588"/>
              <a:ext cx="470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764D9FE-9AFC-CA9F-037D-B6CBEDBCB895}"/>
                </a:ext>
              </a:extLst>
            </p:cNvPr>
            <p:cNvGrpSpPr/>
            <p:nvPr/>
          </p:nvGrpSpPr>
          <p:grpSpPr>
            <a:xfrm>
              <a:off x="4517136" y="727984"/>
              <a:ext cx="1691068" cy="1485321"/>
              <a:chOff x="4517136" y="727984"/>
              <a:chExt cx="1691068" cy="1485321"/>
            </a:xfrm>
          </p:grpSpPr>
          <p:sp>
            <p:nvSpPr>
              <p:cNvPr id="31" name="Right Brace 30">
                <a:extLst>
                  <a:ext uri="{FF2B5EF4-FFF2-40B4-BE49-F238E27FC236}">
                    <a16:creationId xmlns:a16="http://schemas.microsoft.com/office/drawing/2014/main" id="{882A86B4-E64E-AA3F-B423-BCF9B2C83BD6}"/>
                  </a:ext>
                </a:extLst>
              </p:cNvPr>
              <p:cNvSpPr/>
              <p:nvPr/>
            </p:nvSpPr>
            <p:spPr>
              <a:xfrm>
                <a:off x="4517136" y="727984"/>
                <a:ext cx="341376" cy="14853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TextBox 31">
                <a:extLst>
                  <a:ext uri="{FF2B5EF4-FFF2-40B4-BE49-F238E27FC236}">
                    <a16:creationId xmlns:a16="http://schemas.microsoft.com/office/drawing/2014/main" id="{AA0D029D-82E8-9C9D-E9C7-6E499C39F5DA}"/>
                  </a:ext>
                </a:extLst>
              </p:cNvPr>
              <p:cNvSpPr txBox="1"/>
              <p:nvPr/>
            </p:nvSpPr>
            <p:spPr>
              <a:xfrm>
                <a:off x="4818316" y="1355228"/>
                <a:ext cx="1389888" cy="230832"/>
              </a:xfrm>
              <a:prstGeom prst="rect">
                <a:avLst/>
              </a:prstGeom>
              <a:noFill/>
            </p:spPr>
            <p:txBody>
              <a:bodyPr wrap="square" rtlCol="0">
                <a:spAutoFit/>
              </a:bodyPr>
              <a:lstStyle/>
              <a:p>
                <a:r>
                  <a:rPr lang="en-IN" sz="900">
                    <a:solidFill>
                      <a:schemeClr val="accent1"/>
                    </a:solidFill>
                    <a:latin typeface="+mn-lt"/>
                  </a:rPr>
                  <a:t>Increment 1</a:t>
                </a:r>
              </a:p>
            </p:txBody>
          </p:sp>
        </p:grpSp>
        <p:sp>
          <p:nvSpPr>
            <p:cNvPr id="37" name="TextBox 36">
              <a:extLst>
                <a:ext uri="{FF2B5EF4-FFF2-40B4-BE49-F238E27FC236}">
                  <a16:creationId xmlns:a16="http://schemas.microsoft.com/office/drawing/2014/main" id="{C75D3D0E-118F-E0FF-B50F-C94622F3E4CB}"/>
                </a:ext>
              </a:extLst>
            </p:cNvPr>
            <p:cNvSpPr txBox="1"/>
            <p:nvPr/>
          </p:nvSpPr>
          <p:spPr>
            <a:xfrm>
              <a:off x="2444639" y="3377006"/>
              <a:ext cx="1389888" cy="230832"/>
            </a:xfrm>
            <a:prstGeom prst="rect">
              <a:avLst/>
            </a:prstGeom>
            <a:noFill/>
          </p:spPr>
          <p:txBody>
            <a:bodyPr wrap="square" rtlCol="0">
              <a:spAutoFit/>
            </a:bodyPr>
            <a:lstStyle/>
            <a:p>
              <a:r>
                <a:rPr lang="en-IN" sz="900">
                  <a:solidFill>
                    <a:schemeClr val="accent1"/>
                  </a:solidFill>
                  <a:latin typeface="+mn-lt"/>
                </a:rPr>
                <a:t>Increment 2</a:t>
              </a:r>
            </a:p>
          </p:txBody>
        </p:sp>
      </p:grpSp>
      <p:sp>
        <p:nvSpPr>
          <p:cNvPr id="50" name="Google Shape;1174;p56">
            <a:extLst>
              <a:ext uri="{FF2B5EF4-FFF2-40B4-BE49-F238E27FC236}">
                <a16:creationId xmlns:a16="http://schemas.microsoft.com/office/drawing/2014/main" id="{83BF6549-97AA-B189-6CDD-6C8509FF3345}"/>
              </a:ext>
            </a:extLst>
          </p:cNvPr>
          <p:cNvSpPr txBox="1">
            <a:spLocks noGrp="1"/>
          </p:cNvSpPr>
          <p:nvPr>
            <p:ph type="title"/>
          </p:nvPr>
        </p:nvSpPr>
        <p:spPr>
          <a:xfrm>
            <a:off x="653561" y="767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Sprint </a:t>
            </a:r>
            <a:r>
              <a:rPr lang="en-US">
                <a:latin typeface="Open Sans" panose="020B0606030504020204" pitchFamily="34" charset="0"/>
                <a:ea typeface="Open Sans" panose="020B0606030504020204" pitchFamily="34" charset="0"/>
                <a:cs typeface="Open Sans" panose="020B0606030504020204" pitchFamily="34" charset="0"/>
              </a:rPr>
              <a:t>Plan</a:t>
            </a:r>
            <a:endParaRPr lang="en-US" baseline="30000">
              <a:latin typeface="Open Sans" panose="020B0606030504020204" pitchFamily="34" charset="0"/>
              <a:ea typeface="Open Sans" panose="020B0606030504020204" pitchFamily="34" charset="0"/>
              <a:cs typeface="Open Sans" panose="020B0606030504020204" pitchFamily="34" charset="0"/>
            </a:endParaRPr>
          </a:p>
        </p:txBody>
      </p:sp>
      <p:cxnSp>
        <p:nvCxnSpPr>
          <p:cNvPr id="56" name="Connector: Elbow 55">
            <a:extLst>
              <a:ext uri="{FF2B5EF4-FFF2-40B4-BE49-F238E27FC236}">
                <a16:creationId xmlns:a16="http://schemas.microsoft.com/office/drawing/2014/main" id="{B9FC2D5C-F722-F43F-440D-10F65087DA80}"/>
              </a:ext>
            </a:extLst>
          </p:cNvPr>
          <p:cNvCxnSpPr>
            <a:cxnSpLocks/>
          </p:cNvCxnSpPr>
          <p:nvPr/>
        </p:nvCxnSpPr>
        <p:spPr>
          <a:xfrm rot="16200000" flipH="1">
            <a:off x="3647466" y="2213016"/>
            <a:ext cx="411933" cy="969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Left Brace 56">
            <a:extLst>
              <a:ext uri="{FF2B5EF4-FFF2-40B4-BE49-F238E27FC236}">
                <a16:creationId xmlns:a16="http://schemas.microsoft.com/office/drawing/2014/main" id="{3190CAC0-EE5D-2C7C-DBE8-2E7AA3647EC6}"/>
              </a:ext>
            </a:extLst>
          </p:cNvPr>
          <p:cNvSpPr/>
          <p:nvPr/>
        </p:nvSpPr>
        <p:spPr>
          <a:xfrm>
            <a:off x="3200400" y="2922040"/>
            <a:ext cx="343517" cy="16132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59" name="Straight Arrow Connector 58">
            <a:extLst>
              <a:ext uri="{FF2B5EF4-FFF2-40B4-BE49-F238E27FC236}">
                <a16:creationId xmlns:a16="http://schemas.microsoft.com/office/drawing/2014/main" id="{49D05ED2-31A6-DE6F-7626-A9ED12BB20CE}"/>
              </a:ext>
            </a:extLst>
          </p:cNvPr>
          <p:cNvCxnSpPr>
            <a:cxnSpLocks/>
          </p:cNvCxnSpPr>
          <p:nvPr/>
        </p:nvCxnSpPr>
        <p:spPr>
          <a:xfrm>
            <a:off x="6874048" y="4535315"/>
            <a:ext cx="0" cy="60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Google Shape;966;p41">
            <a:extLst>
              <a:ext uri="{FF2B5EF4-FFF2-40B4-BE49-F238E27FC236}">
                <a16:creationId xmlns:a16="http://schemas.microsoft.com/office/drawing/2014/main" id="{B4C26F4E-E6DF-8702-6364-5B7E40A04241}"/>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2" name="TextBox 1">
            <a:extLst>
              <a:ext uri="{FF2B5EF4-FFF2-40B4-BE49-F238E27FC236}">
                <a16:creationId xmlns:a16="http://schemas.microsoft.com/office/drawing/2014/main" id="{710E5D9D-588A-1538-8798-36B560D370E0}"/>
              </a:ext>
            </a:extLst>
          </p:cNvPr>
          <p:cNvSpPr txBox="1"/>
          <p:nvPr/>
        </p:nvSpPr>
        <p:spPr>
          <a:xfrm>
            <a:off x="1360736" y="4937641"/>
            <a:ext cx="6422528"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Eby, K. (2022, Sep 29). Sprint planning templates. Smartsheet.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2"/>
              </a:rPr>
              <a:t>https://www.smartsheet.com/content/sprint-planning-templates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42935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8B57E-7F75-4B24-A11C-F75FDCE54686}"/>
              </a:ext>
            </a:extLst>
          </p:cNvPr>
          <p:cNvSpPr txBox="1"/>
          <p:nvPr/>
        </p:nvSpPr>
        <p:spPr>
          <a:xfrm>
            <a:off x="4851081" y="793068"/>
            <a:ext cx="1371600" cy="400110"/>
          </a:xfrm>
          <a:prstGeom prst="rect">
            <a:avLst/>
          </a:prstGeom>
          <a:noFill/>
        </p:spPr>
        <p:txBody>
          <a:bodyPr wrap="square" rtlCol="0">
            <a:spAutoFit/>
          </a:bodyPr>
          <a:lstStyle/>
          <a:p>
            <a:r>
              <a:rPr lang="en-IN" sz="1000" b="1">
                <a:solidFill>
                  <a:schemeClr val="tx1"/>
                </a:solidFill>
                <a:latin typeface="+mn-lt"/>
              </a:rPr>
              <a:t>Data Visualization and Reporting</a:t>
            </a:r>
          </a:p>
        </p:txBody>
      </p:sp>
      <p:sp>
        <p:nvSpPr>
          <p:cNvPr id="4" name="Rectangle: Rounded Corners 3">
            <a:extLst>
              <a:ext uri="{FF2B5EF4-FFF2-40B4-BE49-F238E27FC236}">
                <a16:creationId xmlns:a16="http://schemas.microsoft.com/office/drawing/2014/main" id="{57C3B534-D7AB-F9C6-9F58-EF8954A815C5}"/>
              </a:ext>
            </a:extLst>
          </p:cNvPr>
          <p:cNvSpPr/>
          <p:nvPr/>
        </p:nvSpPr>
        <p:spPr>
          <a:xfrm>
            <a:off x="828405" y="125676"/>
            <a:ext cx="1757013" cy="12916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5</a:t>
            </a:r>
          </a:p>
          <a:p>
            <a:r>
              <a:rPr lang="en-IN" sz="600" b="1"/>
              <a:t>Objective:</a:t>
            </a:r>
            <a:r>
              <a:rPr lang="en-US" sz="600"/>
              <a:t> Supply Chain and Data Entry</a:t>
            </a:r>
            <a:br>
              <a:rPr lang="en-IN" sz="600" b="1"/>
            </a:br>
            <a:r>
              <a:rPr lang="en-IN" sz="600" b="1"/>
              <a:t>Required Task: </a:t>
            </a:r>
          </a:p>
          <a:p>
            <a:r>
              <a:rPr lang="en-US" sz="600"/>
              <a:t>Develop Supply Chain Module (User Story 1.3, 2.2).</a:t>
            </a:r>
          </a:p>
          <a:p>
            <a:r>
              <a:rPr lang="en-US" sz="600"/>
              <a:t>Develop Data Entry Module for manual data entry and CSV/Excel import (User Story 2.0).</a:t>
            </a:r>
            <a:br>
              <a:rPr lang="en-US" sz="600"/>
            </a:br>
            <a:r>
              <a:rPr lang="en-US" sz="600" b="1"/>
              <a:t>Success Criteria:</a:t>
            </a:r>
          </a:p>
          <a:p>
            <a:r>
              <a:rPr lang="en-US" sz="600"/>
              <a:t>Supply Chain Module is functional.</a:t>
            </a:r>
          </a:p>
          <a:p>
            <a:r>
              <a:rPr lang="en-US" sz="600"/>
              <a:t>Data Entry Module is tested and operational</a:t>
            </a:r>
            <a:r>
              <a:rPr lang="en-US" sz="600" b="1"/>
              <a:t>.</a:t>
            </a:r>
          </a:p>
        </p:txBody>
      </p:sp>
      <p:sp>
        <p:nvSpPr>
          <p:cNvPr id="7" name="Rectangle: Rounded Corners 6">
            <a:extLst>
              <a:ext uri="{FF2B5EF4-FFF2-40B4-BE49-F238E27FC236}">
                <a16:creationId xmlns:a16="http://schemas.microsoft.com/office/drawing/2014/main" id="{0BA01FC0-0156-F21F-89B3-988BF6CD6748}"/>
              </a:ext>
            </a:extLst>
          </p:cNvPr>
          <p:cNvSpPr/>
          <p:nvPr/>
        </p:nvSpPr>
        <p:spPr>
          <a:xfrm>
            <a:off x="2877343" y="109661"/>
            <a:ext cx="1681813" cy="130761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6</a:t>
            </a:r>
          </a:p>
          <a:p>
            <a:r>
              <a:rPr lang="en-IN" sz="600" b="1"/>
              <a:t>Objective</a:t>
            </a:r>
            <a:r>
              <a:rPr lang="en-IN" sz="600"/>
              <a:t>: Data Visualization</a:t>
            </a:r>
            <a:br>
              <a:rPr lang="en-IN" sz="600"/>
            </a:br>
            <a:r>
              <a:rPr lang="en-IN" sz="600" b="1"/>
              <a:t>Required Task: </a:t>
            </a:r>
          </a:p>
          <a:p>
            <a:r>
              <a:rPr lang="en-US" sz="600"/>
              <a:t>Develop initial dashboards and reporting tools.</a:t>
            </a:r>
          </a:p>
          <a:p>
            <a:r>
              <a:rPr lang="en-US" sz="600"/>
              <a:t>Integrate real-time data updates and filtering capabilities</a:t>
            </a:r>
            <a:br>
              <a:rPr lang="en-US" sz="600"/>
            </a:br>
            <a:r>
              <a:rPr lang="en-US" sz="600" b="1"/>
              <a:t>Success Criteria:</a:t>
            </a:r>
          </a:p>
          <a:p>
            <a:r>
              <a:rPr lang="en-US" sz="600"/>
              <a:t>Initial dashboards and reporting tools are developed and reviewed.</a:t>
            </a:r>
          </a:p>
          <a:p>
            <a:r>
              <a:rPr lang="en-US" sz="600"/>
              <a:t>Real-time data updates and filtering capabilities are integrated and tested.</a:t>
            </a:r>
          </a:p>
        </p:txBody>
      </p:sp>
      <p:cxnSp>
        <p:nvCxnSpPr>
          <p:cNvPr id="11" name="Straight Arrow Connector 10">
            <a:extLst>
              <a:ext uri="{FF2B5EF4-FFF2-40B4-BE49-F238E27FC236}">
                <a16:creationId xmlns:a16="http://schemas.microsoft.com/office/drawing/2014/main" id="{ACEDDAE0-7989-92C2-98A4-20F833CC0F53}"/>
              </a:ext>
            </a:extLst>
          </p:cNvPr>
          <p:cNvCxnSpPr>
            <a:cxnSpLocks/>
            <a:stCxn id="4" idx="3"/>
            <a:endCxn id="7" idx="1"/>
          </p:cNvCxnSpPr>
          <p:nvPr/>
        </p:nvCxnSpPr>
        <p:spPr>
          <a:xfrm flipV="1">
            <a:off x="2585418" y="763470"/>
            <a:ext cx="291925" cy="8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C785F27-7BD1-7D70-DAE4-DD727B52B27D}"/>
              </a:ext>
            </a:extLst>
          </p:cNvPr>
          <p:cNvSpPr txBox="1"/>
          <p:nvPr/>
        </p:nvSpPr>
        <p:spPr>
          <a:xfrm>
            <a:off x="4851081" y="648054"/>
            <a:ext cx="1188720" cy="230832"/>
          </a:xfrm>
          <a:prstGeom prst="rect">
            <a:avLst/>
          </a:prstGeom>
          <a:noFill/>
        </p:spPr>
        <p:txBody>
          <a:bodyPr wrap="square" rtlCol="0">
            <a:spAutoFit/>
          </a:bodyPr>
          <a:lstStyle/>
          <a:p>
            <a:r>
              <a:rPr lang="en-IN" sz="900">
                <a:solidFill>
                  <a:schemeClr val="accent1"/>
                </a:solidFill>
                <a:latin typeface="+mn-lt"/>
              </a:rPr>
              <a:t>Increment 3</a:t>
            </a:r>
          </a:p>
        </p:txBody>
      </p:sp>
      <p:sp>
        <p:nvSpPr>
          <p:cNvPr id="13" name="Right Brace 12">
            <a:extLst>
              <a:ext uri="{FF2B5EF4-FFF2-40B4-BE49-F238E27FC236}">
                <a16:creationId xmlns:a16="http://schemas.microsoft.com/office/drawing/2014/main" id="{457D3FAF-04D2-8E5F-E638-6E241963FA50}"/>
              </a:ext>
            </a:extLst>
          </p:cNvPr>
          <p:cNvSpPr/>
          <p:nvPr/>
        </p:nvSpPr>
        <p:spPr>
          <a:xfrm>
            <a:off x="4559156" y="126896"/>
            <a:ext cx="310897" cy="1306985"/>
          </a:xfrm>
          <a:prstGeom prst="rightBrace">
            <a:avLst>
              <a:gd name="adj1" fmla="val 8333"/>
              <a:gd name="adj2" fmla="val 4843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D56E0EA2-6882-EB9F-3D45-596B622676C5}"/>
              </a:ext>
            </a:extLst>
          </p:cNvPr>
          <p:cNvSpPr txBox="1"/>
          <p:nvPr/>
        </p:nvSpPr>
        <p:spPr>
          <a:xfrm>
            <a:off x="7684869" y="2454283"/>
            <a:ext cx="1188720" cy="400110"/>
          </a:xfrm>
          <a:prstGeom prst="rect">
            <a:avLst/>
          </a:prstGeom>
          <a:noFill/>
        </p:spPr>
        <p:txBody>
          <a:bodyPr wrap="square" rtlCol="0">
            <a:spAutoFit/>
          </a:bodyPr>
          <a:lstStyle/>
          <a:p>
            <a:r>
              <a:rPr lang="en-US" sz="1000" b="1">
                <a:solidFill>
                  <a:schemeClr val="tx1"/>
                </a:solidFill>
                <a:latin typeface="+mn-lt"/>
              </a:rPr>
              <a:t>Security &amp; UI Enhancements</a:t>
            </a:r>
            <a:endParaRPr lang="en-IN" sz="1000" b="1">
              <a:solidFill>
                <a:schemeClr val="tx1"/>
              </a:solidFill>
              <a:latin typeface="+mn-lt"/>
            </a:endParaRPr>
          </a:p>
        </p:txBody>
      </p:sp>
      <p:sp>
        <p:nvSpPr>
          <p:cNvPr id="16" name="Rectangle: Rounded Corners 15">
            <a:extLst>
              <a:ext uri="{FF2B5EF4-FFF2-40B4-BE49-F238E27FC236}">
                <a16:creationId xmlns:a16="http://schemas.microsoft.com/office/drawing/2014/main" id="{9F2F9415-C0B6-70BE-3A56-E3C46D01724D}"/>
              </a:ext>
            </a:extLst>
          </p:cNvPr>
          <p:cNvSpPr/>
          <p:nvPr/>
        </p:nvSpPr>
        <p:spPr>
          <a:xfrm>
            <a:off x="3000058" y="1657370"/>
            <a:ext cx="1981028" cy="15479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7</a:t>
            </a:r>
          </a:p>
          <a:p>
            <a:r>
              <a:rPr lang="en-IN" sz="600" b="1"/>
              <a:t>Objective:</a:t>
            </a:r>
            <a:r>
              <a:rPr lang="en-US" sz="600"/>
              <a:t> Reporting Element</a:t>
            </a:r>
            <a:br>
              <a:rPr lang="en-IN" sz="600" b="1"/>
            </a:br>
            <a:r>
              <a:rPr lang="en-IN" sz="600" b="1"/>
              <a:t>Required Task: </a:t>
            </a:r>
          </a:p>
          <a:p>
            <a:r>
              <a:rPr lang="en-US" sz="600"/>
              <a:t>Integrate more robust user management (Increment 2 continuation).</a:t>
            </a:r>
          </a:p>
          <a:p>
            <a:r>
              <a:rPr lang="en-US" sz="600"/>
              <a:t>Enhanced UI for data import/export functions is deployed.</a:t>
            </a:r>
          </a:p>
          <a:p>
            <a:r>
              <a:rPr lang="en-US" sz="600"/>
              <a:t>Robust user management system is operational, increasing engagement and productivity.</a:t>
            </a:r>
            <a:br>
              <a:rPr lang="en-US" sz="600"/>
            </a:br>
            <a:r>
              <a:rPr lang="en-US" sz="600" b="1"/>
              <a:t>Success Criteria:</a:t>
            </a:r>
          </a:p>
          <a:p>
            <a:r>
              <a:rPr lang="en-US" sz="600"/>
              <a:t>Enhanced UI for data import/export functions is deployed.</a:t>
            </a:r>
          </a:p>
          <a:p>
            <a:r>
              <a:rPr lang="en-US" sz="600"/>
              <a:t>Robust user management system is operational, increasing engagement and productivity.</a:t>
            </a:r>
          </a:p>
        </p:txBody>
      </p:sp>
      <p:sp>
        <p:nvSpPr>
          <p:cNvPr id="35" name="TextBox 34">
            <a:extLst>
              <a:ext uri="{FF2B5EF4-FFF2-40B4-BE49-F238E27FC236}">
                <a16:creationId xmlns:a16="http://schemas.microsoft.com/office/drawing/2014/main" id="{E12BF578-2669-0A0D-D37E-EB715CA75F5D}"/>
              </a:ext>
            </a:extLst>
          </p:cNvPr>
          <p:cNvSpPr txBox="1"/>
          <p:nvPr/>
        </p:nvSpPr>
        <p:spPr>
          <a:xfrm>
            <a:off x="3229085" y="4255681"/>
            <a:ext cx="1463040" cy="400110"/>
          </a:xfrm>
          <a:prstGeom prst="rect">
            <a:avLst/>
          </a:prstGeom>
          <a:noFill/>
        </p:spPr>
        <p:txBody>
          <a:bodyPr wrap="square" rtlCol="0">
            <a:spAutoFit/>
          </a:bodyPr>
          <a:lstStyle/>
          <a:p>
            <a:pPr algn="r"/>
            <a:r>
              <a:rPr lang="en-IN" sz="1000" b="1">
                <a:solidFill>
                  <a:schemeClr val="tx1"/>
                </a:solidFill>
                <a:latin typeface="+mn-lt"/>
              </a:rPr>
              <a:t>Compliance &amp; Final Enhancements</a:t>
            </a:r>
          </a:p>
        </p:txBody>
      </p:sp>
      <p:sp>
        <p:nvSpPr>
          <p:cNvPr id="39" name="Rectangle: Rounded Corners 38">
            <a:extLst>
              <a:ext uri="{FF2B5EF4-FFF2-40B4-BE49-F238E27FC236}">
                <a16:creationId xmlns:a16="http://schemas.microsoft.com/office/drawing/2014/main" id="{48EF1FB8-1567-E6D1-3D08-B7C2C68E8CEA}"/>
              </a:ext>
            </a:extLst>
          </p:cNvPr>
          <p:cNvSpPr/>
          <p:nvPr/>
        </p:nvSpPr>
        <p:spPr>
          <a:xfrm>
            <a:off x="5353604" y="1657370"/>
            <a:ext cx="1888924" cy="15938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Sprint 8</a:t>
            </a:r>
          </a:p>
          <a:p>
            <a:r>
              <a:rPr lang="en-IN" sz="600" b="1"/>
              <a:t>Objective:</a:t>
            </a:r>
            <a:r>
              <a:rPr lang="en-US" sz="600"/>
              <a:t> Security Enhancements</a:t>
            </a:r>
            <a:br>
              <a:rPr lang="en-IN" sz="600" b="1"/>
            </a:br>
            <a:r>
              <a:rPr lang="en-IN" sz="600" b="1"/>
              <a:t>Required Task: </a:t>
            </a:r>
          </a:p>
          <a:p>
            <a:r>
              <a:rPr lang="en-US" sz="600"/>
              <a:t>Implement robust data encryption and security measures.</a:t>
            </a:r>
          </a:p>
          <a:p>
            <a:r>
              <a:rPr lang="en-US" sz="600"/>
              <a:t>Predictive analysis and anomaly detection are operational.</a:t>
            </a:r>
          </a:p>
          <a:p>
            <a:r>
              <a:rPr lang="en-US" sz="600"/>
              <a:t>Sensitive data is encrypted and secure, ensuring trust and compliance.</a:t>
            </a:r>
            <a:br>
              <a:rPr lang="en-US" sz="600"/>
            </a:br>
            <a:r>
              <a:rPr lang="en-US" sz="600" b="1"/>
              <a:t>Success Criteria:</a:t>
            </a:r>
          </a:p>
          <a:p>
            <a:r>
              <a:rPr lang="en-US" sz="600"/>
              <a:t>Data encryption and security measures are implemented and verified.</a:t>
            </a:r>
          </a:p>
          <a:p>
            <a:r>
              <a:rPr lang="en-US" sz="600"/>
              <a:t>Predictive analysis and anomaly detection are operational.</a:t>
            </a:r>
          </a:p>
          <a:p>
            <a:r>
              <a:rPr lang="en-US" sz="600"/>
              <a:t>Sensitive data is encrypted and secure, ensuring trust and compliance.</a:t>
            </a:r>
          </a:p>
        </p:txBody>
      </p:sp>
      <p:cxnSp>
        <p:nvCxnSpPr>
          <p:cNvPr id="45" name="Straight Arrow Connector 44">
            <a:extLst>
              <a:ext uri="{FF2B5EF4-FFF2-40B4-BE49-F238E27FC236}">
                <a16:creationId xmlns:a16="http://schemas.microsoft.com/office/drawing/2014/main" id="{3B3C44DB-81C0-B838-ECB5-F344638BEF2B}"/>
              </a:ext>
            </a:extLst>
          </p:cNvPr>
          <p:cNvCxnSpPr>
            <a:cxnSpLocks/>
          </p:cNvCxnSpPr>
          <p:nvPr/>
        </p:nvCxnSpPr>
        <p:spPr>
          <a:xfrm>
            <a:off x="4976663" y="2454283"/>
            <a:ext cx="339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8AA85AC9-9781-2AC4-64A4-0A6B48FB6E23}"/>
              </a:ext>
            </a:extLst>
          </p:cNvPr>
          <p:cNvSpPr/>
          <p:nvPr/>
        </p:nvSpPr>
        <p:spPr>
          <a:xfrm>
            <a:off x="5041818" y="3521704"/>
            <a:ext cx="2512495" cy="153888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600" b="1"/>
              <a:t> Sprint 9</a:t>
            </a:r>
          </a:p>
          <a:p>
            <a:r>
              <a:rPr lang="en-IN" sz="600" b="1"/>
              <a:t>Objective:</a:t>
            </a:r>
            <a:r>
              <a:rPr lang="en-US" sz="600"/>
              <a:t> Compliance and Final Enhancements</a:t>
            </a:r>
            <a:br>
              <a:rPr lang="en-IN" sz="600" b="1"/>
            </a:br>
            <a:r>
              <a:rPr lang="en-IN" sz="600" b="1"/>
              <a:t>Required Task: </a:t>
            </a:r>
          </a:p>
          <a:p>
            <a:r>
              <a:rPr lang="en-US" sz="600"/>
              <a:t>Ensure all compliance requirements are met.</a:t>
            </a:r>
          </a:p>
          <a:p>
            <a:r>
              <a:rPr lang="en-US" sz="600"/>
              <a:t>Conduct final testing and adjustments based on stakeholder feedback.</a:t>
            </a:r>
          </a:p>
          <a:p>
            <a:r>
              <a:rPr lang="en-US" sz="600"/>
              <a:t>Project is ready for final delivery and meets all defined KPIs.</a:t>
            </a:r>
          </a:p>
          <a:p>
            <a:r>
              <a:rPr lang="en-US" sz="600"/>
              <a:t>Achieve full regulatory compliance and operational excellence.</a:t>
            </a:r>
            <a:endParaRPr lang="en-IN" sz="600"/>
          </a:p>
          <a:p>
            <a:r>
              <a:rPr lang="en-US" sz="600" b="1"/>
              <a:t>Success Criteria:</a:t>
            </a:r>
          </a:p>
          <a:p>
            <a:r>
              <a:rPr lang="en-US" sz="600"/>
              <a:t>All compliance requirements are reviewed and met.</a:t>
            </a:r>
          </a:p>
          <a:p>
            <a:r>
              <a:rPr lang="en-US" sz="600"/>
              <a:t>Final testing is completed, and adjustments are made based on feedback.</a:t>
            </a:r>
          </a:p>
          <a:p>
            <a:r>
              <a:rPr lang="en-US" sz="600"/>
              <a:t>Project is ready for final delivery and meets all defined KPIs.</a:t>
            </a:r>
          </a:p>
          <a:p>
            <a:r>
              <a:rPr lang="en-US" sz="600"/>
              <a:t>Achieve full regulatory compliance and operational excellence.</a:t>
            </a:r>
          </a:p>
        </p:txBody>
      </p:sp>
      <p:sp>
        <p:nvSpPr>
          <p:cNvPr id="78" name="Right Brace 77">
            <a:extLst>
              <a:ext uri="{FF2B5EF4-FFF2-40B4-BE49-F238E27FC236}">
                <a16:creationId xmlns:a16="http://schemas.microsoft.com/office/drawing/2014/main" id="{0F6015AC-7063-EE02-FC9E-B4A8433013B2}"/>
              </a:ext>
            </a:extLst>
          </p:cNvPr>
          <p:cNvSpPr/>
          <p:nvPr/>
        </p:nvSpPr>
        <p:spPr>
          <a:xfrm>
            <a:off x="7350043" y="1705462"/>
            <a:ext cx="360681" cy="14998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9" name="TextBox 78">
            <a:extLst>
              <a:ext uri="{FF2B5EF4-FFF2-40B4-BE49-F238E27FC236}">
                <a16:creationId xmlns:a16="http://schemas.microsoft.com/office/drawing/2014/main" id="{56C195BF-744D-A2A6-128C-0ED3148D896A}"/>
              </a:ext>
            </a:extLst>
          </p:cNvPr>
          <p:cNvSpPr txBox="1"/>
          <p:nvPr/>
        </p:nvSpPr>
        <p:spPr>
          <a:xfrm>
            <a:off x="7684868" y="2294912"/>
            <a:ext cx="1188720" cy="230832"/>
          </a:xfrm>
          <a:prstGeom prst="rect">
            <a:avLst/>
          </a:prstGeom>
          <a:noFill/>
        </p:spPr>
        <p:txBody>
          <a:bodyPr wrap="square" rtlCol="0">
            <a:spAutoFit/>
          </a:bodyPr>
          <a:lstStyle/>
          <a:p>
            <a:r>
              <a:rPr lang="en-IN" sz="900">
                <a:solidFill>
                  <a:schemeClr val="accent1"/>
                </a:solidFill>
                <a:latin typeface="+mn-lt"/>
              </a:rPr>
              <a:t>Increment 4</a:t>
            </a:r>
          </a:p>
        </p:txBody>
      </p:sp>
      <p:sp>
        <p:nvSpPr>
          <p:cNvPr id="80" name="Left Brace 79">
            <a:extLst>
              <a:ext uri="{FF2B5EF4-FFF2-40B4-BE49-F238E27FC236}">
                <a16:creationId xmlns:a16="http://schemas.microsoft.com/office/drawing/2014/main" id="{42345E1B-4BD2-CCDD-0449-8A43E03D6D1B}"/>
              </a:ext>
            </a:extLst>
          </p:cNvPr>
          <p:cNvSpPr/>
          <p:nvPr/>
        </p:nvSpPr>
        <p:spPr>
          <a:xfrm>
            <a:off x="4692125" y="3521703"/>
            <a:ext cx="158956" cy="14679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1" name="TextBox 80">
            <a:extLst>
              <a:ext uri="{FF2B5EF4-FFF2-40B4-BE49-F238E27FC236}">
                <a16:creationId xmlns:a16="http://schemas.microsoft.com/office/drawing/2014/main" id="{1B8C73D6-73CD-C407-C237-741F31A1085C}"/>
              </a:ext>
            </a:extLst>
          </p:cNvPr>
          <p:cNvSpPr txBox="1"/>
          <p:nvPr/>
        </p:nvSpPr>
        <p:spPr>
          <a:xfrm>
            <a:off x="3503405" y="4052619"/>
            <a:ext cx="1188720" cy="230832"/>
          </a:xfrm>
          <a:prstGeom prst="rect">
            <a:avLst/>
          </a:prstGeom>
          <a:noFill/>
        </p:spPr>
        <p:txBody>
          <a:bodyPr wrap="square" rtlCol="0">
            <a:spAutoFit/>
          </a:bodyPr>
          <a:lstStyle/>
          <a:p>
            <a:pPr algn="r"/>
            <a:r>
              <a:rPr lang="en-IN" sz="900">
                <a:solidFill>
                  <a:schemeClr val="accent1"/>
                </a:solidFill>
                <a:latin typeface="+mn-lt"/>
              </a:rPr>
              <a:t>Increment 5</a:t>
            </a:r>
          </a:p>
        </p:txBody>
      </p:sp>
      <p:cxnSp>
        <p:nvCxnSpPr>
          <p:cNvPr id="95" name="Straight Arrow Connector 94">
            <a:extLst>
              <a:ext uri="{FF2B5EF4-FFF2-40B4-BE49-F238E27FC236}">
                <a16:creationId xmlns:a16="http://schemas.microsoft.com/office/drawing/2014/main" id="{5156211D-E908-12A9-695E-17DA0A9D3A9D}"/>
              </a:ext>
            </a:extLst>
          </p:cNvPr>
          <p:cNvCxnSpPr>
            <a:cxnSpLocks/>
          </p:cNvCxnSpPr>
          <p:nvPr/>
        </p:nvCxnSpPr>
        <p:spPr>
          <a:xfrm flipH="1">
            <a:off x="3718249" y="1417279"/>
            <a:ext cx="1" cy="240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6FD51C-B141-5632-C278-F79A0DA2081D}"/>
              </a:ext>
            </a:extLst>
          </p:cNvPr>
          <p:cNvCxnSpPr>
            <a:stCxn id="39" idx="2"/>
            <a:endCxn id="47" idx="0"/>
          </p:cNvCxnSpPr>
          <p:nvPr/>
        </p:nvCxnSpPr>
        <p:spPr>
          <a:xfrm>
            <a:off x="6298066" y="3251196"/>
            <a:ext cx="0" cy="27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Google Shape;966;p41">
            <a:extLst>
              <a:ext uri="{FF2B5EF4-FFF2-40B4-BE49-F238E27FC236}">
                <a16:creationId xmlns:a16="http://schemas.microsoft.com/office/drawing/2014/main" id="{B7FAE1DD-E280-734D-6BE3-AB92F1444AFE}"/>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2" name="TextBox 1">
            <a:extLst>
              <a:ext uri="{FF2B5EF4-FFF2-40B4-BE49-F238E27FC236}">
                <a16:creationId xmlns:a16="http://schemas.microsoft.com/office/drawing/2014/main" id="{2D4895E2-B712-386F-40E1-6C12C2FD2BAB}"/>
              </a:ext>
            </a:extLst>
          </p:cNvPr>
          <p:cNvSpPr txBox="1"/>
          <p:nvPr/>
        </p:nvSpPr>
        <p:spPr>
          <a:xfrm>
            <a:off x="1249680" y="4895339"/>
            <a:ext cx="344244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Eby</a:t>
            </a:r>
            <a:r>
              <a:rPr lang="en-US" sz="600">
                <a:latin typeface="Open Sans" panose="020B0606030504020204" pitchFamily="34" charset="0"/>
                <a:ea typeface="Open Sans" panose="020B0606030504020204" pitchFamily="34" charset="0"/>
                <a:cs typeface="Open Sans" panose="020B0606030504020204" pitchFamily="34" charset="0"/>
              </a:rPr>
              <a:t>, K. (2022, Sep 29). Sprint planning templates. Smartsheet.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https://www.smartsheet.com/content/sprint-planning-templates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603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3" name="Google Shape;1016;p47">
            <a:extLst>
              <a:ext uri="{FF2B5EF4-FFF2-40B4-BE49-F238E27FC236}">
                <a16:creationId xmlns:a16="http://schemas.microsoft.com/office/drawing/2014/main" id="{401120A5-6C99-CB20-1C0D-9D1136043074}"/>
              </a:ext>
            </a:extLst>
          </p:cNvPr>
          <p:cNvSpPr txBox="1">
            <a:spLocks noGrp="1"/>
          </p:cNvSpPr>
          <p:nvPr>
            <p:ph type="title"/>
          </p:nvPr>
        </p:nvSpPr>
        <p:spPr>
          <a:xfrm>
            <a:off x="720000" y="1212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Why MySQL?</a:t>
            </a:r>
            <a:endParaRPr>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Table 6">
            <a:extLst>
              <a:ext uri="{FF2B5EF4-FFF2-40B4-BE49-F238E27FC236}">
                <a16:creationId xmlns:a16="http://schemas.microsoft.com/office/drawing/2014/main" id="{35D3B434-5D31-80A9-AC54-3682B4EF6A5E}"/>
              </a:ext>
            </a:extLst>
          </p:cNvPr>
          <p:cNvGraphicFramePr>
            <a:graphicFrameLocks noGrp="1"/>
          </p:cNvGraphicFramePr>
          <p:nvPr>
            <p:extLst>
              <p:ext uri="{D42A27DB-BD31-4B8C-83A1-F6EECF244321}">
                <p14:modId xmlns:p14="http://schemas.microsoft.com/office/powerpoint/2010/main" val="1954127829"/>
              </p:ext>
            </p:extLst>
          </p:nvPr>
        </p:nvGraphicFramePr>
        <p:xfrm>
          <a:off x="1188720" y="1439244"/>
          <a:ext cx="6766560" cy="2936240"/>
        </p:xfrm>
        <a:graphic>
          <a:graphicData uri="http://schemas.openxmlformats.org/drawingml/2006/table">
            <a:tbl>
              <a:tblPr firstRow="1" bandRow="1">
                <a:tableStyleId>{F6D6EA9A-273F-4AC8-9EDF-B5E7F9130763}</a:tableStyleId>
              </a:tblPr>
              <a:tblGrid>
                <a:gridCol w="3383280">
                  <a:extLst>
                    <a:ext uri="{9D8B030D-6E8A-4147-A177-3AD203B41FA5}">
                      <a16:colId xmlns:a16="http://schemas.microsoft.com/office/drawing/2014/main" val="2603123425"/>
                    </a:ext>
                  </a:extLst>
                </a:gridCol>
                <a:gridCol w="3383280">
                  <a:extLst>
                    <a:ext uri="{9D8B030D-6E8A-4147-A177-3AD203B41FA5}">
                      <a16:colId xmlns:a16="http://schemas.microsoft.com/office/drawing/2014/main" val="101503418"/>
                    </a:ext>
                  </a:extLst>
                </a:gridCol>
              </a:tblGrid>
              <a:tr h="370840">
                <a:tc>
                  <a:txBody>
                    <a:bodyPr/>
                    <a:lstStyle/>
                    <a:p>
                      <a:pPr algn="ctr"/>
                      <a:r>
                        <a:rPr lang="en-US" sz="1200" b="1">
                          <a:solidFill>
                            <a:schemeClr val="tx1"/>
                          </a:solidFill>
                          <a:latin typeface="Open Sans"/>
                          <a:ea typeface="Open Sans"/>
                          <a:cs typeface="Open Sans"/>
                        </a:rPr>
                        <a:t>Strengths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a:txBody>
                    <a:bodyPr/>
                    <a:lstStyle/>
                    <a:p>
                      <a:pPr algn="ctr"/>
                      <a:r>
                        <a:rPr lang="en-US" sz="1200" b="1">
                          <a:solidFill>
                            <a:schemeClr val="tx1"/>
                          </a:solidFill>
                          <a:latin typeface="Open Sans"/>
                          <a:ea typeface="Open Sans"/>
                          <a:cs typeface="Open Sans"/>
                        </a:rPr>
                        <a:t>Weaknesses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extLst>
                  <a:ext uri="{0D108BD9-81ED-4DB2-BD59-A6C34878D82A}">
                    <a16:rowId xmlns:a16="http://schemas.microsoft.com/office/drawing/2014/main" val="3100495283"/>
                  </a:ext>
                </a:extLst>
              </a:tr>
              <a:tr h="1097280">
                <a:tc>
                  <a:txBody>
                    <a:bodyPr/>
                    <a:lstStyle/>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World’s most popular open-source database with a global community</a:t>
                      </a:r>
                      <a:r>
                        <a:rPr lang="en-US" sz="1100" baseline="30000">
                          <a:solidFill>
                            <a:srgbClr val="000000"/>
                          </a:solidFill>
                          <a:latin typeface="Open Sans"/>
                          <a:ea typeface="Open Sans"/>
                          <a:cs typeface="Open Sans"/>
                        </a:rPr>
                        <a:t>1, 2</a:t>
                      </a: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Compatibility and integration with SeedDMS</a:t>
                      </a:r>
                      <a:r>
                        <a:rPr lang="en-US" sz="1100" baseline="30000">
                          <a:solidFill>
                            <a:srgbClr val="000000"/>
                          </a:solidFill>
                          <a:latin typeface="Open Sans"/>
                          <a:ea typeface="Open Sans"/>
                          <a:cs typeface="Open Sans"/>
                        </a:rPr>
                        <a:t>5</a:t>
                      </a: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Cost-effective</a:t>
                      </a: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Reliable performance for structured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Complexity in large scale implementations</a:t>
                      </a:r>
                    </a:p>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Limited built-in analytics</a:t>
                      </a:r>
                    </a:p>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Complex transactions may encounter difficulties (i.e., deadlock, lock contention)</a:t>
                      </a:r>
                      <a:r>
                        <a:rPr lang="en-US" sz="1100" baseline="30000">
                          <a:solidFill>
                            <a:srgbClr val="000000"/>
                          </a:solidFill>
                          <a:latin typeface="Open Sans"/>
                          <a:ea typeface="Open Sans"/>
                          <a:cs typeface="Open Sans"/>
                        </a:rPr>
                        <a:t>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627490"/>
                  </a:ext>
                </a:extLst>
              </a:tr>
              <a:tr h="370840">
                <a:tc>
                  <a:txBody>
                    <a:bodyPr/>
                    <a:lstStyle/>
                    <a:p>
                      <a:pPr marL="0" indent="0" algn="ctr">
                        <a:buClr>
                          <a:schemeClr val="tx1"/>
                        </a:buClr>
                        <a:buFont typeface="Arial" panose="020B0604020202020204" pitchFamily="34" charset="0"/>
                        <a:buNone/>
                      </a:pPr>
                      <a:r>
                        <a:rPr lang="en-US" sz="1200" b="1">
                          <a:solidFill>
                            <a:schemeClr val="tx1"/>
                          </a:solidFill>
                          <a:latin typeface="Open Sans"/>
                          <a:ea typeface="Open Sans"/>
                          <a:cs typeface="Open Sans"/>
                        </a:rPr>
                        <a:t>Opportunities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tc>
                  <a:txBody>
                    <a:bodyPr/>
                    <a:lstStyle/>
                    <a:p>
                      <a:pPr marL="0" indent="0" algn="ctr">
                        <a:buClr>
                          <a:schemeClr val="tx1"/>
                        </a:buClr>
                        <a:buFont typeface="Arial" panose="020B0604020202020204" pitchFamily="34" charset="0"/>
                        <a:buNone/>
                      </a:pPr>
                      <a:r>
                        <a:rPr lang="en-US" sz="1200" b="1">
                          <a:solidFill>
                            <a:schemeClr val="tx1"/>
                          </a:solidFill>
                          <a:latin typeface="Open Sans"/>
                          <a:ea typeface="Open Sans"/>
                          <a:cs typeface="Open Sans"/>
                        </a:rPr>
                        <a:t>Threats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CB2A5"/>
                    </a:solidFill>
                  </a:tcPr>
                </a:tc>
                <a:extLst>
                  <a:ext uri="{0D108BD9-81ED-4DB2-BD59-A6C34878D82A}">
                    <a16:rowId xmlns:a16="http://schemas.microsoft.com/office/drawing/2014/main" val="1468943686"/>
                  </a:ext>
                </a:extLst>
              </a:tr>
              <a:tr h="1097280">
                <a:tc>
                  <a:txBody>
                    <a:bodyPr/>
                    <a:lstStyle/>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Integration with IoT technologies </a:t>
                      </a:r>
                      <a:endPar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Cloud-based Solutions</a:t>
                      </a:r>
                    </a:p>
                    <a:p>
                      <a:pPr marL="287338" lvl="0" indent="-14763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Customization for sustainability reporting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Competing database technologies</a:t>
                      </a:r>
                    </a:p>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Security vulnerabilities</a:t>
                      </a:r>
                    </a:p>
                    <a:p>
                      <a:pPr marL="344488" lvl="0" indent="-204788" algn="l" rtl="0">
                        <a:spcBef>
                          <a:spcPts val="0"/>
                        </a:spcBef>
                        <a:spcAft>
                          <a:spcPts val="0"/>
                        </a:spcAft>
                        <a:buClr>
                          <a:schemeClr val="tx1"/>
                        </a:buClr>
                        <a:buSzPts val="1400"/>
                        <a:buFont typeface="Arial" panose="020B0604020202020204" pitchFamily="34" charset="0"/>
                        <a:buChar char="•"/>
                      </a:pPr>
                      <a:r>
                        <a:rPr lang="en-US" sz="1100">
                          <a:solidFill>
                            <a:srgbClr val="000000"/>
                          </a:solidFill>
                          <a:latin typeface="Open Sans"/>
                          <a:ea typeface="Open Sans"/>
                          <a:cs typeface="Open Sans"/>
                        </a:rPr>
                        <a:t>Potential regulatory compliance risks</a:t>
                      </a:r>
                      <a:endParaRPr lang="en-US" sz="1000" baseline="30000">
                        <a:solidFill>
                          <a:srgbClr val="000000"/>
                        </a:solidFill>
                        <a:latin typeface="Open Sans"/>
                        <a:ea typeface="Open Sans"/>
                        <a:cs typeface="Open San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229452"/>
                  </a:ext>
                </a:extLst>
              </a:tr>
            </a:tbl>
          </a:graphicData>
        </a:graphic>
      </p:graphicFrame>
      <p:sp>
        <p:nvSpPr>
          <p:cNvPr id="8" name="TextBox 7">
            <a:extLst>
              <a:ext uri="{FF2B5EF4-FFF2-40B4-BE49-F238E27FC236}">
                <a16:creationId xmlns:a16="http://schemas.microsoft.com/office/drawing/2014/main" id="{B9303CDF-08AA-D9C5-B841-2D680CC5A4F8}"/>
              </a:ext>
            </a:extLst>
          </p:cNvPr>
          <p:cNvSpPr txBox="1"/>
          <p:nvPr/>
        </p:nvSpPr>
        <p:spPr>
          <a:xfrm>
            <a:off x="260853" y="4589502"/>
            <a:ext cx="8622294" cy="553998"/>
          </a:xfrm>
          <a:prstGeom prst="rect">
            <a:avLst/>
          </a:prstGeom>
          <a:solidFill>
            <a:srgbClr val="FFFAF6"/>
          </a:solid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a:ea typeface="Open Sans"/>
                <a:cs typeface="Open Sans"/>
              </a:rPr>
              <a:t>[1] Statista. (2023 Sep). Worldwide popularity ranking of database management systems. Retrieved from </a:t>
            </a:r>
            <a:r>
              <a:rPr lang="en-US" sz="600">
                <a:latin typeface="Open Sans"/>
                <a:ea typeface="Open Sans"/>
                <a:cs typeface="Open Sans"/>
                <a:hlinkClick r:id="rId3"/>
              </a:rPr>
              <a:t>https://www.statista.com/statistics/809750/worldwide-popularity-ranking-database-management-systems/</a:t>
            </a:r>
            <a:endParaRPr lang="en-US" sz="600">
              <a:latin typeface="Open Sans"/>
              <a:ea typeface="Open Sans"/>
              <a:cs typeface="Open Sans"/>
            </a:endParaRPr>
          </a:p>
          <a:p>
            <a:pPr>
              <a:buSzPts val="1100"/>
              <a:defRPr/>
            </a:pPr>
            <a:r>
              <a:rPr lang="en-US" sz="600">
                <a:latin typeface="Open Sans"/>
                <a:ea typeface="Open Sans"/>
                <a:cs typeface="Open Sans"/>
              </a:rPr>
              <a:t>[2] MySQL. (n.d.). About MySQL. Retrieved from </a:t>
            </a:r>
            <a:r>
              <a:rPr lang="en-US" sz="600">
                <a:latin typeface="Open Sans"/>
                <a:ea typeface="Open Sans"/>
                <a:cs typeface="Open Sans"/>
                <a:hlinkClick r:id="rId4"/>
              </a:rPr>
              <a:t>https://www.mysql.com/about/</a:t>
            </a:r>
            <a:endParaRPr lang="en-US" sz="600">
              <a:latin typeface="Open Sans"/>
              <a:ea typeface="Open Sans"/>
              <a:cs typeface="Open Sans"/>
            </a:endParaRPr>
          </a:p>
          <a:p>
            <a:pPr>
              <a:buSzPts val="1100"/>
              <a:defRPr/>
            </a:pPr>
            <a:r>
              <a:rPr lang="en-US" sz="600">
                <a:latin typeface="Open Sans"/>
                <a:ea typeface="Open Sans"/>
                <a:cs typeface="Open Sans"/>
              </a:rPr>
              <a:t>[3] Kwong, L. G. (2021, Oct 31). Understand the Basics of Locks and Deadlocks in MySQL - Part I. Medium. Retrieved from </a:t>
            </a:r>
            <a:r>
              <a:rPr lang="en-US" sz="600">
                <a:latin typeface="Open Sans"/>
                <a:ea typeface="Open Sans"/>
                <a:cs typeface="Open Sans"/>
                <a:hlinkClick r:id="rId5"/>
              </a:rPr>
              <a:t>https://lynn-kwong.medium.com/understand-the-basics-of-locks-and-deadlocks-in-mysql-part-i-92f229db0a</a:t>
            </a:r>
          </a:p>
          <a:p>
            <a:pPr>
              <a:buSzPts val="1100"/>
              <a:defRPr/>
            </a:pPr>
            <a:r>
              <a:rPr lang="en-US" sz="600">
                <a:latin typeface="Open Sans"/>
                <a:ea typeface="Open Sans"/>
                <a:cs typeface="Open Sans"/>
              </a:rPr>
              <a:t>[4] Min-Hank Ho, VP Product Management (2023, Sep 13). Data Security in MySQL is an evolving compliance and threat landscape. Retrieved from </a:t>
            </a:r>
            <a:r>
              <a:rPr lang="en-US" sz="600" u="sng">
                <a:solidFill>
                  <a:schemeClr val="tx1"/>
                </a:solidFill>
                <a:latin typeface="Open Sans"/>
                <a:ea typeface="Open Sans"/>
                <a:cs typeface="Open Sans"/>
                <a:hlinkClick r:id="rId6"/>
              </a:rPr>
              <a:t>https://baffle.io/blog/data-security-in-mysql-is-an-evolving-compliance-and-threat-landscape/</a:t>
            </a:r>
            <a:endParaRPr lang="en-US" sz="600" u="sng">
              <a:solidFill>
                <a:schemeClr val="tx1"/>
              </a:solidFill>
              <a:latin typeface="Open Sans"/>
              <a:ea typeface="Open Sans"/>
              <a:cs typeface="Open Sans"/>
            </a:endParaRPr>
          </a:p>
          <a:p>
            <a:pPr>
              <a:buSzPts val="1100"/>
              <a:defRPr/>
            </a:pPr>
            <a:r>
              <a:rPr lang="en-US" sz="600">
                <a:latin typeface="Open Sans"/>
                <a:ea typeface="Open Sans"/>
                <a:cs typeface="Open Sans"/>
              </a:rPr>
              <a:t>[5] </a:t>
            </a:r>
            <a:r>
              <a:rPr lang="en-US" sz="600" err="1">
                <a:latin typeface="Open Sans"/>
                <a:ea typeface="Open Sans"/>
                <a:cs typeface="Open Sans"/>
              </a:rPr>
              <a:t>SeedDMS</a:t>
            </a:r>
            <a:r>
              <a:rPr lang="en-US" sz="600">
                <a:latin typeface="Open Sans"/>
                <a:ea typeface="Open Sans"/>
                <a:cs typeface="Open Sans"/>
              </a:rPr>
              <a:t>. (2024). About. Retrieved from </a:t>
            </a:r>
            <a:r>
              <a:rPr lang="en-US" sz="600">
                <a:latin typeface="Open Sans"/>
                <a:ea typeface="Open Sans"/>
                <a:cs typeface="Open Sans"/>
                <a:hlinkClick r:id="rId7"/>
              </a:rPr>
              <a:t>https://www.seeddms.org/about/</a:t>
            </a:r>
            <a:endParaRPr lang="en-US" sz="600">
              <a:latin typeface="Open Sans"/>
              <a:ea typeface="Open Sans"/>
              <a:cs typeface="Open Sans"/>
            </a:endParaRPr>
          </a:p>
        </p:txBody>
      </p:sp>
      <p:sp>
        <p:nvSpPr>
          <p:cNvPr id="2" name="Google Shape;851;p36">
            <a:extLst>
              <a:ext uri="{FF2B5EF4-FFF2-40B4-BE49-F238E27FC236}">
                <a16:creationId xmlns:a16="http://schemas.microsoft.com/office/drawing/2014/main" id="{37AB225C-5370-FF85-C89C-567DBF760F27}"/>
              </a:ext>
            </a:extLst>
          </p:cNvPr>
          <p:cNvSpPr txBox="1">
            <a:spLocks/>
          </p:cNvSpPr>
          <p:nvPr/>
        </p:nvSpPr>
        <p:spPr>
          <a:xfrm>
            <a:off x="1105989" y="693994"/>
            <a:ext cx="6910251" cy="703732"/>
          </a:xfrm>
          <a:prstGeom prst="rect">
            <a:avLst/>
          </a:prstGeom>
          <a:no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latin typeface="Open Sans"/>
                <a:ea typeface="Open Sans"/>
                <a:cs typeface="Open Sans"/>
              </a:rPr>
              <a:t>When selecting the backend database management system for our EMS, we also considered PostgreSQL and SQLite. Through our competitive analysis, we concluded that MySQL was most suitable because of its compatibility with </a:t>
            </a:r>
            <a:r>
              <a:rPr lang="en-US" sz="1200" err="1">
                <a:latin typeface="Open Sans"/>
                <a:ea typeface="Open Sans"/>
                <a:cs typeface="Open Sans"/>
              </a:rPr>
              <a:t>SeedDMS</a:t>
            </a:r>
            <a:r>
              <a:rPr lang="en-US" sz="1200">
                <a:latin typeface="Open Sans"/>
                <a:ea typeface="Open Sans"/>
                <a:cs typeface="Open Sans"/>
              </a:rPr>
              <a:t> and reliable performance.</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4446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6" name="Picture 15" descr="A cartoon of a person&#10;&#10;Description automatically generated">
            <a:extLst>
              <a:ext uri="{FF2B5EF4-FFF2-40B4-BE49-F238E27FC236}">
                <a16:creationId xmlns:a16="http://schemas.microsoft.com/office/drawing/2014/main" id="{334ED504-BAFF-5080-B74F-0B0ED4F2C5CA}"/>
              </a:ext>
            </a:extLst>
          </p:cNvPr>
          <p:cNvPicPr>
            <a:picLocks noChangeAspect="1"/>
          </p:cNvPicPr>
          <p:nvPr/>
        </p:nvPicPr>
        <p:blipFill>
          <a:blip r:embed="rId3"/>
          <a:stretch>
            <a:fillRect/>
          </a:stretch>
        </p:blipFill>
        <p:spPr>
          <a:xfrm>
            <a:off x="1475662" y="1580486"/>
            <a:ext cx="1281125" cy="1506226"/>
          </a:xfrm>
          <a:prstGeom prst="rect">
            <a:avLst/>
          </a:prstGeom>
        </p:spPr>
      </p:pic>
      <p:pic>
        <p:nvPicPr>
          <p:cNvPr id="10" name="Picture 9" descr="A person in a white shirt&#10;&#10;Description automatically generated">
            <a:extLst>
              <a:ext uri="{FF2B5EF4-FFF2-40B4-BE49-F238E27FC236}">
                <a16:creationId xmlns:a16="http://schemas.microsoft.com/office/drawing/2014/main" id="{8D91B8C7-58BB-2DED-035C-1458442D8079}"/>
              </a:ext>
            </a:extLst>
          </p:cNvPr>
          <p:cNvPicPr>
            <a:picLocks noChangeAspect="1"/>
          </p:cNvPicPr>
          <p:nvPr/>
        </p:nvPicPr>
        <p:blipFill>
          <a:blip r:embed="rId4"/>
          <a:stretch>
            <a:fillRect/>
          </a:stretch>
        </p:blipFill>
        <p:spPr>
          <a:xfrm>
            <a:off x="3858524" y="1580486"/>
            <a:ext cx="1426951" cy="1506226"/>
          </a:xfrm>
          <a:prstGeom prst="rect">
            <a:avLst/>
          </a:prstGeom>
        </p:spPr>
      </p:pic>
      <p:sp>
        <p:nvSpPr>
          <p:cNvPr id="1244" name="Google Shape;1244;p59"/>
          <p:cNvSpPr txBox="1">
            <a:spLocks noGrp="1"/>
          </p:cNvSpPr>
          <p:nvPr>
            <p:ph type="title"/>
          </p:nvPr>
        </p:nvSpPr>
        <p:spPr>
          <a:xfrm>
            <a:off x="720000" y="7316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Personas</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6EFAF1E8-4AA9-2D22-2E80-FBA291B4C3DE}"/>
              </a:ext>
            </a:extLst>
          </p:cNvPr>
          <p:cNvSpPr txBox="1"/>
          <p:nvPr/>
        </p:nvSpPr>
        <p:spPr>
          <a:xfrm>
            <a:off x="1431863" y="4866501"/>
            <a:ext cx="6280275" cy="276999"/>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svstudioart</a:t>
            </a:r>
            <a:r>
              <a:rPr lang="en-US" sz="600">
                <a:latin typeface="Open Sans" panose="020B0606030504020204" pitchFamily="34" charset="0"/>
                <a:ea typeface="Open Sans" panose="020B0606030504020204" pitchFamily="34" charset="0"/>
                <a:cs typeface="Open Sans" panose="020B0606030504020204" pitchFamily="34" charset="0"/>
              </a:rPr>
              <a:t>. (n.d.). Banner with diverse happy people group standing together on white [Image]. </a:t>
            </a:r>
            <a:r>
              <a:rPr lang="en-US" sz="600" err="1">
                <a:latin typeface="Open Sans" panose="020B0606030504020204" pitchFamily="34" charset="0"/>
                <a:ea typeface="Open Sans" panose="020B0606030504020204" pitchFamily="34" charset="0"/>
                <a:cs typeface="Open Sans" panose="020B0606030504020204" pitchFamily="34" charset="0"/>
              </a:rPr>
              <a:t>Freepik</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https://www.freepik.com/free-vector/banner-with-diverse-happy-people-group-standing-together-white_12873006.htm#fromView=search&amp;page=1&amp;position=27&amp;uuid=f789654e-d293-4c2f-adc9-d60109001927</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11" name="Subtitle 10">
            <a:extLst>
              <a:ext uri="{FF2B5EF4-FFF2-40B4-BE49-F238E27FC236}">
                <a16:creationId xmlns:a16="http://schemas.microsoft.com/office/drawing/2014/main" id="{A5944A12-0EE7-ECD4-1591-8639BD5E13C2}"/>
              </a:ext>
            </a:extLst>
          </p:cNvPr>
          <p:cNvSpPr>
            <a:spLocks noGrp="1"/>
          </p:cNvSpPr>
          <p:nvPr>
            <p:ph type="subTitle" idx="5"/>
          </p:nvPr>
        </p:nvSpPr>
        <p:spPr>
          <a:xfrm>
            <a:off x="3634740" y="3164916"/>
            <a:ext cx="1874520" cy="548640"/>
          </a:xfrm>
        </p:spPr>
        <p:txBody>
          <a:bodyPr anchor="t"/>
          <a:lstStyle/>
          <a:p>
            <a:pPr marL="0" indent="0" algn="ctr"/>
            <a:r>
              <a:rPr lang="en-US" sz="1100" b="1">
                <a:solidFill>
                  <a:schemeClr val="accent1"/>
                </a:solidFill>
                <a:latin typeface="Open Sans" panose="020B0606030504020204" pitchFamily="34" charset="0"/>
                <a:ea typeface="Open Sans" panose="020B0606030504020204" pitchFamily="34" charset="0"/>
                <a:cs typeface="Open Sans" panose="020B0606030504020204" pitchFamily="34" charset="0"/>
              </a:rPr>
              <a:t>Jim</a:t>
            </a:r>
          </a:p>
          <a:p>
            <a:pPr marL="0" indent="0" algn="ctr"/>
            <a:r>
              <a:rPr lang="en-US" sz="1100" b="0" i="1">
                <a:latin typeface="Open Sans" panose="020B0606030504020204" pitchFamily="34" charset="0"/>
                <a:ea typeface="Open Sans" panose="020B0606030504020204" pitchFamily="34" charset="0"/>
                <a:cs typeface="Open Sans" panose="020B0606030504020204" pitchFamily="34" charset="0"/>
              </a:rPr>
              <a:t>Supply Chain Ops Manager</a:t>
            </a:r>
          </a:p>
        </p:txBody>
      </p:sp>
      <p:sp>
        <p:nvSpPr>
          <p:cNvPr id="13" name="Subtitle 12">
            <a:extLst>
              <a:ext uri="{FF2B5EF4-FFF2-40B4-BE49-F238E27FC236}">
                <a16:creationId xmlns:a16="http://schemas.microsoft.com/office/drawing/2014/main" id="{D16BEDFC-BC9C-C73E-746A-A96D687CC2D2}"/>
              </a:ext>
            </a:extLst>
          </p:cNvPr>
          <p:cNvSpPr>
            <a:spLocks noGrp="1"/>
          </p:cNvSpPr>
          <p:nvPr>
            <p:ph type="subTitle" idx="4"/>
          </p:nvPr>
        </p:nvSpPr>
        <p:spPr>
          <a:xfrm>
            <a:off x="1178965" y="3164916"/>
            <a:ext cx="1874520" cy="548640"/>
          </a:xfrm>
        </p:spPr>
        <p:txBody>
          <a:bodyPr anchor="t"/>
          <a:lstStyle/>
          <a:p>
            <a:pPr marL="0" lvl="0" indent="0" algn="ctr" rtl="0">
              <a:spcBef>
                <a:spcPts val="0"/>
              </a:spcBef>
              <a:spcAft>
                <a:spcPts val="0"/>
              </a:spcAft>
              <a:buNone/>
            </a:pPr>
            <a:r>
              <a:rPr lang="en-US" sz="1100" b="1">
                <a:solidFill>
                  <a:schemeClr val="accent1"/>
                </a:solidFill>
                <a:latin typeface="Open Sans" panose="020B0606030504020204" pitchFamily="34" charset="0"/>
                <a:ea typeface="Open Sans" panose="020B0606030504020204" pitchFamily="34" charset="0"/>
                <a:cs typeface="Open Sans" panose="020B0606030504020204" pitchFamily="34" charset="0"/>
              </a:rPr>
              <a:t>Pam</a:t>
            </a:r>
          </a:p>
          <a:p>
            <a:pPr marL="0" lvl="0" indent="0" algn="ctr" rtl="0">
              <a:spcBef>
                <a:spcPts val="0"/>
              </a:spcBef>
              <a:spcAft>
                <a:spcPts val="0"/>
              </a:spcAft>
              <a:buNone/>
            </a:pPr>
            <a:r>
              <a:rPr lang="en-US" sz="1100" b="0" i="1">
                <a:latin typeface="Open Sans" panose="020B0606030504020204" pitchFamily="34" charset="0"/>
                <a:ea typeface="Open Sans" panose="020B0606030504020204" pitchFamily="34" charset="0"/>
                <a:cs typeface="Open Sans" panose="020B0606030504020204" pitchFamily="34" charset="0"/>
              </a:rPr>
              <a:t>Environmental Director</a:t>
            </a:r>
          </a:p>
        </p:txBody>
      </p:sp>
      <p:pic>
        <p:nvPicPr>
          <p:cNvPr id="3" name="Picture 2" descr="A person holding a cup&#10;&#10;Description automatically generated">
            <a:extLst>
              <a:ext uri="{FF2B5EF4-FFF2-40B4-BE49-F238E27FC236}">
                <a16:creationId xmlns:a16="http://schemas.microsoft.com/office/drawing/2014/main" id="{B833E7F2-B339-01EE-ECB3-2534840D73DB}"/>
              </a:ext>
            </a:extLst>
          </p:cNvPr>
          <p:cNvPicPr>
            <a:picLocks noChangeAspect="1"/>
          </p:cNvPicPr>
          <p:nvPr/>
        </p:nvPicPr>
        <p:blipFill rotWithShape="1">
          <a:blip r:embed="rId6"/>
          <a:srcRect b="61592"/>
          <a:stretch/>
        </p:blipFill>
        <p:spPr>
          <a:xfrm>
            <a:off x="6280196" y="1671320"/>
            <a:ext cx="1495158" cy="1415392"/>
          </a:xfrm>
          <a:prstGeom prst="rect">
            <a:avLst/>
          </a:prstGeom>
        </p:spPr>
      </p:pic>
      <p:sp>
        <p:nvSpPr>
          <p:cNvPr id="4" name="Subtitle 6">
            <a:extLst>
              <a:ext uri="{FF2B5EF4-FFF2-40B4-BE49-F238E27FC236}">
                <a16:creationId xmlns:a16="http://schemas.microsoft.com/office/drawing/2014/main" id="{3678741E-CC2D-73BA-C3CB-C2E3CA768CCD}"/>
              </a:ext>
            </a:extLst>
          </p:cNvPr>
          <p:cNvSpPr txBox="1">
            <a:spLocks/>
          </p:cNvSpPr>
          <p:nvPr/>
        </p:nvSpPr>
        <p:spPr>
          <a:xfrm>
            <a:off x="6090515" y="3164916"/>
            <a:ext cx="1874520" cy="548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algn="ctr"/>
            <a:r>
              <a:rPr lang="en-US" sz="1100" b="1">
                <a:solidFill>
                  <a:schemeClr val="accent1"/>
                </a:solidFill>
                <a:latin typeface="Open Sans" panose="020B0606030504020204" pitchFamily="34" charset="0"/>
                <a:ea typeface="Open Sans" panose="020B0606030504020204" pitchFamily="34" charset="0"/>
                <a:cs typeface="Open Sans" panose="020B0606030504020204" pitchFamily="34" charset="0"/>
              </a:rPr>
              <a:t>Oscar</a:t>
            </a:r>
          </a:p>
          <a:p>
            <a:pPr marL="0" indent="0" algn="ctr"/>
            <a:r>
              <a:rPr lang="en-US" sz="1100" i="1">
                <a:latin typeface="Open Sans" panose="020B0606030504020204" pitchFamily="34" charset="0"/>
                <a:ea typeface="Open Sans" panose="020B0606030504020204" pitchFamily="34" charset="0"/>
                <a:cs typeface="Open Sans" panose="020B0606030504020204" pitchFamily="34" charset="0"/>
              </a:rPr>
              <a:t>Database Administrator</a:t>
            </a:r>
          </a:p>
        </p:txBody>
      </p:sp>
      <p:sp>
        <p:nvSpPr>
          <p:cNvPr id="5" name="Google Shape;966;p41">
            <a:extLst>
              <a:ext uri="{FF2B5EF4-FFF2-40B4-BE49-F238E27FC236}">
                <a16:creationId xmlns:a16="http://schemas.microsoft.com/office/drawing/2014/main" id="{764E13FA-07E8-FDC9-F955-A7FCB8A67EF4}"/>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TITLE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516116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242;p59">
            <a:extLst>
              <a:ext uri="{FF2B5EF4-FFF2-40B4-BE49-F238E27FC236}">
                <a16:creationId xmlns:a16="http://schemas.microsoft.com/office/drawing/2014/main" id="{E42E38EE-4CEA-B2B0-D3C1-713DA3E1B312}"/>
              </a:ext>
            </a:extLst>
          </p:cNvPr>
          <p:cNvSpPr txBox="1">
            <a:spLocks/>
          </p:cNvSpPr>
          <p:nvPr/>
        </p:nvSpPr>
        <p:spPr>
          <a:xfrm>
            <a:off x="412904" y="827006"/>
            <a:ext cx="7498080" cy="3893374"/>
          </a:xfrm>
          <a:prstGeom prst="rect">
            <a:avLst/>
          </a:prstGeom>
          <a:solidFill>
            <a:srgbClr val="FFFAF6"/>
          </a:solidFill>
        </p:spPr>
        <p:txBody>
          <a:bodyPr spcFirstLastPara="1" wrap="square" lIns="45720" tIns="45720" rIns="45720" bIns="4572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Characteristics:</a:t>
            </a:r>
            <a:r>
              <a:rPr lang="de" sz="950" b="1">
                <a:latin typeface="Open Sans" panose="020B0606030504020204" pitchFamily="34" charset="0"/>
                <a:ea typeface="Open Sans" panose="020B0606030504020204" pitchFamily="34" charset="0"/>
                <a:cs typeface="Open Sans" panose="020B0606030504020204" pitchFamily="34" charset="0"/>
              </a:rPr>
              <a:t> </a:t>
            </a:r>
            <a:r>
              <a:rPr lang="de" sz="950">
                <a:latin typeface="Open Sans" panose="020B0606030504020204" pitchFamily="34" charset="0"/>
                <a:ea typeface="Open Sans" panose="020B0606030504020204" pitchFamily="34" charset="0"/>
                <a:cs typeface="Open Sans" panose="020B0606030504020204" pitchFamily="34" charset="0"/>
              </a:rPr>
              <a:t>results-oriented, </a:t>
            </a:r>
            <a:r>
              <a:rPr lang="en-US" sz="950">
                <a:latin typeface="Open Sans" panose="020B0606030504020204" pitchFamily="34" charset="0"/>
                <a:ea typeface="Open Sans" panose="020B0606030504020204" pitchFamily="34" charset="0"/>
                <a:cs typeface="Open Sans" panose="020B0606030504020204" pitchFamily="34" charset="0"/>
              </a:rPr>
              <a:t>expertise in environmental best practices, deeply engaged in the local environmental community, strategic visionary, goal-oriented planner</a:t>
            </a:r>
            <a:endPar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endPar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Responsibilities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Develops, implements, and communicates the company‘s environmental sustainability strategy and goals to stakeholders.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Oversees environmental impact data collection, analysis, and reporting.</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Manages relationships with San Francisco regulatory agencies and certification bodies and collects feedback to drive improvement.</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Collaborates with Supply Chain Ops Manager to ensure supply chain operations </a:t>
            </a:r>
            <a:r>
              <a:rPr lang="en-US" sz="950">
                <a:latin typeface="Open Sans" panose="020B0606030504020204" pitchFamily="34" charset="0"/>
                <a:ea typeface="Open Sans" panose="020B0606030504020204" pitchFamily="34" charset="0"/>
                <a:cs typeface="Open Sans" panose="020B0606030504020204" pitchFamily="34" charset="0"/>
              </a:rPr>
              <a:t>are conducted in an</a:t>
            </a:r>
            <a:r>
              <a:rPr lang="de" sz="950">
                <a:latin typeface="Open Sans" panose="020B0606030504020204" pitchFamily="34" charset="0"/>
                <a:ea typeface="Open Sans" panose="020B0606030504020204" pitchFamily="34" charset="0"/>
                <a:cs typeface="Open Sans" panose="020B0606030504020204" pitchFamily="34" charset="0"/>
              </a:rPr>
              <a:t> environmentally-responsible manner in alignment with the company mission.</a:t>
            </a:r>
          </a:p>
          <a:p>
            <a:endPar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Pain Points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Difficulty locating, aggregating, and analyzing environmental data from SeedDMS due to lack of filtering and search functionalities which results in lack of visibility into environmental performance across the company.</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Time-consuming manual data entry and manipulation in Excel. </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As environmental impact reporting is being fed up the chain, there are version control issues where files become corrupted and data integrity is diminished due to multiple users modifying one file.</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Repeated requests and long wait times to receive environmental performance reports from teams.</a:t>
            </a:r>
          </a:p>
          <a:p>
            <a:endPar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de"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Requirements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Centralized system for collecting, storing, and analyzing environmental data.</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Fast processing of large data volumes and protection against unauthorized changes.</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Standardized reports and dashboards that updates based on environmental impact data in the system. The reports and dashboards must be interactive, shareable, and exportable.</a:t>
            </a:r>
          </a:p>
          <a:p>
            <a:pPr marL="171450" indent="-171450">
              <a:buFont typeface="Arial" panose="020B0604020202020204" pitchFamily="34" charset="0"/>
              <a:buChar char="•"/>
            </a:pPr>
            <a:r>
              <a:rPr lang="de" sz="950">
                <a:latin typeface="Open Sans" panose="020B0606030504020204" pitchFamily="34" charset="0"/>
                <a:ea typeface="Open Sans" panose="020B0606030504020204" pitchFamily="34" charset="0"/>
                <a:cs typeface="Open Sans" panose="020B0606030504020204" pitchFamily="34" charset="0"/>
              </a:rPr>
              <a:t>Ability to generate and export reports for regulatory compliance and sustainability certifications.</a:t>
            </a:r>
          </a:p>
        </p:txBody>
      </p:sp>
      <p:pic>
        <p:nvPicPr>
          <p:cNvPr id="9" name="Picture 8" descr="A cartoon of a person&#10;&#10;Description automatically generated">
            <a:extLst>
              <a:ext uri="{FF2B5EF4-FFF2-40B4-BE49-F238E27FC236}">
                <a16:creationId xmlns:a16="http://schemas.microsoft.com/office/drawing/2014/main" id="{B48AB5CE-F8C1-D3DF-C754-9BBAB2D797DC}"/>
              </a:ext>
            </a:extLst>
          </p:cNvPr>
          <p:cNvPicPr>
            <a:picLocks noChangeAspect="1"/>
          </p:cNvPicPr>
          <p:nvPr/>
        </p:nvPicPr>
        <p:blipFill>
          <a:blip r:embed="rId2"/>
          <a:stretch>
            <a:fillRect/>
          </a:stretch>
        </p:blipFill>
        <p:spPr>
          <a:xfrm>
            <a:off x="7781109" y="1452950"/>
            <a:ext cx="949987" cy="2598311"/>
          </a:xfrm>
          <a:prstGeom prst="rect">
            <a:avLst/>
          </a:prstGeom>
        </p:spPr>
      </p:pic>
      <p:sp>
        <p:nvSpPr>
          <p:cNvPr id="13" name="TextBox 12">
            <a:extLst>
              <a:ext uri="{FF2B5EF4-FFF2-40B4-BE49-F238E27FC236}">
                <a16:creationId xmlns:a16="http://schemas.microsoft.com/office/drawing/2014/main" id="{94A59F71-F214-EE77-D864-97DA6E275416}"/>
              </a:ext>
            </a:extLst>
          </p:cNvPr>
          <p:cNvSpPr txBox="1"/>
          <p:nvPr/>
        </p:nvSpPr>
        <p:spPr>
          <a:xfrm>
            <a:off x="1431863" y="4774168"/>
            <a:ext cx="6280275" cy="369332"/>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svstudioart</a:t>
            </a:r>
            <a:r>
              <a:rPr lang="en-US" sz="600">
                <a:latin typeface="Open Sans" panose="020B0606030504020204" pitchFamily="34" charset="0"/>
                <a:ea typeface="Open Sans" panose="020B0606030504020204" pitchFamily="34" charset="0"/>
                <a:cs typeface="Open Sans" panose="020B0606030504020204" pitchFamily="34" charset="0"/>
              </a:rPr>
              <a:t>. (n.d.). Banner with diverse happy people group standing together on white [Image]. </a:t>
            </a:r>
            <a:r>
              <a:rPr lang="en-US" sz="600" err="1">
                <a:latin typeface="Open Sans" panose="020B0606030504020204" pitchFamily="34" charset="0"/>
                <a:ea typeface="Open Sans" panose="020B0606030504020204" pitchFamily="34" charset="0"/>
                <a:cs typeface="Open Sans" panose="020B0606030504020204" pitchFamily="34" charset="0"/>
              </a:rPr>
              <a:t>Freepik</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https://www.freepik.com/free-vector/banner-with-diverse-happy-people-group-standing-together-white_12873006.htm#fromView=search&amp;page=1&amp;position=27&amp;uuid=f789654e-d293-4c2f-adc9-d60109001927</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San Francisco Department of the Environment. (n.d.). Business Resources.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https://www.sfenvironment.org/business-resources</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16" name="Google Shape;1244;p59">
            <a:extLst>
              <a:ext uri="{FF2B5EF4-FFF2-40B4-BE49-F238E27FC236}">
                <a16:creationId xmlns:a16="http://schemas.microsoft.com/office/drawing/2014/main" id="{21242126-E6B8-0BDC-2708-D265CEF155AB}"/>
              </a:ext>
            </a:extLst>
          </p:cNvPr>
          <p:cNvSpPr txBox="1">
            <a:spLocks/>
          </p:cNvSpPr>
          <p:nvPr/>
        </p:nvSpPr>
        <p:spPr>
          <a:xfrm>
            <a:off x="720000" y="32434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a:latin typeface="Open Sans" panose="020B0606030504020204" pitchFamily="34" charset="0"/>
                <a:ea typeface="Open Sans" panose="020B0606030504020204" pitchFamily="34" charset="0"/>
                <a:cs typeface="Open Sans" panose="020B0606030504020204" pitchFamily="34" charset="0"/>
              </a:rPr>
              <a:t>Pam: Environmental Director</a:t>
            </a:r>
          </a:p>
        </p:txBody>
      </p:sp>
      <p:sp>
        <p:nvSpPr>
          <p:cNvPr id="19" name="Google Shape;966;p41">
            <a:extLst>
              <a:ext uri="{FF2B5EF4-FFF2-40B4-BE49-F238E27FC236}">
                <a16:creationId xmlns:a16="http://schemas.microsoft.com/office/drawing/2014/main" id="{808442B0-FF1B-6E18-B273-CC596BE28A49}"/>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631315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3" name="Google Shape;1242;p59">
            <a:extLst>
              <a:ext uri="{FF2B5EF4-FFF2-40B4-BE49-F238E27FC236}">
                <a16:creationId xmlns:a16="http://schemas.microsoft.com/office/drawing/2014/main" id="{8565FD03-CBB0-239C-48A1-29A31230537D}"/>
              </a:ext>
            </a:extLst>
          </p:cNvPr>
          <p:cNvSpPr txBox="1">
            <a:spLocks/>
          </p:cNvSpPr>
          <p:nvPr/>
        </p:nvSpPr>
        <p:spPr>
          <a:xfrm>
            <a:off x="1665298" y="1212523"/>
            <a:ext cx="6858000" cy="3139321"/>
          </a:xfrm>
          <a:prstGeom prst="rect">
            <a:avLst/>
          </a:prstGeom>
        </p:spPr>
        <p:txBody>
          <a:bodyPr spcFirstLastPara="1" wrap="square" lIns="45720" tIns="45720" rIns="45720" bIns="4572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tx1"/>
              </a:buClr>
            </a:pPr>
            <a:r>
              <a:rPr lang="de" sz="900" b="1">
                <a:solidFill>
                  <a:schemeClr val="accent1"/>
                </a:solidFill>
                <a:latin typeface="Open Sans" panose="020B0606030504020204" pitchFamily="34" charset="0"/>
                <a:ea typeface="Open Sans" panose="020B0606030504020204" pitchFamily="34" charset="0"/>
                <a:cs typeface="Open Sans" panose="020B0606030504020204" pitchFamily="34" charset="0"/>
              </a:rPr>
              <a:t>Characteristics: </a:t>
            </a:r>
            <a:r>
              <a:rPr lang="en-US" sz="900">
                <a:latin typeface="Open Sans" panose="020B0606030504020204" pitchFamily="34" charset="0"/>
                <a:ea typeface="Open Sans" panose="020B0606030504020204" pitchFamily="34" charset="0"/>
                <a:cs typeface="Open Sans" panose="020B0606030504020204" pitchFamily="34" charset="0"/>
              </a:rPr>
              <a:t>analytical mindset, detail-oriented, strategic planner, decision maker, environmental stewardship</a:t>
            </a:r>
          </a:p>
          <a:p>
            <a:pPr>
              <a:buClr>
                <a:schemeClr val="tx1"/>
              </a:buClr>
            </a:pPr>
            <a:endPar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rPr>
              <a:t>Responsibilities</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Manages supplier relationships; collects supplier sourcing, transportation, and logistics data and sustainability certifications to ensure adherence to sustainable sourcing practices.</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Establishes supply chain transparency and traceability to track the origins of raw materials used in production.</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In collaboration with the Environmental Director, monitors environmental impact resulting from supply chain operations to ensure alignment with internal environmental goals and compliance with regulations.</a:t>
            </a:r>
          </a:p>
          <a:p>
            <a:pPr lvl="0" rtl="0">
              <a:spcBef>
                <a:spcPts val="0"/>
              </a:spcBef>
              <a:spcAft>
                <a:spcPts val="0"/>
              </a:spcAft>
              <a:buClr>
                <a:schemeClr val="tx1"/>
              </a:buClr>
            </a:pPr>
            <a:endPar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rPr>
              <a:t>Pain Points</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As data volume increases, supply chain transparency and traceability is difficult to manage, and regular reporting is a time-consuming, repetitive task on Excel.</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Supplier information and sustainability certification is difficult to search and filter through.</a:t>
            </a:r>
          </a:p>
          <a:p>
            <a:pPr marL="171450" indent="-171450">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Limited analytics capabilities to assess supply chain process efficiency and environmental performance using Excel.</a:t>
            </a:r>
            <a:endParaRPr lang="en-US" sz="9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endPar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00" b="1">
                <a:solidFill>
                  <a:schemeClr val="accent1"/>
                </a:solidFill>
                <a:latin typeface="Open Sans" panose="020B0606030504020204" pitchFamily="34" charset="0"/>
                <a:ea typeface="Open Sans" panose="020B0606030504020204" pitchFamily="34" charset="0"/>
                <a:cs typeface="Open Sans" panose="020B0606030504020204" pitchFamily="34" charset="0"/>
              </a:rPr>
              <a:t>Requirements</a:t>
            </a:r>
          </a:p>
          <a:p>
            <a:pPr marL="171450" lvl="0" indent="-171450" rtl="0">
              <a:spcBef>
                <a:spcPts val="0"/>
              </a:spcBef>
              <a:spcAft>
                <a:spcPts val="0"/>
              </a:spcAft>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Centralized system to easily import data from suppliers and manually enter internal environmental impact data and ensure data consistency, accuracy and integrity.</a:t>
            </a:r>
          </a:p>
          <a:p>
            <a:pPr marL="171450" lvl="0" indent="-171450" rtl="0">
              <a:spcBef>
                <a:spcPts val="0"/>
              </a:spcBef>
              <a:spcAft>
                <a:spcPts val="0"/>
              </a:spcAft>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System equipped with advanced analytics functionalities and the ability to easily repeat those analyses on the data I select.</a:t>
            </a:r>
          </a:p>
          <a:p>
            <a:pPr marL="171450" lvl="0" indent="-171450" rtl="0">
              <a:spcBef>
                <a:spcPts val="0"/>
              </a:spcBef>
              <a:spcAft>
                <a:spcPts val="0"/>
              </a:spcAft>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Easy-to-use interface to generate customizable reports and dashboards; the ability to save and templatize reports and dashboards for future use.</a:t>
            </a:r>
          </a:p>
          <a:p>
            <a:pPr marL="171450" lvl="0" indent="-171450" rtl="0">
              <a:spcBef>
                <a:spcPts val="0"/>
              </a:spcBef>
              <a:spcAft>
                <a:spcPts val="0"/>
              </a:spcAft>
              <a:buClr>
                <a:schemeClr val="tx1"/>
              </a:buClr>
              <a:buFont typeface="Arial" panose="020B0604020202020204" pitchFamily="34" charset="0"/>
              <a:buChar char="•"/>
            </a:pPr>
            <a:r>
              <a:rPr lang="en-US" sz="900">
                <a:latin typeface="Open Sans" panose="020B0606030504020204" pitchFamily="34" charset="0"/>
                <a:ea typeface="Open Sans" panose="020B0606030504020204" pitchFamily="34" charset="0"/>
                <a:cs typeface="Open Sans" panose="020B0606030504020204" pitchFamily="34" charset="0"/>
              </a:rPr>
              <a:t>Automated notifications if environmental metric thresholds are exceeded or anomalies are detected.</a:t>
            </a:r>
          </a:p>
        </p:txBody>
      </p:sp>
      <p:pic>
        <p:nvPicPr>
          <p:cNvPr id="3" name="Picture 2" descr="A cartoon of a person&#10;&#10;Description automatically generated">
            <a:extLst>
              <a:ext uri="{FF2B5EF4-FFF2-40B4-BE49-F238E27FC236}">
                <a16:creationId xmlns:a16="http://schemas.microsoft.com/office/drawing/2014/main" id="{35C78168-9D65-EE74-D407-474CCA31D779}"/>
              </a:ext>
            </a:extLst>
          </p:cNvPr>
          <p:cNvPicPr>
            <a:picLocks noChangeAspect="1"/>
          </p:cNvPicPr>
          <p:nvPr/>
        </p:nvPicPr>
        <p:blipFill>
          <a:blip r:embed="rId3"/>
          <a:stretch>
            <a:fillRect/>
          </a:stretch>
        </p:blipFill>
        <p:spPr>
          <a:xfrm>
            <a:off x="538293" y="1309878"/>
            <a:ext cx="983032" cy="2523744"/>
          </a:xfrm>
          <a:prstGeom prst="rect">
            <a:avLst/>
          </a:prstGeom>
        </p:spPr>
      </p:pic>
      <p:sp>
        <p:nvSpPr>
          <p:cNvPr id="2" name="TextBox 1">
            <a:extLst>
              <a:ext uri="{FF2B5EF4-FFF2-40B4-BE49-F238E27FC236}">
                <a16:creationId xmlns:a16="http://schemas.microsoft.com/office/drawing/2014/main" id="{661F4CAE-2D3A-90C9-6864-C8C3B5F3D81B}"/>
              </a:ext>
            </a:extLst>
          </p:cNvPr>
          <p:cNvSpPr txBox="1"/>
          <p:nvPr/>
        </p:nvSpPr>
        <p:spPr>
          <a:xfrm>
            <a:off x="1431863" y="4866501"/>
            <a:ext cx="6280275" cy="276999"/>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svstudioart</a:t>
            </a:r>
            <a:r>
              <a:rPr lang="en-US" sz="600">
                <a:latin typeface="Open Sans" panose="020B0606030504020204" pitchFamily="34" charset="0"/>
                <a:ea typeface="Open Sans" panose="020B0606030504020204" pitchFamily="34" charset="0"/>
                <a:cs typeface="Open Sans" panose="020B0606030504020204" pitchFamily="34" charset="0"/>
              </a:rPr>
              <a:t>. (n.d.). Banner with diverse happy people group standing together on white [Image]. </a:t>
            </a:r>
            <a:r>
              <a:rPr lang="en-US" sz="600" err="1">
                <a:latin typeface="Open Sans" panose="020B0606030504020204" pitchFamily="34" charset="0"/>
                <a:ea typeface="Open Sans" panose="020B0606030504020204" pitchFamily="34" charset="0"/>
                <a:cs typeface="Open Sans" panose="020B0606030504020204" pitchFamily="34" charset="0"/>
              </a:rPr>
              <a:t>Freepik</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https://www.freepik.com/free-vector/banner-with-diverse-happy-people-group-standing-together-white_12873006.htm#fromView=search&amp;page=1&amp;position=27&amp;uuid=f789654e-d293-4c2f-adc9-d60109001927</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1244;p59">
            <a:extLst>
              <a:ext uri="{FF2B5EF4-FFF2-40B4-BE49-F238E27FC236}">
                <a16:creationId xmlns:a16="http://schemas.microsoft.com/office/drawing/2014/main" id="{1FE492BC-952E-9F32-4841-D484046C8C26}"/>
              </a:ext>
            </a:extLst>
          </p:cNvPr>
          <p:cNvSpPr txBox="1">
            <a:spLocks/>
          </p:cNvSpPr>
          <p:nvPr/>
        </p:nvSpPr>
        <p:spPr>
          <a:xfrm>
            <a:off x="720000" y="26773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a:latin typeface="Open Sans" panose="020B0606030504020204" pitchFamily="34" charset="0"/>
                <a:ea typeface="Open Sans" panose="020B0606030504020204" pitchFamily="34" charset="0"/>
                <a:cs typeface="Open Sans" panose="020B0606030504020204" pitchFamily="34" charset="0"/>
              </a:rPr>
              <a:t>Jim: Supply Chain Ops Manager</a:t>
            </a:r>
          </a:p>
        </p:txBody>
      </p:sp>
      <p:sp>
        <p:nvSpPr>
          <p:cNvPr id="5" name="Google Shape;966;p41">
            <a:extLst>
              <a:ext uri="{FF2B5EF4-FFF2-40B4-BE49-F238E27FC236}">
                <a16:creationId xmlns:a16="http://schemas.microsoft.com/office/drawing/2014/main" id="{8032AFED-BCE2-7604-907E-EA2455CD16DD}"/>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332086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2" name="TextBox 1">
            <a:extLst>
              <a:ext uri="{FF2B5EF4-FFF2-40B4-BE49-F238E27FC236}">
                <a16:creationId xmlns:a16="http://schemas.microsoft.com/office/drawing/2014/main" id="{661F4CAE-2D3A-90C9-6864-C8C3B5F3D81B}"/>
              </a:ext>
            </a:extLst>
          </p:cNvPr>
          <p:cNvSpPr txBox="1"/>
          <p:nvPr/>
        </p:nvSpPr>
        <p:spPr>
          <a:xfrm>
            <a:off x="1431863" y="4866501"/>
            <a:ext cx="6280275" cy="276999"/>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svstudioart</a:t>
            </a:r>
            <a:r>
              <a:rPr lang="en-US" sz="600">
                <a:latin typeface="Open Sans" panose="020B0606030504020204" pitchFamily="34" charset="0"/>
                <a:ea typeface="Open Sans" panose="020B0606030504020204" pitchFamily="34" charset="0"/>
                <a:cs typeface="Open Sans" panose="020B0606030504020204" pitchFamily="34" charset="0"/>
              </a:rPr>
              <a:t>. (n.d.). Banner with diverse happy people group standing together on white [Image]. </a:t>
            </a:r>
            <a:r>
              <a:rPr lang="en-US" sz="600" err="1">
                <a:latin typeface="Open Sans" panose="020B0606030504020204" pitchFamily="34" charset="0"/>
                <a:ea typeface="Open Sans" panose="020B0606030504020204" pitchFamily="34" charset="0"/>
                <a:cs typeface="Open Sans" panose="020B0606030504020204" pitchFamily="34" charset="0"/>
              </a:rPr>
              <a:t>Freepik</a:t>
            </a:r>
            <a:r>
              <a:rPr lang="en-US" sz="600">
                <a:latin typeface="Open Sans" panose="020B0606030504020204" pitchFamily="34" charset="0"/>
                <a:ea typeface="Open Sans" panose="020B0606030504020204" pitchFamily="34" charset="0"/>
                <a:cs typeface="Open Sans" panose="020B0606030504020204" pitchFamily="34" charset="0"/>
              </a:rPr>
              <a:t>.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https://www.freepik.com/free-vector/banner-with-diverse-happy-people-group-standing-together-white_12873006.htm#fromView=search&amp;page=1&amp;position=27&amp;uuid=f789654e-d293-4c2f-adc9-d60109001927</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descr="A person holding a cup&#10;&#10;Description automatically generated">
            <a:extLst>
              <a:ext uri="{FF2B5EF4-FFF2-40B4-BE49-F238E27FC236}">
                <a16:creationId xmlns:a16="http://schemas.microsoft.com/office/drawing/2014/main" id="{9E46300D-252F-2A22-A152-034AC87CD6F1}"/>
              </a:ext>
            </a:extLst>
          </p:cNvPr>
          <p:cNvPicPr>
            <a:picLocks noChangeAspect="1"/>
          </p:cNvPicPr>
          <p:nvPr/>
        </p:nvPicPr>
        <p:blipFill>
          <a:blip r:embed="rId4"/>
          <a:stretch>
            <a:fillRect/>
          </a:stretch>
        </p:blipFill>
        <p:spPr>
          <a:xfrm>
            <a:off x="7486888" y="1332198"/>
            <a:ext cx="1001678" cy="2468880"/>
          </a:xfrm>
          <a:prstGeom prst="rect">
            <a:avLst/>
          </a:prstGeom>
        </p:spPr>
      </p:pic>
      <p:sp>
        <p:nvSpPr>
          <p:cNvPr id="5" name="Google Shape;1242;p59">
            <a:extLst>
              <a:ext uri="{FF2B5EF4-FFF2-40B4-BE49-F238E27FC236}">
                <a16:creationId xmlns:a16="http://schemas.microsoft.com/office/drawing/2014/main" id="{CE3FF5AF-402F-09EB-9DF9-1D1414D00AC5}"/>
              </a:ext>
            </a:extLst>
          </p:cNvPr>
          <p:cNvSpPr txBox="1">
            <a:spLocks/>
          </p:cNvSpPr>
          <p:nvPr/>
        </p:nvSpPr>
        <p:spPr>
          <a:xfrm>
            <a:off x="774862" y="924062"/>
            <a:ext cx="6858000" cy="3600046"/>
          </a:xfrm>
          <a:prstGeom prst="rect">
            <a:avLst/>
          </a:prstGeom>
        </p:spPr>
        <p:txBody>
          <a:bodyPr spcFirstLastPara="1" wrap="square" lIns="45720" tIns="45720" rIns="45720" bIns="4572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rtl="0">
              <a:spcBef>
                <a:spcPts val="0"/>
              </a:spcBef>
              <a:spcAft>
                <a:spcPts val="0"/>
              </a:spcAft>
              <a:buClr>
                <a:schemeClr val="tx1"/>
              </a:buClr>
            </a:pPr>
            <a:r>
              <a:rPr lang="en-US"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Characteristics: </a:t>
            </a:r>
            <a:r>
              <a:rPr lang="en-US" sz="950">
                <a:latin typeface="Open Sans" panose="020B0606030504020204" pitchFamily="34" charset="0"/>
                <a:ea typeface="Open Sans" panose="020B0606030504020204" pitchFamily="34" charset="0"/>
                <a:cs typeface="Open Sans" panose="020B0606030504020204" pitchFamily="34" charset="0"/>
              </a:rPr>
              <a:t>5+ years of experience as a database administrator, excellent problem solver, security conscious, proactive planner, growth mindset</a:t>
            </a:r>
          </a:p>
          <a:p>
            <a:pPr lvl="0" rtl="0">
              <a:spcBef>
                <a:spcPts val="0"/>
              </a:spcBef>
              <a:spcAft>
                <a:spcPts val="0"/>
              </a:spcAft>
              <a:buClr>
                <a:schemeClr val="tx1"/>
              </a:buClr>
            </a:pPr>
            <a:endParaRPr lang="en-US" sz="950">
              <a:solidFill>
                <a:schemeClr val="tx1"/>
              </a:solidFill>
              <a:latin typeface="Open Sans"/>
              <a:ea typeface="Open Sans"/>
              <a:cs typeface="Open Sans"/>
            </a:endParaRPr>
          </a:p>
          <a:p>
            <a:pPr lvl="0" rtl="0">
              <a:spcBef>
                <a:spcPts val="0"/>
              </a:spcBef>
              <a:spcAft>
                <a:spcPts val="0"/>
              </a:spcAft>
              <a:buClr>
                <a:schemeClr val="tx1"/>
              </a:buClr>
            </a:pPr>
            <a:r>
              <a:rPr lang="en-US"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Responsibilities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Configures and maintains database management system for required updates and software patches.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Manages system security and implements access controls and security protocols.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Monitors system performance and troubleshoots technical issues.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Conducts regular data backups and disaster recovery planning.</a:t>
            </a:r>
          </a:p>
          <a:p>
            <a:pPr lvl="0" rtl="0">
              <a:spcBef>
                <a:spcPts val="0"/>
              </a:spcBef>
              <a:spcAft>
                <a:spcPts val="0"/>
              </a:spcAft>
              <a:buClr>
                <a:schemeClr val="tx1"/>
              </a:buClr>
            </a:pPr>
            <a:endParaRPr lang="en-US" sz="950">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Pain Points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Excel does not have robust security features, so data security and compliance has been difficult to manage across local drives and shared network folders.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File recovery in cases of accidental deletion, file corruption, and hardware failure is sometimes not possible due to the current lack of built-in backup and recovery mechanisms.</a:t>
            </a:r>
          </a:p>
          <a:p>
            <a:pPr marL="171450" indent="-171450">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Lack of centralized data repository for environmental information makes data management time consuming.</a:t>
            </a:r>
          </a:p>
          <a:p>
            <a:pPr>
              <a:buClr>
                <a:schemeClr val="tx1"/>
              </a:buClr>
            </a:pPr>
            <a:endParaRPr lang="en-US" sz="95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rtl="0">
              <a:spcBef>
                <a:spcPts val="0"/>
              </a:spcBef>
              <a:spcAft>
                <a:spcPts val="0"/>
              </a:spcAft>
              <a:buClr>
                <a:schemeClr val="tx1"/>
              </a:buClr>
            </a:pPr>
            <a:r>
              <a:rPr lang="en-US" sz="950" b="1">
                <a:solidFill>
                  <a:schemeClr val="accent1"/>
                </a:solidFill>
                <a:latin typeface="Open Sans" panose="020B0606030504020204" pitchFamily="34" charset="0"/>
                <a:ea typeface="Open Sans" panose="020B0606030504020204" pitchFamily="34" charset="0"/>
                <a:cs typeface="Open Sans" panose="020B0606030504020204" pitchFamily="34" charset="0"/>
              </a:rPr>
              <a:t>Requirements</a:t>
            </a:r>
          </a:p>
          <a:p>
            <a:pPr marL="171450" lvl="0" indent="-171450" rtl="0">
              <a:spcBef>
                <a:spcPts val="0"/>
              </a:spcBef>
              <a:spcAft>
                <a:spcPts val="0"/>
              </a:spcAft>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Database system with automated administrative tools for routine procedures to optimize system efficiency and monitoring.</a:t>
            </a:r>
          </a:p>
          <a:p>
            <a:pPr marL="171450" lvl="0" indent="-171450" rtl="0">
              <a:spcBef>
                <a:spcPts val="0"/>
              </a:spcBef>
              <a:spcAft>
                <a:spcPts val="0"/>
              </a:spcAft>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Customizable security features for data encryption, user access controls, and security logs to protect confidential data and identify and mitigate potential risks.</a:t>
            </a:r>
          </a:p>
          <a:p>
            <a:pPr marL="171450" lvl="0" indent="-171450" rtl="0">
              <a:spcBef>
                <a:spcPts val="0"/>
              </a:spcBef>
              <a:spcAft>
                <a:spcPts val="0"/>
              </a:spcAft>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APIs to integrate the database with other systems and third-party applications.</a:t>
            </a:r>
          </a:p>
          <a:p>
            <a:pPr marL="171450" lvl="0" indent="-171450" rtl="0">
              <a:spcBef>
                <a:spcPts val="0"/>
              </a:spcBef>
              <a:spcAft>
                <a:spcPts val="0"/>
              </a:spcAft>
              <a:buClr>
                <a:schemeClr val="tx1"/>
              </a:buClr>
              <a:buFont typeface="Arial" panose="020B0604020202020204" pitchFamily="34" charset="0"/>
              <a:buChar char="•"/>
            </a:pPr>
            <a:r>
              <a:rPr lang="en-US" sz="950">
                <a:latin typeface="Open Sans" panose="020B0606030504020204" pitchFamily="34" charset="0"/>
                <a:ea typeface="Open Sans" panose="020B0606030504020204" pitchFamily="34" charset="0"/>
                <a:cs typeface="Open Sans" panose="020B0606030504020204" pitchFamily="34" charset="0"/>
              </a:rPr>
              <a:t>Comprehensive documentation and support resources to refer to for troubleshooting.</a:t>
            </a:r>
          </a:p>
        </p:txBody>
      </p:sp>
      <p:sp>
        <p:nvSpPr>
          <p:cNvPr id="4" name="Google Shape;1244;p59">
            <a:extLst>
              <a:ext uri="{FF2B5EF4-FFF2-40B4-BE49-F238E27FC236}">
                <a16:creationId xmlns:a16="http://schemas.microsoft.com/office/drawing/2014/main" id="{68BD090F-19ED-0EBC-8D59-6EACD8362534}"/>
              </a:ext>
            </a:extLst>
          </p:cNvPr>
          <p:cNvSpPr txBox="1">
            <a:spLocks/>
          </p:cNvSpPr>
          <p:nvPr/>
        </p:nvSpPr>
        <p:spPr>
          <a:xfrm>
            <a:off x="720000" y="26773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a:latin typeface="Open Sans" panose="020B0606030504020204" pitchFamily="34" charset="0"/>
                <a:ea typeface="Open Sans" panose="020B0606030504020204" pitchFamily="34" charset="0"/>
                <a:cs typeface="Open Sans" panose="020B0606030504020204" pitchFamily="34" charset="0"/>
              </a:rPr>
              <a:t>Oscar: Database Administrator</a:t>
            </a:r>
          </a:p>
        </p:txBody>
      </p:sp>
      <p:sp>
        <p:nvSpPr>
          <p:cNvPr id="7" name="Google Shape;966;p41">
            <a:extLst>
              <a:ext uri="{FF2B5EF4-FFF2-40B4-BE49-F238E27FC236}">
                <a16:creationId xmlns:a16="http://schemas.microsoft.com/office/drawing/2014/main" id="{AD71C511-E27B-C12F-B29B-99A3A4A7DCA3}"/>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903768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37"/>
          <p:cNvSpPr txBox="1">
            <a:spLocks noGrp="1"/>
          </p:cNvSpPr>
          <p:nvPr>
            <p:ph type="title"/>
          </p:nvPr>
        </p:nvSpPr>
        <p:spPr>
          <a:xfrm>
            <a:off x="720000" y="7119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latin typeface="Open Sans" panose="020B0606030504020204" pitchFamily="34" charset="0"/>
                <a:ea typeface="Open Sans" panose="020B0606030504020204" pitchFamily="34" charset="0"/>
                <a:cs typeface="Open Sans" panose="020B0606030504020204" pitchFamily="34" charset="0"/>
              </a:rPr>
              <a:t>Story Point Relative Sizing</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94" name="Google Shape;894;p37"/>
          <p:cNvSpPr txBox="1">
            <a:spLocks noGrp="1"/>
          </p:cNvSpPr>
          <p:nvPr>
            <p:ph type="subTitle" idx="4294967295"/>
          </p:nvPr>
        </p:nvSpPr>
        <p:spPr>
          <a:xfrm>
            <a:off x="720000" y="1284599"/>
            <a:ext cx="7704000" cy="7315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latin typeface="Open Sans" panose="020B0606030504020204" pitchFamily="34" charset="0"/>
                <a:ea typeface="Open Sans" panose="020B0606030504020204" pitchFamily="34" charset="0"/>
                <a:cs typeface="Open Sans" panose="020B0606030504020204" pitchFamily="34" charset="0"/>
              </a:rPr>
              <a:t>To apply relative sizing for each user story, we identified value factors and gave each criterion a weight from an empirical scale of 1-5. Based on the value factor weights, a user story can receive a maximum of 25 story points. </a:t>
            </a:r>
          </a:p>
        </p:txBody>
      </p:sp>
      <p:graphicFrame>
        <p:nvGraphicFramePr>
          <p:cNvPr id="2" name="Table 1">
            <a:extLst>
              <a:ext uri="{FF2B5EF4-FFF2-40B4-BE49-F238E27FC236}">
                <a16:creationId xmlns:a16="http://schemas.microsoft.com/office/drawing/2014/main" id="{B69A87F1-25D1-22D1-451F-61F670649EE4}"/>
              </a:ext>
            </a:extLst>
          </p:cNvPr>
          <p:cNvGraphicFramePr>
            <a:graphicFrameLocks noGrp="1"/>
          </p:cNvGraphicFramePr>
          <p:nvPr>
            <p:extLst>
              <p:ext uri="{D42A27DB-BD31-4B8C-83A1-F6EECF244321}">
                <p14:modId xmlns:p14="http://schemas.microsoft.com/office/powerpoint/2010/main" val="2267993897"/>
              </p:ext>
            </p:extLst>
          </p:nvPr>
        </p:nvGraphicFramePr>
        <p:xfrm>
          <a:off x="662940" y="2092778"/>
          <a:ext cx="7818120" cy="2468880"/>
        </p:xfrm>
        <a:graphic>
          <a:graphicData uri="http://schemas.openxmlformats.org/drawingml/2006/table">
            <a:tbl>
              <a:tblPr firstRow="1" bandRow="1">
                <a:tableStyleId>{F6D6EA9A-273F-4AC8-9EDF-B5E7F9130763}</a:tableStyleId>
              </a:tblPr>
              <a:tblGrid>
                <a:gridCol w="1371600">
                  <a:extLst>
                    <a:ext uri="{9D8B030D-6E8A-4147-A177-3AD203B41FA5}">
                      <a16:colId xmlns:a16="http://schemas.microsoft.com/office/drawing/2014/main" val="2801158631"/>
                    </a:ext>
                  </a:extLst>
                </a:gridCol>
                <a:gridCol w="5852160">
                  <a:extLst>
                    <a:ext uri="{9D8B030D-6E8A-4147-A177-3AD203B41FA5}">
                      <a16:colId xmlns:a16="http://schemas.microsoft.com/office/drawing/2014/main" val="1917038956"/>
                    </a:ext>
                  </a:extLst>
                </a:gridCol>
                <a:gridCol w="594360">
                  <a:extLst>
                    <a:ext uri="{9D8B030D-6E8A-4147-A177-3AD203B41FA5}">
                      <a16:colId xmlns:a16="http://schemas.microsoft.com/office/drawing/2014/main" val="509654938"/>
                    </a:ext>
                  </a:extLst>
                </a:gridCol>
              </a:tblGrid>
              <a:tr h="274320">
                <a:tc>
                  <a:txBody>
                    <a:bodyPr/>
                    <a:lstStyle/>
                    <a:p>
                      <a:r>
                        <a:rPr lang="en-US" sz="900" b="1">
                          <a:solidFill>
                            <a:schemeClr val="bg1"/>
                          </a:solidFill>
                          <a:latin typeface="Open Sans" panose="020B0606030504020204" pitchFamily="34" charset="0"/>
                          <a:ea typeface="Open Sans" panose="020B0606030504020204" pitchFamily="34" charset="0"/>
                          <a:cs typeface="Open Sans" panose="020B0606030504020204" pitchFamily="34" charset="0"/>
                        </a:rPr>
                        <a:t>Value Factor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r>
                        <a:rPr lang="en-US" sz="900" b="1">
                          <a:solidFill>
                            <a:schemeClr val="bg1"/>
                          </a:solidFill>
                          <a:latin typeface="Open Sans" panose="020B0606030504020204" pitchFamily="34" charset="0"/>
                          <a:ea typeface="Open Sans" panose="020B0606030504020204" pitchFamily="34" charset="0"/>
                          <a:cs typeface="Open Sans" panose="020B0606030504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r>
                        <a:rPr lang="en-US" sz="900" b="1">
                          <a:solidFill>
                            <a:schemeClr val="bg1"/>
                          </a:solidFill>
                          <a:latin typeface="Open Sans" panose="020B0606030504020204" pitchFamily="34" charset="0"/>
                          <a:ea typeface="Open Sans" panose="020B0606030504020204" pitchFamily="34" charset="0"/>
                          <a:cs typeface="Open Sans" panose="020B0606030504020204" pitchFamily="34" charset="0"/>
                        </a:rPr>
                        <a:t>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extLst>
                  <a:ext uri="{0D108BD9-81ED-4DB2-BD59-A6C34878D82A}">
                    <a16:rowId xmlns:a16="http://schemas.microsoft.com/office/drawing/2014/main" val="725603923"/>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Business 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Essential to core business operations, technical readiness, system setup, and core 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2746957"/>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Strategic Importance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Aligns with mission, objectives, and delivers value to stakeholders (i.e., enables stakeholders to perform responsibilities effectively - data analysis, report and dashboard creation, system  and monitoring).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6749603"/>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Implementation Complexity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Substantial technical development (i.e., re-design or new UI needed, algorithm development) and/or is a prerequisite for other components.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5006104"/>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Risk Mitigation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Necessary to mitigate or prevent risks (i.e., security safeguarding data loss or breach.)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3514422"/>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Regulatory Compliance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Essential for industry regulations and standards.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5898284"/>
                  </a:ext>
                </a:extLst>
              </a:tr>
              <a:tr h="365760">
                <a:tc>
                  <a:txBody>
                    <a:bodyPr/>
                    <a:lstStyle/>
                    <a:p>
                      <a:r>
                        <a:rPr lang="en-US" sz="900" b="0" i="1">
                          <a:solidFill>
                            <a:srgbClr val="4E8477"/>
                          </a:solidFill>
                          <a:latin typeface="Open Sans" panose="020B0606030504020204" pitchFamily="34" charset="0"/>
                          <a:ea typeface="Open Sans" panose="020B0606030504020204" pitchFamily="34" charset="0"/>
                          <a:cs typeface="Open Sans" panose="020B0606030504020204" pitchFamily="34" charset="0"/>
                        </a:rPr>
                        <a:t>Operational Efficiency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Optimizes system and operational efficiency, contributing to cost-saving benefits.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solidFill>
                            <a:srgbClr val="000000"/>
                          </a:solidFill>
                          <a:latin typeface="Open Sans" panose="020B0606030504020204" pitchFamily="34" charset="0"/>
                          <a:ea typeface="Open Sans" panose="020B0606030504020204" pitchFamily="34" charset="0"/>
                          <a:cs typeface="Open Sans" panose="020B0606030504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4847606"/>
                  </a:ext>
                </a:extLst>
              </a:tr>
            </a:tbl>
          </a:graphicData>
        </a:graphic>
      </p:graphicFrame>
      <p:sp>
        <p:nvSpPr>
          <p:cNvPr id="4" name="Google Shape;966;p41">
            <a:extLst>
              <a:ext uri="{FF2B5EF4-FFF2-40B4-BE49-F238E27FC236}">
                <a16:creationId xmlns:a16="http://schemas.microsoft.com/office/drawing/2014/main" id="{60068E6F-22BC-6858-B255-6E624591AA7B}"/>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550737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57"/>
          <p:cNvSpPr txBox="1">
            <a:spLocks noGrp="1"/>
          </p:cNvSpPr>
          <p:nvPr>
            <p:ph type="title"/>
          </p:nvPr>
        </p:nvSpPr>
        <p:spPr>
          <a:xfrm>
            <a:off x="715050" y="300446"/>
            <a:ext cx="7713900" cy="492412"/>
          </a:xfrm>
          <a:prstGeom prst="rect">
            <a:avLst/>
          </a:prstGeom>
        </p:spPr>
        <p:txBody>
          <a:bodyPr spcFirstLastPara="1" wrap="square" lIns="91425" tIns="91425" rIns="91425" bIns="91425" anchor="t" anchorCtr="0">
            <a:spAutoFit/>
          </a:bodyPr>
          <a:lstStyle/>
          <a:p>
            <a:r>
              <a:rPr lang="en-IN" sz="2000">
                <a:latin typeface="+mn-lt"/>
                <a:ea typeface="Open Sans" panose="020B0606030504020204" pitchFamily="34" charset="0"/>
                <a:cs typeface="Open Sans" panose="020B0606030504020204" pitchFamily="34" charset="0"/>
              </a:rPr>
              <a:t>Environmental Director User Stories</a:t>
            </a:r>
          </a:p>
        </p:txBody>
      </p:sp>
      <p:graphicFrame>
        <p:nvGraphicFramePr>
          <p:cNvPr id="4" name="Table 3">
            <a:extLst>
              <a:ext uri="{FF2B5EF4-FFF2-40B4-BE49-F238E27FC236}">
                <a16:creationId xmlns:a16="http://schemas.microsoft.com/office/drawing/2014/main" id="{23FB57D8-6141-B3F2-5CE3-F47A95F43503}"/>
              </a:ext>
            </a:extLst>
          </p:cNvPr>
          <p:cNvGraphicFramePr>
            <a:graphicFrameLocks noGrp="1"/>
          </p:cNvGraphicFramePr>
          <p:nvPr>
            <p:extLst>
              <p:ext uri="{D42A27DB-BD31-4B8C-83A1-F6EECF244321}">
                <p14:modId xmlns:p14="http://schemas.microsoft.com/office/powerpoint/2010/main" val="4190656505"/>
              </p:ext>
            </p:extLst>
          </p:nvPr>
        </p:nvGraphicFramePr>
        <p:xfrm>
          <a:off x="274320" y="792858"/>
          <a:ext cx="8595360" cy="4015740"/>
        </p:xfrm>
        <a:graphic>
          <a:graphicData uri="http://schemas.openxmlformats.org/drawingml/2006/table">
            <a:tbl>
              <a:tblPr bandRow="1">
                <a:tableStyleId>{F6D6EA9A-273F-4AC8-9EDF-B5E7F9130763}</a:tableStyleId>
              </a:tblPr>
              <a:tblGrid>
                <a:gridCol w="548640">
                  <a:extLst>
                    <a:ext uri="{9D8B030D-6E8A-4147-A177-3AD203B41FA5}">
                      <a16:colId xmlns:a16="http://schemas.microsoft.com/office/drawing/2014/main" val="1916907430"/>
                    </a:ext>
                  </a:extLst>
                </a:gridCol>
                <a:gridCol w="3749040">
                  <a:extLst>
                    <a:ext uri="{9D8B030D-6E8A-4147-A177-3AD203B41FA5}">
                      <a16:colId xmlns:a16="http://schemas.microsoft.com/office/drawing/2014/main" val="282752497"/>
                    </a:ext>
                  </a:extLst>
                </a:gridCol>
                <a:gridCol w="3749040">
                  <a:extLst>
                    <a:ext uri="{9D8B030D-6E8A-4147-A177-3AD203B41FA5}">
                      <a16:colId xmlns:a16="http://schemas.microsoft.com/office/drawing/2014/main" val="958198028"/>
                    </a:ext>
                  </a:extLst>
                </a:gridCol>
                <a:gridCol w="548640">
                  <a:extLst>
                    <a:ext uri="{9D8B030D-6E8A-4147-A177-3AD203B41FA5}">
                      <a16:colId xmlns:a16="http://schemas.microsoft.com/office/drawing/2014/main" val="1217935287"/>
                    </a:ext>
                  </a:extLst>
                </a:gridCol>
              </a:tblGrid>
              <a:tr h="365760">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ID</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User Story</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5C5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Acceptance Criteria</a:t>
                      </a:r>
                      <a:endParaRPr lang="en-US" sz="850" b="1" baseline="30000">
                        <a:solidFill>
                          <a:schemeClr val="bg1"/>
                        </a:solidFill>
                        <a:effectLst/>
                        <a:latin typeface="Open Sans"/>
                        <a:ea typeface="Open Sans"/>
                        <a:cs typeface="Open San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Story Points</a:t>
                      </a:r>
                      <a:endParaRPr lang="en-US" sz="850">
                        <a:solidFill>
                          <a:schemeClr val="bg1"/>
                        </a:solidFill>
                        <a:effectLst/>
                        <a:latin typeface="Open Sans"/>
                        <a:ea typeface="Open Sans"/>
                        <a:cs typeface="Open Sans"/>
                      </a:endParaRPr>
                    </a:p>
                  </a:txBody>
                  <a:tcPr marL="95250" marR="95250" marT="95250" marB="95250" anchor="ctr">
                    <a:lnL w="12700" cap="flat" cmpd="sng" algn="ctr">
                      <a:solidFill>
                        <a:schemeClr val="tx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118872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chemeClr val="tx2"/>
                          </a:solidFill>
                          <a:effectLst/>
                          <a:latin typeface="Open Sans"/>
                          <a:ea typeface="Open Sans"/>
                          <a:cs typeface="Open Sans"/>
                        </a:rPr>
                        <a:t>★</a:t>
                      </a:r>
                    </a:p>
                    <a:p>
                      <a:pPr algn="ctr" rtl="0" fontAlgn="ctr">
                        <a:spcBef>
                          <a:spcPts val="0"/>
                        </a:spcBef>
                        <a:spcAft>
                          <a:spcPts val="0"/>
                        </a:spcAft>
                      </a:pPr>
                      <a:r>
                        <a:rPr lang="en-US" sz="850">
                          <a:solidFill>
                            <a:schemeClr val="tx1"/>
                          </a:solidFill>
                          <a:effectLst/>
                          <a:latin typeface="Open Sans"/>
                          <a:ea typeface="Open Sans"/>
                          <a:cs typeface="Open Sans"/>
                        </a:rPr>
                        <a:t>1.0</a:t>
                      </a:r>
                    </a:p>
                    <a:p>
                      <a:pPr algn="ctr" rtl="0" fontAlgn="ctr">
                        <a:spcBef>
                          <a:spcPts val="0"/>
                        </a:spcBef>
                        <a:spcAft>
                          <a:spcPts val="0"/>
                        </a:spcAft>
                      </a:pPr>
                      <a:r>
                        <a:rPr lang="en-US" sz="850">
                          <a:solidFill>
                            <a:schemeClr val="tx1"/>
                          </a:solidFill>
                          <a:effectLst/>
                          <a:latin typeface="Open Sans"/>
                          <a:ea typeface="Open Sans"/>
                          <a:cs typeface="Open Sans"/>
                        </a:rPr>
                        <a:t>Epic</a:t>
                      </a:r>
                    </a:p>
                  </a:txBody>
                  <a:tcPr marL="95250" marR="95250" marT="95250" marB="95250" anchor="ctr">
                    <a:lnL w="9525" cap="flat" cmpd="sng" algn="ctr">
                      <a:solidFill>
                        <a:srgbClr val="005C5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850">
                          <a:solidFill>
                            <a:srgbClr val="000000"/>
                          </a:solidFill>
                          <a:effectLst/>
                          <a:latin typeface="Open Sans"/>
                          <a:ea typeface="Open Sans"/>
                          <a:cs typeface="Open Sans"/>
                        </a:rPr>
                        <a:t>As Environmental Director, I want to create dashboards and reports using data integrated from the database management system to monitor environmental KPIs in a Dashboards &amp; Reports Module of the EMS so that I can develop sustainability goals and ensure compliance with regulations.</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EMS integration provides access to data from database management system (SeedDMS and MySQL DBMS)</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User can create new dashboards and reports using Dashboards &amp; Reports Module</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Dashboards and reports are populated with the data the user selects</a:t>
                      </a:r>
                    </a:p>
                  </a:txBody>
                  <a:tcPr marL="95250" marR="95250" marT="95250" marB="95250" anchor="ctr">
                    <a:lnL w="12700" cap="flat" cmpd="sng" algn="ctr">
                      <a:solidFill>
                        <a:schemeClr val="tx1"/>
                      </a:solidFill>
                      <a:prstDash val="solid"/>
                      <a:round/>
                      <a:headEnd type="none" w="med" len="med"/>
                      <a:tailEnd type="none" w="med" len="med"/>
                    </a:lnL>
                    <a:lnR w="9525" cap="flat" cmpd="sng" algn="ctr">
                      <a:solidFill>
                        <a:srgbClr val="005C5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20</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188720">
                <a:tc>
                  <a:txBody>
                    <a:bodyPr/>
                    <a:lstStyle/>
                    <a:p>
                      <a:pPr lvl="0" algn="ctr" rtl="0">
                        <a:spcBef>
                          <a:spcPts val="0"/>
                        </a:spcBef>
                        <a:spcAft>
                          <a:spcPts val="0"/>
                        </a:spcAft>
                        <a:buNone/>
                      </a:pPr>
                      <a:r>
                        <a:rPr lang="en-US" sz="850">
                          <a:solidFill>
                            <a:schemeClr val="tx1"/>
                          </a:solidFill>
                          <a:effectLst/>
                          <a:latin typeface="Open Sans"/>
                          <a:ea typeface="Open Sans"/>
                          <a:cs typeface="Open Sans"/>
                        </a:rPr>
                        <a:t>1.1</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rgbClr val="000000"/>
                          </a:solidFill>
                          <a:effectLst/>
                          <a:latin typeface="Open Sans"/>
                          <a:ea typeface="Open Sans"/>
                          <a:cs typeface="Open Sans"/>
                        </a:rPr>
                        <a:t>As Environmental Director, I want to export or share via link dashboards and reports from the Dashboards &amp; Reports Module so that I can share them with stakeholders to verify our sustainability targets are met.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Dashboards and reports can be saved and accessed again in the EMS.</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Users can export a local copy of dashboards and reports. Local dashboard copies are not interactive.</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Shareable link allows users with EMS access to view dashboards and reports.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15</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1188720">
                <a:tc>
                  <a:txBody>
                    <a:bodyPr/>
                    <a:lstStyle/>
                    <a:p>
                      <a:pPr lvl="0" algn="ctr" rtl="0">
                        <a:spcBef>
                          <a:spcPts val="0"/>
                        </a:spcBef>
                        <a:spcAft>
                          <a:spcPts val="0"/>
                        </a:spcAft>
                        <a:buNone/>
                      </a:pPr>
                      <a:r>
                        <a:rPr lang="en-US" sz="850">
                          <a:solidFill>
                            <a:schemeClr val="tx1"/>
                          </a:solidFill>
                          <a:effectLst/>
                          <a:latin typeface="Open Sans"/>
                          <a:ea typeface="Open Sans"/>
                          <a:cs typeface="Open Sans"/>
                        </a:rPr>
                        <a:t>1.2</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850">
                          <a:solidFill>
                            <a:srgbClr val="000000"/>
                          </a:solidFill>
                          <a:effectLst/>
                          <a:latin typeface="Open Sans"/>
                          <a:ea typeface="Open Sans"/>
                          <a:cs typeface="Open Sans"/>
                        </a:rPr>
                        <a:t>As Environmental Director, I want to export multiple supplier sustainability certification documents at a time from the Supply Chain Module so that I can quickly consolidate documents for regulation compliance.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Supplier sustainability documents appear in the Supply Chain Module.</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Multiple documents can be selected and exported at once.</a:t>
                      </a:r>
                    </a:p>
                    <a:p>
                      <a:pPr marL="171450" indent="-171450" rtl="0" fontAlgn="ctr">
                        <a:spcBef>
                          <a:spcPts val="0"/>
                        </a:spcBef>
                        <a:spcAft>
                          <a:spcPts val="0"/>
                        </a:spcAft>
                        <a:buFont typeface="Arial" panose="020B0604020202020204" pitchFamily="34" charset="0"/>
                        <a:buChar char="•"/>
                      </a:pPr>
                      <a:r>
                        <a:rPr lang="en-US" sz="850" b="0">
                          <a:solidFill>
                            <a:srgbClr val="000000"/>
                          </a:solidFill>
                          <a:effectLst/>
                          <a:latin typeface="Open Sans"/>
                          <a:ea typeface="Open Sans"/>
                          <a:cs typeface="Open Sans"/>
                        </a:rPr>
                        <a:t>Export status message informs the user if the export is successful or failed. If failed, file(s) that failed to export are indicated.</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19</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838343327"/>
                  </a:ext>
                </a:extLst>
              </a:tr>
            </a:tbl>
          </a:graphicData>
        </a:graphic>
      </p:graphicFrame>
      <p:sp>
        <p:nvSpPr>
          <p:cNvPr id="5" name="Google Shape;966;p41">
            <a:extLst>
              <a:ext uri="{FF2B5EF4-FFF2-40B4-BE49-F238E27FC236}">
                <a16:creationId xmlns:a16="http://schemas.microsoft.com/office/drawing/2014/main" id="{225B9CD5-2AF1-5DC6-166D-A6375340735F}"/>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830750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3FB57D8-6141-B3F2-5CE3-F47A95F43503}"/>
              </a:ext>
            </a:extLst>
          </p:cNvPr>
          <p:cNvGraphicFramePr>
            <a:graphicFrameLocks noGrp="1"/>
          </p:cNvGraphicFramePr>
          <p:nvPr>
            <p:extLst>
              <p:ext uri="{D42A27DB-BD31-4B8C-83A1-F6EECF244321}">
                <p14:modId xmlns:p14="http://schemas.microsoft.com/office/powerpoint/2010/main" val="2400110074"/>
              </p:ext>
            </p:extLst>
          </p:nvPr>
        </p:nvGraphicFramePr>
        <p:xfrm>
          <a:off x="453568" y="520716"/>
          <a:ext cx="8310645" cy="4420438"/>
        </p:xfrm>
        <a:graphic>
          <a:graphicData uri="http://schemas.openxmlformats.org/drawingml/2006/table">
            <a:tbl>
              <a:tblPr bandRow="1">
                <a:tableStyleId>{F6D6EA9A-273F-4AC8-9EDF-B5E7F9130763}</a:tableStyleId>
              </a:tblPr>
              <a:tblGrid>
                <a:gridCol w="446805">
                  <a:extLst>
                    <a:ext uri="{9D8B030D-6E8A-4147-A177-3AD203B41FA5}">
                      <a16:colId xmlns:a16="http://schemas.microsoft.com/office/drawing/2014/main" val="1916907430"/>
                    </a:ext>
                  </a:extLst>
                </a:gridCol>
                <a:gridCol w="3657600">
                  <a:extLst>
                    <a:ext uri="{9D8B030D-6E8A-4147-A177-3AD203B41FA5}">
                      <a16:colId xmlns:a16="http://schemas.microsoft.com/office/drawing/2014/main" val="282752497"/>
                    </a:ext>
                  </a:extLst>
                </a:gridCol>
                <a:gridCol w="3657600">
                  <a:extLst>
                    <a:ext uri="{9D8B030D-6E8A-4147-A177-3AD203B41FA5}">
                      <a16:colId xmlns:a16="http://schemas.microsoft.com/office/drawing/2014/main" val="958198028"/>
                    </a:ext>
                  </a:extLst>
                </a:gridCol>
                <a:gridCol w="548640">
                  <a:extLst>
                    <a:ext uri="{9D8B030D-6E8A-4147-A177-3AD203B41FA5}">
                      <a16:colId xmlns:a16="http://schemas.microsoft.com/office/drawing/2014/main" val="1217935287"/>
                    </a:ext>
                  </a:extLst>
                </a:gridCol>
              </a:tblGrid>
              <a:tr h="274320">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ID</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User Story</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Acceptance Criteria</a:t>
                      </a:r>
                      <a:endParaRPr lang="en-US" sz="850" b="1" baseline="3000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Story Points</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746650">
                <a:tc>
                  <a:txBody>
                    <a:bodyPr/>
                    <a:lstStyle/>
                    <a:p>
                      <a:pPr algn="ctr" rtl="0" fontAlgn="ctr">
                        <a:spcBef>
                          <a:spcPts val="0"/>
                        </a:spcBef>
                        <a:spcAft>
                          <a:spcPts val="0"/>
                        </a:spcAft>
                      </a:pPr>
                      <a:r>
                        <a:rPr lang="en-US" sz="850">
                          <a:solidFill>
                            <a:schemeClr val="tx2"/>
                          </a:solidFill>
                          <a:effectLst/>
                          <a:latin typeface="Open Sans"/>
                          <a:ea typeface="Open Sans"/>
                          <a:cs typeface="Open Sans"/>
                        </a:rPr>
                        <a:t>★</a:t>
                      </a:r>
                    </a:p>
                    <a:p>
                      <a:pPr algn="ctr" rtl="0" fontAlgn="ctr">
                        <a:spcBef>
                          <a:spcPts val="0"/>
                        </a:spcBef>
                        <a:spcAft>
                          <a:spcPts val="0"/>
                        </a:spcAft>
                      </a:pPr>
                      <a:r>
                        <a:rPr lang="en-US" sz="850">
                          <a:solidFill>
                            <a:schemeClr val="tx1"/>
                          </a:solidFill>
                          <a:effectLst/>
                          <a:latin typeface="Open Sans"/>
                          <a:ea typeface="Open Sans"/>
                          <a:cs typeface="Open Sans"/>
                        </a:rPr>
                        <a:t>2.0</a:t>
                      </a:r>
                    </a:p>
                    <a:p>
                      <a:pPr algn="ctr" rtl="0" fontAlgn="ctr">
                        <a:spcBef>
                          <a:spcPts val="0"/>
                        </a:spcBef>
                        <a:spcAft>
                          <a:spcPts val="0"/>
                        </a:spcAft>
                      </a:pPr>
                      <a:r>
                        <a:rPr lang="en-US" sz="850">
                          <a:solidFill>
                            <a:schemeClr val="tx1"/>
                          </a:solidFill>
                          <a:effectLst/>
                          <a:latin typeface="Open Sans"/>
                          <a:ea typeface="Open Sans"/>
                          <a:cs typeface="Open Sans"/>
                        </a:rPr>
                        <a:t>Epic</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700" b="0">
                          <a:solidFill>
                            <a:srgbClr val="000000"/>
                          </a:solidFill>
                          <a:effectLst/>
                          <a:latin typeface="Open Sans"/>
                          <a:ea typeface="Open Sans"/>
                          <a:cs typeface="Open Sans"/>
                        </a:rPr>
                        <a:t>As the Supply Chain Ops Manager, I want to access supply chain ops environmental impact data (supplier information, raw material sourcing, manufacturing processes, transportation and logistics, inventory) from the Supply Chain Module (a consolidated view of supply chain data) of a reliable EMS with a system uptime of at least 99.5% so that I can ensure supply chain operations are in alignment with environmental goals and compliant with regulations.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indent="-171450" rtl="0" fontAlgn="ctr">
                        <a:spcBef>
                          <a:spcPts val="0"/>
                        </a:spcBef>
                        <a:spcAft>
                          <a:spcPts val="0"/>
                        </a:spcAft>
                        <a:buFont typeface="Arial" panose="020B0604020202020204" pitchFamily="34" charset="0"/>
                        <a:buChar char="•"/>
                      </a:pPr>
                      <a:r>
                        <a:rPr lang="en-US" sz="700" b="0" u="none">
                          <a:solidFill>
                            <a:srgbClr val="000000"/>
                          </a:solidFill>
                          <a:effectLst/>
                          <a:latin typeface="Open Sans"/>
                          <a:ea typeface="Open Sans"/>
                          <a:cs typeface="Open Sans"/>
                        </a:rPr>
                        <a:t>Data from all sources is accurately integrated and visualized within the Supply Chain Module without errors.</a:t>
                      </a:r>
                    </a:p>
                    <a:p>
                      <a:pPr marL="171450" indent="-171450" rtl="0" fontAlgn="ctr">
                        <a:spcBef>
                          <a:spcPts val="0"/>
                        </a:spcBef>
                        <a:spcAft>
                          <a:spcPts val="0"/>
                        </a:spcAft>
                        <a:buFont typeface="Arial" panose="020B0604020202020204" pitchFamily="34" charset="0"/>
                        <a:buChar char="•"/>
                      </a:pPr>
                      <a:r>
                        <a:rPr lang="en-US" sz="700" b="0" u="none">
                          <a:solidFill>
                            <a:srgbClr val="000000"/>
                          </a:solidFill>
                          <a:effectLst/>
                          <a:latin typeface="Open Sans"/>
                          <a:ea typeface="Open Sans"/>
                          <a:cs typeface="Open Sans"/>
                        </a:rPr>
                        <a:t>The system processes and visualizes data within the stipulated time limits, ensuring efficient operations.</a:t>
                      </a:r>
                    </a:p>
                    <a:p>
                      <a:pPr marL="171450" indent="-171450" rtl="0" fontAlgn="ctr">
                        <a:spcBef>
                          <a:spcPts val="0"/>
                        </a:spcBef>
                        <a:spcAft>
                          <a:spcPts val="0"/>
                        </a:spcAft>
                        <a:buFont typeface="Arial" panose="020B0604020202020204" pitchFamily="34" charset="0"/>
                        <a:buChar char="•"/>
                      </a:pPr>
                      <a:r>
                        <a:rPr lang="en-US" sz="700" b="0" u="none">
                          <a:solidFill>
                            <a:srgbClr val="000000"/>
                          </a:solidFill>
                          <a:effectLst/>
                          <a:latin typeface="Open Sans"/>
                          <a:ea typeface="Open Sans"/>
                          <a:cs typeface="Open Sans"/>
                        </a:rPr>
                        <a:t>The system uptime demonstrates reliability with at least 99.5% uptime, ensuring continuous operation.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600">
                          <a:solidFill>
                            <a:srgbClr val="000000"/>
                          </a:solidFill>
                          <a:effectLst/>
                          <a:latin typeface="Open Sans"/>
                          <a:ea typeface="Open Sans"/>
                          <a:cs typeface="Open Sans"/>
                        </a:rPr>
                        <a:t>25</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153032875"/>
                  </a:ext>
                </a:extLst>
              </a:tr>
              <a:tr h="938098">
                <a:tc>
                  <a:txBody>
                    <a:bodyPr/>
                    <a:lstStyle/>
                    <a:p>
                      <a:pPr algn="ctr" rtl="0" fontAlgn="ctr">
                        <a:spcBef>
                          <a:spcPts val="0"/>
                        </a:spcBef>
                        <a:spcAft>
                          <a:spcPts val="0"/>
                        </a:spcAft>
                      </a:pPr>
                      <a:r>
                        <a:rPr lang="en-US" sz="850">
                          <a:solidFill>
                            <a:schemeClr val="tx1"/>
                          </a:solidFill>
                          <a:effectLst/>
                          <a:latin typeface="Open Sans"/>
                          <a:ea typeface="Open Sans"/>
                          <a:cs typeface="Open Sans"/>
                        </a:rPr>
                        <a:t>2.1</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700" b="0">
                          <a:solidFill>
                            <a:srgbClr val="000000"/>
                          </a:solidFill>
                          <a:effectLst/>
                          <a:latin typeface="Open Sans"/>
                          <a:ea typeface="Open Sans"/>
                          <a:cs typeface="Open Sans"/>
                        </a:rPr>
                        <a:t>As a Supply Chain Operations Manager, I need a system that generates detailed reports on material sourcing and supplier performance. These reports should include at least 95% of our active suppliers and cover key metrics like delivery time, cost compliance, quality of materials, and sustainability ratings, so that I can make well-informed decisions that enhance the cost-effectiveness and sustainability of our supply chain.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system includes data from at least 95% of active suppliers in each generated report.</a:t>
                      </a:r>
                    </a:p>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metrics on delivery time, cost compliance, and other factors are accurately calculated and displayed.</a:t>
                      </a:r>
                    </a:p>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Reports are easy to access, readable by the chain management team, and interpretable.</a:t>
                      </a:r>
                    </a:p>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reports reflect the latest and most accurate data on supplier performance.</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600">
                          <a:solidFill>
                            <a:srgbClr val="000000"/>
                          </a:solidFill>
                          <a:effectLst/>
                          <a:latin typeface="Open Sans"/>
                          <a:ea typeface="Open Sans"/>
                          <a:cs typeface="Open Sans"/>
                        </a:rPr>
                        <a:t>25</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129551">
                <a:tc>
                  <a:txBody>
                    <a:bodyPr/>
                    <a:lstStyle/>
                    <a:p>
                      <a:pPr algn="ctr" rtl="0" fontAlgn="ctr">
                        <a:spcBef>
                          <a:spcPts val="0"/>
                        </a:spcBef>
                        <a:spcAft>
                          <a:spcPts val="0"/>
                        </a:spcAft>
                      </a:pPr>
                      <a:r>
                        <a:rPr lang="en-US" sz="850">
                          <a:solidFill>
                            <a:schemeClr val="tx1"/>
                          </a:solidFill>
                          <a:effectLst/>
                          <a:latin typeface="Open Sans"/>
                          <a:ea typeface="Open Sans"/>
                          <a:cs typeface="Open Sans"/>
                        </a:rPr>
                        <a:t>2.2</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rtl="0" fontAlgn="ctr">
                        <a:spcBef>
                          <a:spcPts val="0"/>
                        </a:spcBef>
                        <a:spcAft>
                          <a:spcPts val="0"/>
                        </a:spcAft>
                      </a:pPr>
                      <a:r>
                        <a:rPr lang="en-US" sz="700" b="0">
                          <a:solidFill>
                            <a:srgbClr val="000000"/>
                          </a:solidFill>
                          <a:effectLst/>
                          <a:latin typeface="Open Sans"/>
                          <a:ea typeface="Open Sans"/>
                          <a:cs typeface="Open Sans"/>
                        </a:rPr>
                        <a:t>As a Supply Chain Operations Manager, I need a system to gather and analyze data on the environmental impacts of our operations, including CO2 emissions, energy consumption, recycling rates, and waste generation. This system should allow for the analysis of historical data spanning at least the past five years, enable quick processing and visualization of new data within 24 hours, and facilitate the generation of automated compliance reports monthly. The system must also include APIs that enable integration with other corporate systems and support the extraction of environmental data for detailed analysis and reporting, so that we can comply with environmental regulations and support our corporate sustainability goals.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lvl="5" indent="-171450" rtl="0" fontAlgn="ctr">
                        <a:spcBef>
                          <a:spcPts val="0"/>
                        </a:spcBef>
                        <a:spcAft>
                          <a:spcPts val="0"/>
                        </a:spcAft>
                        <a:buFont typeface="Arial" panose="020B0604020202020204" pitchFamily="34" charset="0"/>
                        <a:buChar char="•"/>
                      </a:pPr>
                      <a:r>
                        <a:rPr lang="en-US" sz="700" b="0">
                          <a:solidFill>
                            <a:srgbClr val="000000"/>
                          </a:solidFill>
                          <a:effectLst/>
                          <a:latin typeface="Open Sans"/>
                          <a:ea typeface="Open Sans"/>
                          <a:cs typeface="Open Sans"/>
                        </a:rPr>
                        <a:t>The system correctly captures and analyzes specified environmental metrics and historical data.</a:t>
                      </a:r>
                    </a:p>
                    <a:p>
                      <a:pPr marL="171450" lvl="5" indent="-171450" rtl="0" fontAlgn="ctr">
                        <a:spcBef>
                          <a:spcPts val="0"/>
                        </a:spcBef>
                        <a:spcAft>
                          <a:spcPts val="0"/>
                        </a:spcAft>
                        <a:buFont typeface="Arial" panose="020B0604020202020204" pitchFamily="34" charset="0"/>
                        <a:buChar char="•"/>
                      </a:pPr>
                      <a:r>
                        <a:rPr lang="en-US" sz="700" b="0">
                          <a:solidFill>
                            <a:srgbClr val="000000"/>
                          </a:solidFill>
                          <a:effectLst/>
                          <a:latin typeface="Open Sans"/>
                          <a:ea typeface="Open Sans"/>
                          <a:cs typeface="Open Sans"/>
                        </a:rPr>
                        <a:t>Data is processed and visualized within 24 hours, meeting visualization deadlines.</a:t>
                      </a:r>
                    </a:p>
                    <a:p>
                      <a:pPr marL="171450" lvl="5" indent="-171450" rtl="0" fontAlgn="ctr">
                        <a:spcBef>
                          <a:spcPts val="0"/>
                        </a:spcBef>
                        <a:spcAft>
                          <a:spcPts val="0"/>
                        </a:spcAft>
                        <a:buFont typeface="Arial" panose="020B0604020202020204" pitchFamily="34" charset="0"/>
                        <a:buChar char="•"/>
                      </a:pPr>
                      <a:r>
                        <a:rPr lang="en-US" sz="700" b="0">
                          <a:solidFill>
                            <a:srgbClr val="000000"/>
                          </a:solidFill>
                          <a:effectLst/>
                          <a:latin typeface="Open Sans"/>
                          <a:ea typeface="Open Sans"/>
                          <a:cs typeface="Open Sans"/>
                        </a:rPr>
                        <a:t>Compliance reports are generated on schedule and adhere to regulatory standards.</a:t>
                      </a:r>
                    </a:p>
                    <a:p>
                      <a:pPr marL="171450" lvl="5" indent="-171450" rtl="0" fontAlgn="ctr">
                        <a:spcBef>
                          <a:spcPts val="0"/>
                        </a:spcBef>
                        <a:spcAft>
                          <a:spcPts val="0"/>
                        </a:spcAft>
                        <a:buFont typeface="Arial" panose="020B0604020202020204" pitchFamily="34" charset="0"/>
                        <a:buChar char="•"/>
                      </a:pPr>
                      <a:r>
                        <a:rPr lang="en-US" sz="700" b="0">
                          <a:solidFill>
                            <a:srgbClr val="000000"/>
                          </a:solidFill>
                          <a:effectLst/>
                          <a:latin typeface="Open Sans"/>
                          <a:ea typeface="Open Sans"/>
                          <a:cs typeface="Open Sans"/>
                        </a:rPr>
                        <a:t>APIs demonstrate effective integration and robust data handling under operational conditions.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600">
                          <a:solidFill>
                            <a:srgbClr val="000000"/>
                          </a:solidFill>
                          <a:effectLst/>
                          <a:latin typeface="Open Sans"/>
                          <a:ea typeface="Open Sans"/>
                          <a:cs typeface="Open Sans"/>
                        </a:rPr>
                        <a:t>22</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290349887"/>
                  </a:ext>
                </a:extLst>
              </a:tr>
              <a:tr h="938098">
                <a:tc>
                  <a:txBody>
                    <a:bodyPr/>
                    <a:lstStyle/>
                    <a:p>
                      <a:pPr algn="ctr" rtl="0" fontAlgn="ctr">
                        <a:spcBef>
                          <a:spcPts val="0"/>
                        </a:spcBef>
                        <a:spcAft>
                          <a:spcPts val="0"/>
                        </a:spcAft>
                      </a:pPr>
                      <a:r>
                        <a:rPr lang="en-US" sz="850">
                          <a:solidFill>
                            <a:schemeClr val="tx1"/>
                          </a:solidFill>
                          <a:effectLst/>
                          <a:latin typeface="Open Sans"/>
                          <a:ea typeface="Open Sans"/>
                          <a:cs typeface="Open Sans"/>
                        </a:rPr>
                        <a:t>2.3</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fontAlgn="base"/>
                      <a:r>
                        <a:rPr lang="en-US" sz="700" b="0">
                          <a:effectLst/>
                          <a:latin typeface="+mn-lt"/>
                        </a:rPr>
                        <a:t>As a Supply Chain Operations Manager, I need a system that allows me to easily export data in multiple formats for detailed analysis and reporting. The system must support exporting data in at least three different file formats such as CSV, Excel, PDF, XML, and JSON. It should complete the export process within 5 minutes for reports up to 500 MB and allow for customization of the exported data based on user-selected parameters. The system should also maintain a log of all export activities, so that we can facilitate effective communication with both internal and external stakeholders, ensuring transparency and compliance.</a:t>
                      </a:r>
                    </a:p>
                  </a:txBody>
                  <a:tcPr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marR="0" lvl="5"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system supports data export in at least CSV, Excel, PDF, XML, and JSON formats.</a:t>
                      </a:r>
                    </a:p>
                    <a:p>
                      <a:pPr marL="171450" marR="0" lvl="5"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data export process completes within 5 minutes for reports up to 500 MB.</a:t>
                      </a:r>
                    </a:p>
                    <a:p>
                      <a:pPr marL="171450" marR="0" lvl="5"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The system allows for customization of the exported data based on user-selected parameters.</a:t>
                      </a:r>
                    </a:p>
                    <a:p>
                      <a:pPr marL="171450" marR="0" lvl="5"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700" b="0">
                          <a:solidFill>
                            <a:srgbClr val="000000"/>
                          </a:solidFill>
                          <a:effectLst/>
                          <a:latin typeface="Open Sans"/>
                          <a:ea typeface="Open Sans"/>
                          <a:cs typeface="Open Sans"/>
                        </a:rPr>
                        <a:t>Export activities log accurately, maintaining detailed and compliant records of user and file size activities.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600">
                          <a:solidFill>
                            <a:srgbClr val="000000"/>
                          </a:solidFill>
                          <a:effectLst/>
                          <a:latin typeface="Open Sans"/>
                          <a:ea typeface="Open Sans"/>
                          <a:cs typeface="Open Sans"/>
                        </a:rPr>
                        <a:t>20</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37127735"/>
                  </a:ext>
                </a:extLst>
              </a:tr>
            </a:tbl>
          </a:graphicData>
        </a:graphic>
      </p:graphicFrame>
      <p:sp>
        <p:nvSpPr>
          <p:cNvPr id="3" name="Google Shape;966;p41">
            <a:extLst>
              <a:ext uri="{FF2B5EF4-FFF2-40B4-BE49-F238E27FC236}">
                <a16:creationId xmlns:a16="http://schemas.microsoft.com/office/drawing/2014/main" id="{7D478168-1015-E31E-1367-0ABE611B8ECB}"/>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6" name="Google Shape;1202;p57">
            <a:extLst>
              <a:ext uri="{FF2B5EF4-FFF2-40B4-BE49-F238E27FC236}">
                <a16:creationId xmlns:a16="http://schemas.microsoft.com/office/drawing/2014/main" id="{53403AE3-9441-B7ED-BB85-6031F86E4A86}"/>
              </a:ext>
            </a:extLst>
          </p:cNvPr>
          <p:cNvSpPr txBox="1">
            <a:spLocks/>
          </p:cNvSpPr>
          <p:nvPr/>
        </p:nvSpPr>
        <p:spPr>
          <a:xfrm>
            <a:off x="643930" y="30480"/>
            <a:ext cx="7713900" cy="49241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IN" sz="2000">
                <a:latin typeface="+mn-lt"/>
                <a:ea typeface="Open Sans" panose="020B0606030504020204" pitchFamily="34" charset="0"/>
                <a:cs typeface="Open Sans" panose="020B0606030504020204" pitchFamily="34" charset="0"/>
              </a:rPr>
              <a:t>Supply Chain Ops Manager User Stories</a:t>
            </a:r>
          </a:p>
        </p:txBody>
      </p:sp>
    </p:spTree>
    <p:extLst>
      <p:ext uri="{BB962C8B-B14F-4D97-AF65-F5344CB8AC3E}">
        <p14:creationId xmlns:p14="http://schemas.microsoft.com/office/powerpoint/2010/main" val="2244315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3FB57D8-6141-B3F2-5CE3-F47A95F43503}"/>
              </a:ext>
            </a:extLst>
          </p:cNvPr>
          <p:cNvGraphicFramePr>
            <a:graphicFrameLocks noGrp="1"/>
          </p:cNvGraphicFramePr>
          <p:nvPr>
            <p:extLst>
              <p:ext uri="{D42A27DB-BD31-4B8C-83A1-F6EECF244321}">
                <p14:modId xmlns:p14="http://schemas.microsoft.com/office/powerpoint/2010/main" val="824518753"/>
              </p:ext>
            </p:extLst>
          </p:nvPr>
        </p:nvGraphicFramePr>
        <p:xfrm>
          <a:off x="256032" y="802925"/>
          <a:ext cx="8266176" cy="3931920"/>
        </p:xfrm>
        <a:graphic>
          <a:graphicData uri="http://schemas.openxmlformats.org/drawingml/2006/table">
            <a:tbl>
              <a:tblPr bandRow="1">
                <a:tableStyleId>{F6D6EA9A-273F-4AC8-9EDF-B5E7F9130763}</a:tableStyleId>
              </a:tblPr>
              <a:tblGrid>
                <a:gridCol w="411480">
                  <a:extLst>
                    <a:ext uri="{9D8B030D-6E8A-4147-A177-3AD203B41FA5}">
                      <a16:colId xmlns:a16="http://schemas.microsoft.com/office/drawing/2014/main" val="1916907430"/>
                    </a:ext>
                  </a:extLst>
                </a:gridCol>
                <a:gridCol w="3474720">
                  <a:extLst>
                    <a:ext uri="{9D8B030D-6E8A-4147-A177-3AD203B41FA5}">
                      <a16:colId xmlns:a16="http://schemas.microsoft.com/office/drawing/2014/main" val="282752497"/>
                    </a:ext>
                  </a:extLst>
                </a:gridCol>
                <a:gridCol w="3840480">
                  <a:extLst>
                    <a:ext uri="{9D8B030D-6E8A-4147-A177-3AD203B41FA5}">
                      <a16:colId xmlns:a16="http://schemas.microsoft.com/office/drawing/2014/main" val="958198028"/>
                    </a:ext>
                  </a:extLst>
                </a:gridCol>
                <a:gridCol w="539496">
                  <a:extLst>
                    <a:ext uri="{9D8B030D-6E8A-4147-A177-3AD203B41FA5}">
                      <a16:colId xmlns:a16="http://schemas.microsoft.com/office/drawing/2014/main" val="1217935287"/>
                    </a:ext>
                  </a:extLst>
                </a:gridCol>
              </a:tblGrid>
              <a:tr h="422516">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ID</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User Story</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Acceptance Criteria</a:t>
                      </a:r>
                      <a:endParaRPr lang="en-US" sz="850" b="1" baseline="3000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algn="ctr" rtl="0" fontAlgn="ctr">
                        <a:spcBef>
                          <a:spcPts val="0"/>
                        </a:spcBef>
                        <a:spcAft>
                          <a:spcPts val="0"/>
                        </a:spcAft>
                      </a:pPr>
                      <a:r>
                        <a:rPr lang="en-US" sz="850" b="1">
                          <a:solidFill>
                            <a:schemeClr val="bg1"/>
                          </a:solidFill>
                          <a:effectLst/>
                          <a:latin typeface="Open Sans"/>
                          <a:ea typeface="Open Sans"/>
                          <a:cs typeface="Open Sans"/>
                        </a:rPr>
                        <a:t>Story Point</a:t>
                      </a:r>
                      <a:endParaRPr lang="en-US" sz="850">
                        <a:solidFill>
                          <a:schemeClr val="bg1"/>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0">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chemeClr val="tx2"/>
                          </a:solidFill>
                          <a:effectLst/>
                          <a:latin typeface="Open Sans"/>
                          <a:ea typeface="Open Sans"/>
                          <a:cs typeface="Open Sans"/>
                        </a:rPr>
                        <a:t>★</a:t>
                      </a:r>
                    </a:p>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chemeClr val="tx1"/>
                          </a:solidFill>
                          <a:effectLst/>
                          <a:latin typeface="Open Sans"/>
                          <a:ea typeface="Open Sans"/>
                          <a:cs typeface="Open Sans"/>
                        </a:rPr>
                        <a:t>3.0</a:t>
                      </a:r>
                    </a:p>
                    <a:p>
                      <a:pPr algn="ctr" rtl="0" fontAlgn="ctr">
                        <a:spcBef>
                          <a:spcPts val="0"/>
                        </a:spcBef>
                        <a:spcAft>
                          <a:spcPts val="0"/>
                        </a:spcAft>
                      </a:pPr>
                      <a:r>
                        <a:rPr lang="en-US" sz="850">
                          <a:solidFill>
                            <a:schemeClr val="tx1"/>
                          </a:solidFill>
                          <a:effectLst/>
                          <a:latin typeface="Open Sans"/>
                          <a:ea typeface="Open Sans"/>
                          <a:cs typeface="Open Sans"/>
                        </a:rPr>
                        <a:t>Epic</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50">
                          <a:solidFill>
                            <a:srgbClr val="000000"/>
                          </a:solidFill>
                          <a:effectLst/>
                          <a:latin typeface="Open Sans"/>
                          <a:ea typeface="Open Sans"/>
                          <a:cs typeface="Open Sans"/>
                        </a:rPr>
                        <a:t>As Database Administrator, I want to have admin access to configure security protocols and manage system access </a:t>
                      </a:r>
                      <a:r>
                        <a:rPr lang="en-US" sz="850" b="0" i="0" u="none" strike="noStrike" noProof="0">
                          <a:solidFill>
                            <a:srgbClr val="000000"/>
                          </a:solidFill>
                          <a:effectLst/>
                          <a:latin typeface="Open Sans"/>
                        </a:rPr>
                        <a:t>in the Administrative Dashboard, </a:t>
                      </a:r>
                      <a:r>
                        <a:rPr lang="en-US" sz="850" b="0">
                          <a:solidFill>
                            <a:srgbClr val="000000"/>
                          </a:solidFill>
                          <a:effectLst/>
                          <a:latin typeface="Open Sans"/>
                          <a:ea typeface="Open Sans"/>
                          <a:cs typeface="Open Sans"/>
                        </a:rPr>
                        <a:t>so that I can ensure that the system and internal data is secure</a:t>
                      </a:r>
                      <a:r>
                        <a:rPr lang="en-US" sz="850">
                          <a:solidFill>
                            <a:srgbClr val="000000"/>
                          </a:solidFill>
                          <a:effectLst/>
                          <a:latin typeface="Open Sans"/>
                          <a:ea typeface="Open Sans"/>
                          <a:cs typeface="Open Sans"/>
                        </a:rPr>
                        <a: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effectLst/>
                          <a:latin typeface="Open Sans"/>
                          <a:ea typeface="Open Sans"/>
                          <a:cs typeface="Open Sans"/>
                        </a:rPr>
                        <a:t>Only EMS admin users can access the Administrative Dashboard</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effectLst/>
                          <a:latin typeface="Open Sans"/>
                          <a:ea typeface="Open Sans"/>
                          <a:cs typeface="Open Sans"/>
                        </a:rPr>
                        <a:t>Admin user can configure and implement security protocols to the system according to their desired specifications.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latin typeface="Open Sans"/>
                        </a:rPr>
                        <a:t>Admin user can implement data encryption algorithms for data at-rest and in-transit.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latin typeface="Open Sans"/>
                        </a:rPr>
                        <a:t>Admin user can view system access attempts (log include: timestamp, user account involved, attempt status, and IP address) </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25</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0">
                <a:tc>
                  <a:txBody>
                    <a:bodyPr/>
                    <a:lstStyle/>
                    <a:p>
                      <a:pPr lvl="0" algn="ctr" rtl="0">
                        <a:spcBef>
                          <a:spcPts val="0"/>
                        </a:spcBef>
                        <a:spcAft>
                          <a:spcPts val="0"/>
                        </a:spcAft>
                        <a:buNone/>
                      </a:pPr>
                      <a:r>
                        <a:rPr lang="en-US" sz="850">
                          <a:solidFill>
                            <a:schemeClr val="tx1"/>
                          </a:solidFill>
                          <a:effectLst/>
                          <a:latin typeface="Open Sans"/>
                          <a:ea typeface="Open Sans"/>
                          <a:cs typeface="Open Sans"/>
                        </a:rPr>
                        <a:t>3.1</a:t>
                      </a:r>
                      <a:endParaRPr lang="en-US" sz="85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850" b="0" i="0" u="none" strike="noStrike" noProof="0">
                          <a:solidFill>
                            <a:srgbClr val="000000"/>
                          </a:solidFill>
                          <a:effectLst/>
                          <a:latin typeface="Open Sans"/>
                        </a:rPr>
                        <a:t>As Database Administrator, I want to manage user access and permissions from the Administrative Dashboard, so that I can grant users access to specific data and functionalities and ensure data security.</a:t>
                      </a:r>
                      <a:endParaRPr lang="en-US" sz="850">
                        <a:solidFill>
                          <a:srgbClr val="000000"/>
                        </a:solidFill>
                        <a:latin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Admin user can create, edit, and delete system user accounts.</a:t>
                      </a:r>
                    </a:p>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Admin user can configure user account permissions to view or modify data in the database management system and actions within modules (i.e., generating reports).</a:t>
                      </a:r>
                    </a:p>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Enforces password policies and admin users can reset passwords for system users.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25</a:t>
                      </a:r>
                      <a:endParaRPr lang="en-US" sz="85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0">
                <a:tc>
                  <a:txBody>
                    <a:bodyPr/>
                    <a:lstStyle/>
                    <a:p>
                      <a:pPr lvl="0" algn="ctr" rtl="0">
                        <a:spcBef>
                          <a:spcPts val="0"/>
                        </a:spcBef>
                        <a:spcAft>
                          <a:spcPts val="0"/>
                        </a:spcAft>
                        <a:buNone/>
                      </a:pPr>
                      <a:r>
                        <a:rPr lang="en-US" sz="85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3.2</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sz="850">
                          <a:solidFill>
                            <a:srgbClr val="000000"/>
                          </a:solidFill>
                          <a:effectLst/>
                          <a:latin typeface="Open Sans"/>
                          <a:ea typeface="Open Sans"/>
                          <a:cs typeface="Open Sans"/>
                        </a:rPr>
                        <a:t>As D</a:t>
                      </a:r>
                      <a:r>
                        <a:rPr lang="en-US" sz="850" b="0">
                          <a:solidFill>
                            <a:srgbClr val="000000"/>
                          </a:solidFill>
                          <a:effectLst/>
                          <a:latin typeface="Open Sans"/>
                          <a:ea typeface="Open Sans"/>
                          <a:cs typeface="Open Sans"/>
                        </a:rPr>
                        <a:t>atabase Administrator, I want to have admin access to monitor system performance and data integrity at scale through the Administrative Dashboard so that the database operates efficiently and reliably to support business operations.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effectLst/>
                          <a:latin typeface="Open Sans"/>
                          <a:ea typeface="Open Sans"/>
                          <a:cs typeface="Open Sans"/>
                        </a:rPr>
                        <a:t>Administrative Dashboard displays data integrity metrics (including number of errors encountered, data inconsistencies).</a:t>
                      </a:r>
                    </a:p>
                    <a:p>
                      <a:pPr marL="171450" marR="0" lvl="0" indent="-171450" algn="l" defTabSz="914400" rtl="0" eaLnBrk="1" fontAlgn="ctr"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850" b="0">
                          <a:solidFill>
                            <a:srgbClr val="000000"/>
                          </a:solidFill>
                          <a:effectLst/>
                          <a:latin typeface="Open Sans"/>
                          <a:ea typeface="Open Sans"/>
                          <a:cs typeface="Open Sans"/>
                        </a:rPr>
                        <a:t>Administrative Dashboard displays system insights for resource utilization, database uptime, and query response times.</a:t>
                      </a:r>
                      <a:endParaRPr lang="en-US" sz="850" b="0">
                        <a:solidFill>
                          <a:srgbClr val="000000"/>
                        </a:solidFill>
                        <a:latin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25</a:t>
                      </a:r>
                      <a:endParaRPr lang="en-US" sz="85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764339460"/>
                  </a:ext>
                </a:extLst>
              </a:tr>
              <a:tr h="0">
                <a:tc>
                  <a:txBody>
                    <a:bodyPr/>
                    <a:lstStyle/>
                    <a:p>
                      <a:pPr lvl="0" algn="ctr" rtl="0">
                        <a:spcBef>
                          <a:spcPts val="0"/>
                        </a:spcBef>
                        <a:spcAft>
                          <a:spcPts val="0"/>
                        </a:spcAft>
                        <a:buNone/>
                      </a:pPr>
                      <a:r>
                        <a:rPr lang="en-US" sz="85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3.3</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50" b="0" i="0" u="none" strike="noStrike" noProof="0">
                          <a:solidFill>
                            <a:srgbClr val="000000"/>
                          </a:solidFill>
                          <a:effectLst/>
                          <a:latin typeface="Open Sans"/>
                        </a:rPr>
                        <a:t>As Database Administrator, I want to set up automated data purging routines in the Administrative Dashboard so that old, non-essential data is removed, and storage space is optimized for system efficiency.</a:t>
                      </a:r>
                      <a:endParaRPr lang="en-US" sz="850">
                        <a:solidFill>
                          <a:srgbClr val="000000"/>
                        </a:solidFill>
                        <a:effectLst/>
                        <a:latin typeface="Open Sans"/>
                        <a:ea typeface="Open Sans"/>
                        <a:cs typeface="Open Sans"/>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Interface provided to define data purging routines based on data age and tables to be purged.</a:t>
                      </a:r>
                    </a:p>
                    <a:p>
                      <a:pPr marL="171450" lvl="0" indent="-171450" algn="l">
                        <a:lnSpc>
                          <a:spcPct val="100000"/>
                        </a:lnSpc>
                        <a:spcBef>
                          <a:spcPts val="0"/>
                        </a:spcBef>
                        <a:spcAft>
                          <a:spcPts val="0"/>
                        </a:spcAft>
                        <a:buFont typeface="Arial" panose="020B0604020202020204" pitchFamily="34" charset="0"/>
                        <a:buChar char="•"/>
                      </a:pPr>
                      <a:r>
                        <a:rPr lang="en-US" sz="850" b="0">
                          <a:solidFill>
                            <a:srgbClr val="000000"/>
                          </a:solidFill>
                          <a:latin typeface="Open Sans"/>
                        </a:rPr>
                        <a:t>System logs automated data purging activities for audit purposes including activity timestamp and tables affected.</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50">
                          <a:solidFill>
                            <a:srgbClr val="000000"/>
                          </a:solidFill>
                          <a:effectLst/>
                          <a:latin typeface="Open Sans"/>
                          <a:ea typeface="Open Sans"/>
                          <a:cs typeface="Open Sans"/>
                        </a:rPr>
                        <a:t>22</a:t>
                      </a:r>
                      <a:endParaRPr lang="en-US" sz="85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53229395"/>
                  </a:ext>
                </a:extLst>
              </a:tr>
            </a:tbl>
          </a:graphicData>
        </a:graphic>
      </p:graphicFrame>
      <p:sp>
        <p:nvSpPr>
          <p:cNvPr id="2" name="Google Shape;966;p41">
            <a:extLst>
              <a:ext uri="{FF2B5EF4-FFF2-40B4-BE49-F238E27FC236}">
                <a16:creationId xmlns:a16="http://schemas.microsoft.com/office/drawing/2014/main" id="{41589717-E810-877C-DB7A-0F091E3C4D19}"/>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AVERAGE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
        <p:nvSpPr>
          <p:cNvPr id="6" name="Google Shape;1202;p57">
            <a:extLst>
              <a:ext uri="{FF2B5EF4-FFF2-40B4-BE49-F238E27FC236}">
                <a16:creationId xmlns:a16="http://schemas.microsoft.com/office/drawing/2014/main" id="{D0164FDA-EEC4-180D-E690-3339DB447FF8}"/>
              </a:ext>
            </a:extLst>
          </p:cNvPr>
          <p:cNvSpPr txBox="1">
            <a:spLocks/>
          </p:cNvSpPr>
          <p:nvPr/>
        </p:nvSpPr>
        <p:spPr>
          <a:xfrm>
            <a:off x="715050" y="309149"/>
            <a:ext cx="7713900" cy="49241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IN" sz="2000">
                <a:latin typeface="+mn-lt"/>
                <a:ea typeface="Open Sans" panose="020B0606030504020204" pitchFamily="34" charset="0"/>
                <a:cs typeface="Open Sans" panose="020B0606030504020204" pitchFamily="34" charset="0"/>
              </a:rPr>
              <a:t>Database Administrator User Stories</a:t>
            </a:r>
          </a:p>
        </p:txBody>
      </p:sp>
    </p:spTree>
    <p:extLst>
      <p:ext uri="{BB962C8B-B14F-4D97-AF65-F5344CB8AC3E}">
        <p14:creationId xmlns:p14="http://schemas.microsoft.com/office/powerpoint/2010/main" val="272330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5" name="Google Shape;1029;p48">
            <a:extLst>
              <a:ext uri="{FF2B5EF4-FFF2-40B4-BE49-F238E27FC236}">
                <a16:creationId xmlns:a16="http://schemas.microsoft.com/office/drawing/2014/main" id="{98CBB2EF-E154-A21B-FC4B-740882A403EC}"/>
              </a:ext>
            </a:extLst>
          </p:cNvPr>
          <p:cNvSpPr txBox="1">
            <a:spLocks noGrp="1"/>
          </p:cNvSpPr>
          <p:nvPr>
            <p:ph type="title"/>
          </p:nvPr>
        </p:nvSpPr>
        <p:spPr>
          <a:xfrm>
            <a:off x="720000" y="310618"/>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2400">
                <a:latin typeface="Open Sans" panose="020B0606030504020204" pitchFamily="34" charset="0"/>
                <a:ea typeface="Open Sans" panose="020B0606030504020204" pitchFamily="34" charset="0"/>
                <a:cs typeface="Open Sans" panose="020B0606030504020204" pitchFamily="34" charset="0"/>
              </a:rPr>
              <a:t>Functional Requirements</a:t>
            </a:r>
          </a:p>
        </p:txBody>
      </p:sp>
      <p:sp>
        <p:nvSpPr>
          <p:cNvPr id="2" name="Google Shape;933;p40">
            <a:extLst>
              <a:ext uri="{FF2B5EF4-FFF2-40B4-BE49-F238E27FC236}">
                <a16:creationId xmlns:a16="http://schemas.microsoft.com/office/drawing/2014/main" id="{63ACEF66-2D60-1439-FCBC-665F620C5AB9}"/>
              </a:ext>
            </a:extLst>
          </p:cNvPr>
          <p:cNvSpPr txBox="1">
            <a:spLocks/>
          </p:cNvSpPr>
          <p:nvPr/>
        </p:nvSpPr>
        <p:spPr>
          <a:xfrm>
            <a:off x="720000" y="883318"/>
            <a:ext cx="7704000" cy="410015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Tight"/>
              <a:buNone/>
              <a:defRPr sz="1200" b="0" i="0" u="none" strike="noStrike" cap="none">
                <a:solidFill>
                  <a:schemeClr val="dk1"/>
                </a:solidFill>
                <a:latin typeface="Inter Tight"/>
                <a:ea typeface="Inter Tight"/>
                <a:cs typeface="Inter Tight"/>
                <a:sym typeface="Inter Tight"/>
              </a:defRPr>
            </a:lvl1pPr>
            <a:lvl2pPr marL="914400" marR="0" lvl="1"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2pPr>
            <a:lvl3pPr marL="1371600" marR="0" lvl="2"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3pPr>
            <a:lvl4pPr marL="1828800" marR="0" lvl="3"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4pPr>
            <a:lvl5pPr marL="2286000" marR="0" lvl="4"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5pPr>
            <a:lvl6pPr marL="2743200" marR="0" lvl="5"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6pPr>
            <a:lvl7pPr marL="3200400" marR="0" lvl="6"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7pPr>
            <a:lvl8pPr marL="3657600" marR="0" lvl="7"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8pPr>
            <a:lvl9pPr marL="4114800" marR="0" lvl="8" indent="-304800" algn="ctr" rtl="0">
              <a:lnSpc>
                <a:spcPct val="100000"/>
              </a:lnSpc>
              <a:spcBef>
                <a:spcPts val="0"/>
              </a:spcBef>
              <a:spcAft>
                <a:spcPts val="0"/>
              </a:spcAft>
              <a:buClr>
                <a:schemeClr val="dk1"/>
              </a:buClr>
              <a:buSzPts val="1200"/>
              <a:buFont typeface="Inter Tight"/>
              <a:buNone/>
              <a:defRPr sz="1200" b="0" i="0" u="none" strike="noStrike" cap="none">
                <a:solidFill>
                  <a:schemeClr val="dk1"/>
                </a:solidFill>
                <a:latin typeface="Inter Tight"/>
                <a:ea typeface="Inter Tight"/>
                <a:cs typeface="Inter Tight"/>
                <a:sym typeface="Inter Tight"/>
              </a:defRPr>
            </a:lvl9pPr>
          </a:lstStyle>
          <a:p>
            <a:pPr marL="0" indent="0" defTabSz="1219170">
              <a:buClr>
                <a:schemeClr val="tx1"/>
              </a:buClr>
              <a:buSzPct val="100000"/>
            </a:pPr>
            <a:r>
              <a:rPr lang="en-US" sz="1050" b="1" kern="0">
                <a:solidFill>
                  <a:srgbClr val="F87D66"/>
                </a:solidFill>
                <a:latin typeface="Open Sans" panose="020B0606030504020204" pitchFamily="34" charset="0"/>
                <a:ea typeface="Open Sans" panose="020B0606030504020204" pitchFamily="34" charset="0"/>
                <a:cs typeface="Open Sans" panose="020B0606030504020204" pitchFamily="34" charset="0"/>
              </a:rPr>
              <a:t>Environmental Director</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Reports &amp; Dashboard Module allows users to generate, save, share, and export customizable, interactive dashboards and reports based on selected data sources</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 Dashboards and reports can be templatized and saved for future use</a:t>
            </a: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0" indent="0" defTabSz="1219170">
              <a:buClr>
                <a:schemeClr val="tx1"/>
              </a:buClr>
              <a:buSzPct val="100000"/>
            </a:pPr>
            <a:endParaRPr lang="en-US" sz="1050">
              <a:solidFill>
                <a:srgbClr val="005C51"/>
              </a:solidFill>
              <a:latin typeface="Open Sans" panose="020B0606030504020204" pitchFamily="34" charset="0"/>
              <a:ea typeface="Open Sans" panose="020B0606030504020204" pitchFamily="34" charset="0"/>
              <a:cs typeface="Open Sans" panose="020B0606030504020204" pitchFamily="34" charset="0"/>
            </a:endParaRPr>
          </a:p>
          <a:p>
            <a:pPr marL="0" indent="0" defTabSz="1219170">
              <a:buClr>
                <a:schemeClr val="tx1"/>
              </a:buClr>
              <a:buSzPct val="100000"/>
            </a:pPr>
            <a:r>
              <a:rPr lang="en-US" sz="1050" b="1" kern="0">
                <a:solidFill>
                  <a:srgbClr val="F87D66"/>
                </a:solidFill>
                <a:latin typeface="Open Sans" panose="020B0606030504020204" pitchFamily="34" charset="0"/>
                <a:ea typeface="Open Sans" panose="020B0606030504020204" pitchFamily="34" charset="0"/>
                <a:cs typeface="Open Sans" panose="020B0606030504020204" pitchFamily="34" charset="0"/>
              </a:rPr>
              <a:t>Supply Chain Ops Manager</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Supply Chain Module must provide a consolidated view of all structured and unstructured data pertaining to environmental impact resulting from supply chain operations. Must provide capabilities to </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search and apply filters to the data. </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Data Entry Module must provide an interface for manual data entry and file imports and ensure data integrity. </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When importing Excel files, the interface must provide an option to convert the data to a CSV file and provide an interface to validate the data after conversion</a:t>
            </a: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Reports &amp; Dashboard Module must provide an interface with tools to perform advanced analyses </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based on selected metrics and analyses types. M</a:t>
            </a: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ust provide capabilities to automate analyses and report generation, and a system to notify (via email, SMS, or in-app) when automated reports are available</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defTabSz="1219170">
              <a:buClr>
                <a:schemeClr val="tx1"/>
              </a:buClr>
              <a:buSzPct val="100000"/>
              <a:buFont typeface="Arial" panose="020B0604020202020204" pitchFamily="34" charset="0"/>
              <a:buChar char="•"/>
            </a:pPr>
            <a:endParaRPr lang="en-US" sz="1050" kern="0">
              <a:solidFill>
                <a:srgbClr val="005C51"/>
              </a:solidFill>
              <a:latin typeface="Open Sans" panose="020B0606030504020204" pitchFamily="34" charset="0"/>
              <a:ea typeface="Open Sans" panose="020B0606030504020204" pitchFamily="34" charset="0"/>
              <a:cs typeface="Open Sans" panose="020B0606030504020204" pitchFamily="34" charset="0"/>
            </a:endParaRPr>
          </a:p>
          <a:p>
            <a:pPr marL="0" indent="0" defTabSz="1219170">
              <a:buClr>
                <a:schemeClr val="tx1"/>
              </a:buClr>
              <a:buSzPct val="100000"/>
            </a:pPr>
            <a:r>
              <a:rPr lang="en-US" sz="1050" b="1" kern="0">
                <a:solidFill>
                  <a:srgbClr val="F87D66"/>
                </a:solidFill>
                <a:latin typeface="Open Sans" panose="020B0606030504020204" pitchFamily="34" charset="0"/>
                <a:ea typeface="Open Sans" panose="020B0606030504020204" pitchFamily="34" charset="0"/>
                <a:cs typeface="Open Sans" panose="020B0606030504020204" pitchFamily="34" charset="0"/>
              </a:rPr>
              <a:t>Database Administrator</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EMS Administrative Dashboard must have restricted access for admin users. </a:t>
            </a:r>
          </a:p>
          <a:p>
            <a:pPr marL="228594" indent="-228594" defTabSz="1219170">
              <a:buClr>
                <a:schemeClr val="tx1"/>
              </a:buClr>
              <a:buSzPct val="100000"/>
              <a:buFont typeface="Arial" panose="020B0604020202020204" pitchFamily="34" charset="0"/>
              <a:buChar char="•"/>
            </a:pP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Administrative Dashboard provides an interface to implement </a:t>
            </a: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automated system processes (i.e., data purging, user password resets, system data backup) and security protocols (i.e., encryption algorithms), manage users and access levels, handle data integrity and validation, and monitor the system (resource utilization, processing performance, system uptime).</a:t>
            </a:r>
            <a:r>
              <a:rPr lang="en-US" sz="1050" kern="0">
                <a:solidFill>
                  <a:srgbClr val="000000"/>
                </a:solidFill>
                <a:latin typeface="Open Sans" panose="020B0606030504020204" pitchFamily="34" charset="0"/>
                <a:ea typeface="Open Sans" panose="020B0606030504020204" pitchFamily="34" charset="0"/>
                <a:cs typeface="Open Sans" panose="020B0606030504020204" pitchFamily="34" charset="0"/>
              </a:rPr>
              <a:t> </a:t>
            </a:r>
          </a:p>
          <a:p>
            <a:pPr marL="228594" indent="-228594" defTabSz="1219170">
              <a:buClr>
                <a:schemeClr val="tx1"/>
              </a:buClr>
              <a:buSzPct val="100000"/>
              <a:buFont typeface="Arial" panose="020B0604020202020204" pitchFamily="34" charset="0"/>
              <a:buChar char="•"/>
            </a:pPr>
            <a:r>
              <a:rPr lang="en-US" sz="1050">
                <a:solidFill>
                  <a:srgbClr val="000000"/>
                </a:solidFill>
                <a:latin typeface="Open Sans" panose="020B0606030504020204" pitchFamily="34" charset="0"/>
                <a:ea typeface="Open Sans" panose="020B0606030504020204" pitchFamily="34" charset="0"/>
                <a:cs typeface="Open Sans" panose="020B0606030504020204" pitchFamily="34" charset="0"/>
              </a:rPr>
              <a:t>Must provide an alert system to configure notifications (via email, SMS, or in-app) when there are any potential risks or data breaches.</a:t>
            </a:r>
          </a:p>
        </p:txBody>
      </p:sp>
      <p:sp>
        <p:nvSpPr>
          <p:cNvPr id="4" name="Google Shape;966;p41">
            <a:extLst>
              <a:ext uri="{FF2B5EF4-FFF2-40B4-BE49-F238E27FC236}">
                <a16:creationId xmlns:a16="http://schemas.microsoft.com/office/drawing/2014/main" id="{0731FA5B-16D9-A150-2FE8-395E89989B7B}"/>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669768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56"/>
          <p:cNvSpPr txBox="1">
            <a:spLocks noGrp="1"/>
          </p:cNvSpPr>
          <p:nvPr>
            <p:ph type="title"/>
          </p:nvPr>
        </p:nvSpPr>
        <p:spPr>
          <a:xfrm>
            <a:off x="720000" y="2764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latin typeface="+mn-lt"/>
                <a:ea typeface="Open Sans" panose="020B0606030504020204" pitchFamily="34" charset="0"/>
                <a:cs typeface="Open Sans" panose="020B0606030504020204" pitchFamily="34" charset="0"/>
              </a:rPr>
              <a:t>Product Milestones &amp; Burnup Chart</a:t>
            </a:r>
            <a:r>
              <a:rPr lang="en-IN" sz="2400" baseline="30000">
                <a:latin typeface="+mn-lt"/>
                <a:ea typeface="Open Sans" panose="020B0606030504020204" pitchFamily="34" charset="0"/>
                <a:cs typeface="Open Sans" panose="020B0606030504020204" pitchFamily="34" charset="0"/>
              </a:rPr>
              <a:t>1</a:t>
            </a:r>
            <a:endParaRPr lang="en-IN" sz="2400" b="0" i="1">
              <a:latin typeface="+mn-lt"/>
              <a:ea typeface="Open Sans" panose="020B0606030504020204" pitchFamily="34" charset="0"/>
              <a:cs typeface="Open Sans" panose="020B0606030504020204" pitchFamily="34" charset="0"/>
            </a:endParaRPr>
          </a:p>
        </p:txBody>
      </p:sp>
      <p:sp>
        <p:nvSpPr>
          <p:cNvPr id="3" name="Rectangle: Rounded Corners 2">
            <a:extLst>
              <a:ext uri="{FF2B5EF4-FFF2-40B4-BE49-F238E27FC236}">
                <a16:creationId xmlns:a16="http://schemas.microsoft.com/office/drawing/2014/main" id="{3099C5D1-ACC6-69DF-DBF1-8F6DD8CF8DB4}"/>
              </a:ext>
            </a:extLst>
          </p:cNvPr>
          <p:cNvSpPr/>
          <p:nvPr/>
        </p:nvSpPr>
        <p:spPr>
          <a:xfrm>
            <a:off x="6733450" y="849144"/>
            <a:ext cx="2103120" cy="1143000"/>
          </a:xfrm>
          <a:prstGeom prst="roundRect">
            <a:avLst/>
          </a:prstGeom>
          <a:solidFill>
            <a:srgbClr val="FFFAF6"/>
          </a:solidFill>
          <a:ln>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accent1"/>
                </a:solidFill>
                <a:ea typeface="Open Sans" panose="020B0606030504020204" pitchFamily="34" charset="0"/>
                <a:cs typeface="Open Sans" panose="020B0606030504020204" pitchFamily="34" charset="0"/>
              </a:rPr>
              <a:t>Milestone #1</a:t>
            </a:r>
          </a:p>
          <a:p>
            <a:pPr algn="ctr"/>
            <a:r>
              <a:rPr lang="en-US" sz="900" i="1">
                <a:solidFill>
                  <a:schemeClr val="tx1"/>
                </a:solidFill>
                <a:ea typeface="Open Sans" panose="020B0606030504020204" pitchFamily="34" charset="0"/>
                <a:cs typeface="Open Sans" panose="020B0606030504020204" pitchFamily="34" charset="0"/>
              </a:rPr>
              <a:t>Database Foundation</a:t>
            </a:r>
          </a:p>
          <a:p>
            <a:pPr algn="ctr"/>
            <a:endParaRPr lang="en-US" sz="400" b="1">
              <a:solidFill>
                <a:schemeClr val="tx1"/>
              </a:solidFill>
              <a:ea typeface="Open Sans" panose="020B0606030504020204" pitchFamily="34" charset="0"/>
              <a:cs typeface="Open Sans" panose="020B0606030504020204" pitchFamily="34" charset="0"/>
            </a:endParaRPr>
          </a:p>
          <a:p>
            <a:r>
              <a:rPr lang="en-US" sz="900">
                <a:solidFill>
                  <a:srgbClr val="000000"/>
                </a:solidFill>
                <a:ea typeface="Open Sans" panose="020B0606030504020204" pitchFamily="34" charset="0"/>
                <a:cs typeface="Open Sans" panose="020B0606030504020204" pitchFamily="34" charset="0"/>
              </a:rPr>
              <a:t>Backend MySQL database has been set up and integrated with </a:t>
            </a:r>
            <a:r>
              <a:rPr lang="en-US" sz="900" err="1">
                <a:solidFill>
                  <a:srgbClr val="000000"/>
                </a:solidFill>
                <a:ea typeface="Open Sans" panose="020B0606030504020204" pitchFamily="34" charset="0"/>
                <a:cs typeface="Open Sans" panose="020B0606030504020204" pitchFamily="34" charset="0"/>
              </a:rPr>
              <a:t>SeedDMS</a:t>
            </a:r>
            <a:r>
              <a:rPr lang="en-US" sz="900">
                <a:solidFill>
                  <a:srgbClr val="000000"/>
                </a:solidFill>
                <a:ea typeface="Open Sans" panose="020B0606030504020204" pitchFamily="34" charset="0"/>
                <a:cs typeface="Open Sans" panose="020B0606030504020204" pitchFamily="34" charset="0"/>
              </a:rPr>
              <a:t>. Simple UI for Administrative Dashboard deployed.</a:t>
            </a:r>
          </a:p>
        </p:txBody>
      </p:sp>
      <p:sp>
        <p:nvSpPr>
          <p:cNvPr id="6" name="Rectangle: Rounded Corners 5">
            <a:extLst>
              <a:ext uri="{FF2B5EF4-FFF2-40B4-BE49-F238E27FC236}">
                <a16:creationId xmlns:a16="http://schemas.microsoft.com/office/drawing/2014/main" id="{29F7FC05-DE2D-5AD0-5F37-A38F826BE3D4}"/>
              </a:ext>
            </a:extLst>
          </p:cNvPr>
          <p:cNvSpPr/>
          <p:nvPr/>
        </p:nvSpPr>
        <p:spPr>
          <a:xfrm>
            <a:off x="6733450" y="2201694"/>
            <a:ext cx="2103120" cy="1143000"/>
          </a:xfrm>
          <a:prstGeom prst="roundRect">
            <a:avLst/>
          </a:prstGeom>
          <a:solidFill>
            <a:srgbClr val="FFFAF6"/>
          </a:solidFill>
          <a:ln>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accent1"/>
                </a:solidFill>
                <a:ea typeface="Open Sans" panose="020B0606030504020204" pitchFamily="34" charset="0"/>
                <a:cs typeface="Open Sans" panose="020B0606030504020204" pitchFamily="34" charset="0"/>
              </a:rPr>
              <a:t>Milestone #2</a:t>
            </a:r>
          </a:p>
          <a:p>
            <a:pPr algn="ctr"/>
            <a:r>
              <a:rPr lang="en-US" sz="900" i="1">
                <a:solidFill>
                  <a:schemeClr val="tx1"/>
                </a:solidFill>
                <a:ea typeface="Open Sans" panose="020B0606030504020204" pitchFamily="34" charset="0"/>
                <a:cs typeface="Open Sans" panose="020B0606030504020204" pitchFamily="34" charset="0"/>
              </a:rPr>
              <a:t>Basic Functionality</a:t>
            </a:r>
          </a:p>
          <a:p>
            <a:pPr algn="ctr"/>
            <a:endParaRPr lang="en-US" sz="400" b="1">
              <a:solidFill>
                <a:schemeClr val="tx1"/>
              </a:solidFill>
              <a:ea typeface="Open Sans" panose="020B0606030504020204" pitchFamily="34" charset="0"/>
              <a:cs typeface="Open Sans" panose="020B0606030504020204" pitchFamily="34" charset="0"/>
            </a:endParaRPr>
          </a:p>
          <a:p>
            <a:r>
              <a:rPr lang="en-US" sz="900">
                <a:solidFill>
                  <a:srgbClr val="000000"/>
                </a:solidFill>
                <a:ea typeface="Open Sans" panose="020B0606030504020204" pitchFamily="34" charset="0"/>
                <a:cs typeface="Open Sans" panose="020B0606030504020204" pitchFamily="34" charset="0"/>
              </a:rPr>
              <a:t>EMS web app with login (user authentication) and basic data management features and UI have been deployed and tested.</a:t>
            </a:r>
          </a:p>
        </p:txBody>
      </p:sp>
      <p:sp>
        <p:nvSpPr>
          <p:cNvPr id="7" name="Rectangle: Rounded Corners 6">
            <a:extLst>
              <a:ext uri="{FF2B5EF4-FFF2-40B4-BE49-F238E27FC236}">
                <a16:creationId xmlns:a16="http://schemas.microsoft.com/office/drawing/2014/main" id="{BA2E6F21-1155-D4CF-457D-57FB94B960F5}"/>
              </a:ext>
            </a:extLst>
          </p:cNvPr>
          <p:cNvSpPr/>
          <p:nvPr/>
        </p:nvSpPr>
        <p:spPr>
          <a:xfrm>
            <a:off x="6733450" y="3554244"/>
            <a:ext cx="2103120" cy="1143000"/>
          </a:xfrm>
          <a:prstGeom prst="roundRect">
            <a:avLst/>
          </a:prstGeom>
          <a:solidFill>
            <a:srgbClr val="FFFAF6"/>
          </a:solidFill>
          <a:ln>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accent1"/>
                </a:solidFill>
                <a:ea typeface="Open Sans" panose="020B0606030504020204" pitchFamily="34" charset="0"/>
                <a:cs typeface="Open Sans" panose="020B0606030504020204" pitchFamily="34" charset="0"/>
              </a:rPr>
              <a:t>Milestone #3</a:t>
            </a:r>
          </a:p>
          <a:p>
            <a:pPr algn="ctr"/>
            <a:r>
              <a:rPr lang="en-US" sz="900" i="1">
                <a:solidFill>
                  <a:schemeClr val="tx1"/>
                </a:solidFill>
                <a:ea typeface="Open Sans" panose="020B0606030504020204" pitchFamily="34" charset="0"/>
                <a:cs typeface="Open Sans" panose="020B0606030504020204" pitchFamily="34" charset="0"/>
              </a:rPr>
              <a:t>Enhanced Web App</a:t>
            </a:r>
          </a:p>
          <a:p>
            <a:pPr algn="ctr"/>
            <a:endParaRPr lang="en-US" sz="400">
              <a:solidFill>
                <a:schemeClr val="tx1"/>
              </a:solidFill>
              <a:ea typeface="Open Sans" panose="020B0606030504020204" pitchFamily="34" charset="0"/>
              <a:cs typeface="Open Sans" panose="020B0606030504020204" pitchFamily="34" charset="0"/>
            </a:endParaRPr>
          </a:p>
          <a:p>
            <a:r>
              <a:rPr lang="en-US" sz="900">
                <a:solidFill>
                  <a:srgbClr val="000000"/>
                </a:solidFill>
                <a:ea typeface="Open Sans" panose="020B0606030504020204" pitchFamily="34" charset="0"/>
                <a:cs typeface="Open Sans" panose="020B0606030504020204" pitchFamily="34" charset="0"/>
              </a:rPr>
              <a:t>EMS is equipped with reporting, dashboards, data visualization, and capable of advanced analytics with Python integration.</a:t>
            </a:r>
          </a:p>
        </p:txBody>
      </p:sp>
      <p:sp>
        <p:nvSpPr>
          <p:cNvPr id="22" name="TextBox 21">
            <a:extLst>
              <a:ext uri="{FF2B5EF4-FFF2-40B4-BE49-F238E27FC236}">
                <a16:creationId xmlns:a16="http://schemas.microsoft.com/office/drawing/2014/main" id="{5683D791-ACF6-A092-9F25-63735D9D9CA2}"/>
              </a:ext>
            </a:extLst>
          </p:cNvPr>
          <p:cNvSpPr txBox="1"/>
          <p:nvPr/>
        </p:nvSpPr>
        <p:spPr>
          <a:xfrm>
            <a:off x="1431863" y="4958834"/>
            <a:ext cx="6280275"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mn-lt"/>
                <a:ea typeface="Open Sans" panose="020B0606030504020204" pitchFamily="34" charset="0"/>
                <a:cs typeface="Open Sans" panose="020B0606030504020204" pitchFamily="34" charset="0"/>
              </a:rPr>
              <a:t>[1] </a:t>
            </a:r>
            <a:r>
              <a:rPr lang="en-US" sz="600" err="1">
                <a:latin typeface="+mn-lt"/>
                <a:ea typeface="Open Sans" panose="020B0606030504020204" pitchFamily="34" charset="0"/>
                <a:cs typeface="Open Sans" panose="020B0606030504020204" pitchFamily="34" charset="0"/>
              </a:rPr>
              <a:t>Clarios</a:t>
            </a:r>
            <a:r>
              <a:rPr lang="en-US" sz="600">
                <a:latin typeface="+mn-lt"/>
                <a:ea typeface="Open Sans" panose="020B0606030504020204" pitchFamily="34" charset="0"/>
                <a:cs typeface="Open Sans" panose="020B0606030504020204" pitchFamily="34" charset="0"/>
              </a:rPr>
              <a:t> Technology. (n.d.). What Is a Burn-Up Chart? Retrieved from </a:t>
            </a:r>
            <a:r>
              <a:rPr lang="en-US" sz="600">
                <a:latin typeface="+mn-lt"/>
                <a:ea typeface="Open Sans" panose="020B0606030504020204" pitchFamily="34" charset="0"/>
                <a:cs typeface="Open Sans" panose="020B0606030504020204" pitchFamily="34" charset="0"/>
                <a:hlinkClick r:id="rId3"/>
              </a:rPr>
              <a:t>https://www.clariostechnology.com/productivity/blog/whatisaburnupchart/</a:t>
            </a:r>
            <a:endParaRPr lang="en-US" sz="600">
              <a:latin typeface="+mn-lt"/>
              <a:ea typeface="Open Sans" panose="020B0606030504020204" pitchFamily="34" charset="0"/>
              <a:cs typeface="Open Sans" panose="020B0606030504020204" pitchFamily="34" charset="0"/>
            </a:endParaRPr>
          </a:p>
        </p:txBody>
      </p:sp>
      <p:sp>
        <p:nvSpPr>
          <p:cNvPr id="4" name="Google Shape;966;p41">
            <a:extLst>
              <a:ext uri="{FF2B5EF4-FFF2-40B4-BE49-F238E27FC236}">
                <a16:creationId xmlns:a16="http://schemas.microsoft.com/office/drawing/2014/main" id="{959C1032-49B5-9A6E-CA52-08384FF30E1F}"/>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pic>
        <p:nvPicPr>
          <p:cNvPr id="2" name="Picture 1">
            <a:extLst>
              <a:ext uri="{FF2B5EF4-FFF2-40B4-BE49-F238E27FC236}">
                <a16:creationId xmlns:a16="http://schemas.microsoft.com/office/drawing/2014/main" id="{71D3300B-111F-7FBD-CCC1-7D81D8947ADE}"/>
              </a:ext>
            </a:extLst>
          </p:cNvPr>
          <p:cNvPicPr>
            <a:picLocks noChangeAspect="1"/>
          </p:cNvPicPr>
          <p:nvPr/>
        </p:nvPicPr>
        <p:blipFill rotWithShape="1">
          <a:blip r:embed="rId4"/>
          <a:srcRect t="6352" b="1236"/>
          <a:stretch/>
        </p:blipFill>
        <p:spPr>
          <a:xfrm>
            <a:off x="107564" y="994384"/>
            <a:ext cx="6486781" cy="3911210"/>
          </a:xfrm>
          <a:prstGeom prst="rect">
            <a:avLst/>
          </a:prstGeom>
        </p:spPr>
      </p:pic>
      <p:pic>
        <p:nvPicPr>
          <p:cNvPr id="8" name="Graphic 3">
            <a:extLst>
              <a:ext uri="{FF2B5EF4-FFF2-40B4-BE49-F238E27FC236}">
                <a16:creationId xmlns:a16="http://schemas.microsoft.com/office/drawing/2014/main" id="{7114C9BB-4D70-96FD-525C-8A26D1A251B9}"/>
              </a:ext>
            </a:extLst>
          </p:cNvPr>
          <p:cNvPicPr>
            <a:picLocks noChangeAspect="1"/>
          </p:cNvPicPr>
          <p:nvPr/>
        </p:nvPicPr>
        <p:blipFill>
          <a:blip r:embed="rId5"/>
          <a:srcRect/>
          <a:stretch/>
        </p:blipFill>
        <p:spPr>
          <a:xfrm>
            <a:off x="4433297" y="1932573"/>
            <a:ext cx="274320" cy="274320"/>
          </a:xfrm>
          <a:prstGeom prst="rect">
            <a:avLst/>
          </a:prstGeom>
        </p:spPr>
      </p:pic>
      <p:pic>
        <p:nvPicPr>
          <p:cNvPr id="9" name="Graphic 4">
            <a:extLst>
              <a:ext uri="{FF2B5EF4-FFF2-40B4-BE49-F238E27FC236}">
                <a16:creationId xmlns:a16="http://schemas.microsoft.com/office/drawing/2014/main" id="{5306F59D-B82C-3218-C6FD-A737E2C57298}"/>
              </a:ext>
            </a:extLst>
          </p:cNvPr>
          <p:cNvPicPr>
            <a:picLocks noChangeAspect="1"/>
          </p:cNvPicPr>
          <p:nvPr/>
        </p:nvPicPr>
        <p:blipFill>
          <a:blip r:embed="rId5"/>
          <a:srcRect/>
          <a:stretch/>
        </p:blipFill>
        <p:spPr>
          <a:xfrm>
            <a:off x="6135823" y="1113967"/>
            <a:ext cx="274320" cy="274320"/>
          </a:xfrm>
          <a:prstGeom prst="rect">
            <a:avLst/>
          </a:prstGeom>
        </p:spPr>
      </p:pic>
      <p:sp>
        <p:nvSpPr>
          <p:cNvPr id="11" name="TextBox 10">
            <a:extLst>
              <a:ext uri="{FF2B5EF4-FFF2-40B4-BE49-F238E27FC236}">
                <a16:creationId xmlns:a16="http://schemas.microsoft.com/office/drawing/2014/main" id="{B306151E-A826-CE79-B085-AE1B746000F3}"/>
              </a:ext>
            </a:extLst>
          </p:cNvPr>
          <p:cNvSpPr txBox="1"/>
          <p:nvPr/>
        </p:nvSpPr>
        <p:spPr>
          <a:xfrm>
            <a:off x="3598379" y="1942005"/>
            <a:ext cx="907531" cy="224677"/>
          </a:xfrm>
          <a:prstGeom prst="rect">
            <a:avLst/>
          </a:prstGeom>
          <a:noFill/>
          <a:ln>
            <a:noFill/>
          </a:ln>
        </p:spPr>
        <p:txBody>
          <a:bodyPr wrap="square" lIns="27432" tIns="27432" rIns="27432" bIns="27432" rtlCol="0">
            <a:spAutoFit/>
          </a:bodyPr>
          <a:lstStyle/>
          <a:p>
            <a:pPr algn="ctr"/>
            <a:r>
              <a:rPr lang="en-US" sz="600">
                <a:latin typeface="+mn-lt"/>
                <a:ea typeface="Open Sans" panose="020B0606030504020204" pitchFamily="34" charset="0"/>
                <a:cs typeface="Open Sans" panose="020B0606030504020204" pitchFamily="34" charset="0"/>
              </a:rPr>
              <a:t>Milestone #2</a:t>
            </a:r>
          </a:p>
          <a:p>
            <a:pPr algn="ctr"/>
            <a:r>
              <a:rPr lang="en-US" sz="500">
                <a:latin typeface="+mn-lt"/>
              </a:rPr>
              <a:t>User Story 2.0, 2.1, 2.2</a:t>
            </a:r>
          </a:p>
        </p:txBody>
      </p:sp>
      <p:sp>
        <p:nvSpPr>
          <p:cNvPr id="12" name="TextBox 11">
            <a:extLst>
              <a:ext uri="{FF2B5EF4-FFF2-40B4-BE49-F238E27FC236}">
                <a16:creationId xmlns:a16="http://schemas.microsoft.com/office/drawing/2014/main" id="{A94F7DA8-CF1F-848A-07DC-E36A6D4A6C0C}"/>
              </a:ext>
            </a:extLst>
          </p:cNvPr>
          <p:cNvSpPr txBox="1"/>
          <p:nvPr/>
        </p:nvSpPr>
        <p:spPr>
          <a:xfrm>
            <a:off x="5304150" y="1138788"/>
            <a:ext cx="905767" cy="224677"/>
          </a:xfrm>
          <a:prstGeom prst="rect">
            <a:avLst/>
          </a:prstGeom>
          <a:noFill/>
          <a:ln>
            <a:noFill/>
          </a:ln>
        </p:spPr>
        <p:txBody>
          <a:bodyPr wrap="square" lIns="27432" tIns="27432" rIns="27432" bIns="27432" rtlCol="0">
            <a:spAutoFit/>
          </a:bodyPr>
          <a:lstStyle/>
          <a:p>
            <a:pPr algn="ctr"/>
            <a:r>
              <a:rPr lang="en-US" sz="600">
                <a:latin typeface="+mn-lt"/>
                <a:ea typeface="Open Sans" panose="020B0606030504020204" pitchFamily="34" charset="0"/>
                <a:cs typeface="Open Sans" panose="020B0606030504020204" pitchFamily="34" charset="0"/>
              </a:rPr>
              <a:t>Milestone #3</a:t>
            </a:r>
          </a:p>
          <a:p>
            <a:pPr algn="ctr"/>
            <a:r>
              <a:rPr lang="en-US" sz="500">
                <a:latin typeface="+mn-lt"/>
              </a:rPr>
              <a:t>User Story 1.0, 1.1, 1.2, 2.3</a:t>
            </a:r>
          </a:p>
        </p:txBody>
      </p:sp>
      <p:pic>
        <p:nvPicPr>
          <p:cNvPr id="14" name="Graphic 2">
            <a:extLst>
              <a:ext uri="{FF2B5EF4-FFF2-40B4-BE49-F238E27FC236}">
                <a16:creationId xmlns:a16="http://schemas.microsoft.com/office/drawing/2014/main" id="{7D4EF768-C42E-9D42-E3A6-04F260BAB565}"/>
              </a:ext>
            </a:extLst>
          </p:cNvPr>
          <p:cNvPicPr>
            <a:picLocks noChangeAspect="1"/>
          </p:cNvPicPr>
          <p:nvPr/>
        </p:nvPicPr>
        <p:blipFill>
          <a:blip r:embed="rId5"/>
          <a:srcRect/>
          <a:stretch/>
        </p:blipFill>
        <p:spPr>
          <a:xfrm>
            <a:off x="2948778" y="2671635"/>
            <a:ext cx="274320" cy="274320"/>
          </a:xfrm>
          <a:prstGeom prst="rect">
            <a:avLst/>
          </a:prstGeom>
        </p:spPr>
      </p:pic>
      <p:sp>
        <p:nvSpPr>
          <p:cNvPr id="15" name="TextBox 14">
            <a:extLst>
              <a:ext uri="{FF2B5EF4-FFF2-40B4-BE49-F238E27FC236}">
                <a16:creationId xmlns:a16="http://schemas.microsoft.com/office/drawing/2014/main" id="{71E9C4D9-2679-5FD5-2D04-E320C1F3C36D}"/>
              </a:ext>
            </a:extLst>
          </p:cNvPr>
          <p:cNvSpPr txBox="1"/>
          <p:nvPr/>
        </p:nvSpPr>
        <p:spPr>
          <a:xfrm>
            <a:off x="2119245" y="2696456"/>
            <a:ext cx="890216" cy="224677"/>
          </a:xfrm>
          <a:prstGeom prst="rect">
            <a:avLst/>
          </a:prstGeom>
          <a:noFill/>
          <a:ln>
            <a:noFill/>
          </a:ln>
        </p:spPr>
        <p:txBody>
          <a:bodyPr wrap="square" lIns="27432" tIns="27432" rIns="27432" bIns="27432" rtlCol="0">
            <a:spAutoFit/>
          </a:bodyPr>
          <a:lstStyle/>
          <a:p>
            <a:pPr algn="ctr"/>
            <a:r>
              <a:rPr lang="en-US" sz="600">
                <a:latin typeface="+mn-lt"/>
                <a:ea typeface="Open Sans" panose="020B0606030504020204" pitchFamily="34" charset="0"/>
                <a:cs typeface="Open Sans" panose="020B0606030504020204" pitchFamily="34" charset="0"/>
              </a:rPr>
              <a:t>Milestone #1</a:t>
            </a:r>
          </a:p>
          <a:p>
            <a:pPr algn="ctr"/>
            <a:r>
              <a:rPr lang="en-US" sz="500">
                <a:latin typeface="+mn-lt"/>
              </a:rPr>
              <a:t>User Story 3.0, 3.1, 3.2, 3.3</a:t>
            </a:r>
          </a:p>
        </p:txBody>
      </p:sp>
    </p:spTree>
    <p:extLst>
      <p:ext uri="{BB962C8B-B14F-4D97-AF65-F5344CB8AC3E}">
        <p14:creationId xmlns:p14="http://schemas.microsoft.com/office/powerpoint/2010/main" val="381322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01"/>
        <p:cNvGrpSpPr/>
        <p:nvPr/>
      </p:nvGrpSpPr>
      <p:grpSpPr>
        <a:xfrm>
          <a:off x="0" y="0"/>
          <a:ext cx="0" cy="0"/>
          <a:chOff x="0" y="0"/>
          <a:chExt cx="0" cy="0"/>
        </a:xfrm>
      </p:grpSpPr>
      <p:sp>
        <p:nvSpPr>
          <p:cNvPr id="4" name="Title 1">
            <a:extLst>
              <a:ext uri="{FF2B5EF4-FFF2-40B4-BE49-F238E27FC236}">
                <a16:creationId xmlns:a16="http://schemas.microsoft.com/office/drawing/2014/main" id="{8328C4CD-E374-7AAA-911A-1BEE21ADCFE2}"/>
              </a:ext>
            </a:extLst>
          </p:cNvPr>
          <p:cNvSpPr>
            <a:spLocks noGrp="1"/>
          </p:cNvSpPr>
          <p:nvPr>
            <p:ph type="title"/>
          </p:nvPr>
        </p:nvSpPr>
        <p:spPr>
          <a:xfrm>
            <a:off x="715100" y="129358"/>
            <a:ext cx="7713900" cy="457200"/>
          </a:xfrm>
        </p:spPr>
        <p:txBody>
          <a:bodyPr anchor="ctr"/>
          <a:lstStyle/>
          <a:p>
            <a:r>
              <a:rPr lang="en-US" sz="2400">
                <a:latin typeface="Open Sans" panose="020B0606030504020204" pitchFamily="34" charset="0"/>
                <a:ea typeface="Open Sans" panose="020B0606030504020204" pitchFamily="34" charset="0"/>
                <a:cs typeface="Open Sans" panose="020B0606030504020204" pitchFamily="34" charset="0"/>
              </a:rPr>
              <a:t>To-Be State</a:t>
            </a:r>
          </a:p>
        </p:txBody>
      </p:sp>
      <p:pic>
        <p:nvPicPr>
          <p:cNvPr id="3" name="Picture 2">
            <a:extLst>
              <a:ext uri="{FF2B5EF4-FFF2-40B4-BE49-F238E27FC236}">
                <a16:creationId xmlns:a16="http://schemas.microsoft.com/office/drawing/2014/main" id="{BBB0A5E1-A91B-7225-94AE-6513CFBB5387}"/>
              </a:ext>
            </a:extLst>
          </p:cNvPr>
          <p:cNvPicPr>
            <a:picLocks noChangeAspect="1"/>
          </p:cNvPicPr>
          <p:nvPr/>
        </p:nvPicPr>
        <p:blipFill>
          <a:blip r:embed="rId3"/>
          <a:srcRect/>
          <a:stretch/>
        </p:blipFill>
        <p:spPr>
          <a:xfrm>
            <a:off x="605615" y="388571"/>
            <a:ext cx="7932770" cy="4101512"/>
          </a:xfrm>
          <a:prstGeom prst="rect">
            <a:avLst/>
          </a:prstGeom>
        </p:spPr>
      </p:pic>
      <p:sp>
        <p:nvSpPr>
          <p:cNvPr id="5" name="TextBox 4">
            <a:extLst>
              <a:ext uri="{FF2B5EF4-FFF2-40B4-BE49-F238E27FC236}">
                <a16:creationId xmlns:a16="http://schemas.microsoft.com/office/drawing/2014/main" id="{C43AF878-AFCB-9BE6-20CB-23AB5A41D04C}"/>
              </a:ext>
            </a:extLst>
          </p:cNvPr>
          <p:cNvSpPr txBox="1"/>
          <p:nvPr/>
        </p:nvSpPr>
        <p:spPr>
          <a:xfrm>
            <a:off x="1872555" y="4866501"/>
            <a:ext cx="7271445"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Icons used to create diagram from Lucid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https://lucid.co/</a:t>
            </a:r>
            <a:r>
              <a:rPr lang="en-US" sz="600">
                <a:latin typeface="Open Sans" panose="020B0606030504020204" pitchFamily="34" charset="0"/>
                <a:ea typeface="Open Sans" panose="020B0606030504020204" pitchFamily="34" charset="0"/>
                <a:cs typeface="Open Sans" panose="020B0606030504020204" pitchFamily="34" charset="0"/>
              </a:rPr>
              <a:t>)</a:t>
            </a:r>
          </a:p>
          <a:p>
            <a:pPr algn="r">
              <a:buSzPts val="1100"/>
              <a:defRPr/>
            </a:pPr>
            <a:r>
              <a:rPr lang="en-US" sz="600">
                <a:latin typeface="Open Sans" panose="020B0606030504020204" pitchFamily="34" charset="0"/>
                <a:ea typeface="Open Sans" panose="020B0606030504020204" pitchFamily="34" charset="0"/>
                <a:cs typeface="Open Sans" panose="020B0606030504020204" pitchFamily="34" charset="0"/>
              </a:rPr>
              <a:t>[1] </a:t>
            </a:r>
            <a:r>
              <a:rPr lang="en-US" sz="600" err="1">
                <a:latin typeface="Open Sans" panose="020B0606030504020204" pitchFamily="34" charset="0"/>
                <a:ea typeface="Open Sans" panose="020B0606030504020204" pitchFamily="34" charset="0"/>
                <a:cs typeface="Open Sans" panose="020B0606030504020204" pitchFamily="34" charset="0"/>
              </a:rPr>
              <a:t>SeedDMS</a:t>
            </a:r>
            <a:r>
              <a:rPr lang="en-US" sz="600">
                <a:latin typeface="Open Sans" panose="020B0606030504020204" pitchFamily="34" charset="0"/>
                <a:ea typeface="Open Sans" panose="020B0606030504020204" pitchFamily="34" charset="0"/>
                <a:cs typeface="Open Sans" panose="020B0606030504020204" pitchFamily="34" charset="0"/>
              </a:rPr>
              <a:t>. (n.d.) </a:t>
            </a:r>
            <a:r>
              <a:rPr lang="en-US" sz="600" err="1">
                <a:latin typeface="Open Sans" panose="020B0606030504020204" pitchFamily="34" charset="0"/>
                <a:ea typeface="Open Sans" panose="020B0606030504020204" pitchFamily="34" charset="0"/>
                <a:cs typeface="Open Sans" panose="020B0606030504020204" pitchFamily="34" charset="0"/>
              </a:rPr>
              <a:t>SeedDMS</a:t>
            </a:r>
            <a:r>
              <a:rPr lang="en-US" sz="600">
                <a:latin typeface="Open Sans" panose="020B0606030504020204" pitchFamily="34" charset="0"/>
                <a:ea typeface="Open Sans" panose="020B0606030504020204" pitchFamily="34" charset="0"/>
                <a:cs typeface="Open Sans" panose="020B0606030504020204" pitchFamily="34" charset="0"/>
              </a:rPr>
              <a:t> Logo.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https://www.seeddms.org/images/seeddms-logo.svg</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F6EA8BEC-7ECC-D8A0-86B3-AA42BDF4572A}"/>
              </a:ext>
            </a:extLst>
          </p:cNvPr>
          <p:cNvSpPr txBox="1"/>
          <p:nvPr/>
        </p:nvSpPr>
        <p:spPr>
          <a:xfrm>
            <a:off x="1789265" y="912213"/>
            <a:ext cx="227767"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a:t>
            </a:r>
          </a:p>
        </p:txBody>
      </p:sp>
      <p:sp>
        <p:nvSpPr>
          <p:cNvPr id="2" name="TextBox 1">
            <a:extLst>
              <a:ext uri="{FF2B5EF4-FFF2-40B4-BE49-F238E27FC236}">
                <a16:creationId xmlns:a16="http://schemas.microsoft.com/office/drawing/2014/main" id="{DF92957D-B0E8-B624-B6F3-542E1337D877}"/>
              </a:ext>
            </a:extLst>
          </p:cNvPr>
          <p:cNvSpPr txBox="1"/>
          <p:nvPr/>
        </p:nvSpPr>
        <p:spPr>
          <a:xfrm>
            <a:off x="226422" y="3672153"/>
            <a:ext cx="2647407" cy="1363742"/>
          </a:xfrm>
          <a:prstGeom prst="roundRect">
            <a:avLst>
              <a:gd name="adj" fmla="val 11905"/>
            </a:avLst>
          </a:prstGeom>
          <a:ln>
            <a:prstDash val="sysDash"/>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r>
              <a:rPr lang="en-US" sz="700" b="1">
                <a:solidFill>
                  <a:schemeClr val="tx1"/>
                </a:solidFill>
                <a:ea typeface="+mn-lt"/>
                <a:cs typeface="+mn-lt"/>
              </a:rPr>
              <a:t>Administrative Dashboard</a:t>
            </a:r>
            <a:r>
              <a:rPr lang="en-US" sz="700">
                <a:solidFill>
                  <a:srgbClr val="0D0D0D"/>
                </a:solidFill>
                <a:ea typeface="+mn-lt"/>
                <a:cs typeface="+mn-lt"/>
              </a:rPr>
              <a:t> </a:t>
            </a:r>
          </a:p>
          <a:p>
            <a:r>
              <a:rPr lang="en-US" sz="700">
                <a:solidFill>
                  <a:srgbClr val="000000"/>
                </a:solidFill>
                <a:ea typeface="+mn-lt"/>
                <a:cs typeface="+mn-lt"/>
              </a:rPr>
              <a:t>Database Administrator uses </a:t>
            </a:r>
            <a:r>
              <a:rPr lang="en-US" sz="700">
                <a:solidFill>
                  <a:srgbClr val="0D0D0D"/>
                </a:solidFill>
                <a:ea typeface="+mn-lt"/>
                <a:cs typeface="+mn-lt"/>
              </a:rPr>
              <a:t>this to optimize performance and security of the EMS and data management systems.</a:t>
            </a:r>
          </a:p>
          <a:p>
            <a:r>
              <a:rPr lang="en-US" sz="700" b="1">
                <a:solidFill>
                  <a:schemeClr val="tx1"/>
                </a:solidFill>
                <a:ea typeface="+mn-lt"/>
                <a:cs typeface="+mn-lt"/>
              </a:rPr>
              <a:t>Data Entry &amp; Management </a:t>
            </a:r>
            <a:r>
              <a:rPr lang="en-US" sz="700">
                <a:solidFill>
                  <a:srgbClr val="0D0D0D"/>
                </a:solidFill>
                <a:ea typeface="+mn-lt"/>
                <a:cs typeface="+mn-lt"/>
              </a:rPr>
              <a:t>and </a:t>
            </a:r>
            <a:r>
              <a:rPr lang="en-US" sz="700" b="1">
                <a:solidFill>
                  <a:schemeClr val="tx1"/>
                </a:solidFill>
                <a:ea typeface="+mn-lt"/>
                <a:cs typeface="+mn-lt"/>
              </a:rPr>
              <a:t>Supply Chain Module</a:t>
            </a:r>
            <a:br>
              <a:rPr lang="en-US" sz="700" b="1">
                <a:solidFill>
                  <a:schemeClr val="tx1"/>
                </a:solidFill>
                <a:ea typeface="+mn-lt"/>
                <a:cs typeface="+mn-lt"/>
              </a:rPr>
            </a:br>
            <a:r>
              <a:rPr lang="en-US" sz="700">
                <a:solidFill>
                  <a:srgbClr val="0D0D0D"/>
                </a:solidFill>
                <a:ea typeface="+mn-lt"/>
                <a:cs typeface="+mn-lt"/>
              </a:rPr>
              <a:t>Supply Chain Ops Manager inputs and accesses the centralized data.</a:t>
            </a:r>
          </a:p>
          <a:p>
            <a:r>
              <a:rPr lang="en-US" sz="700" b="1">
                <a:solidFill>
                  <a:schemeClr val="tx1"/>
                </a:solidFill>
                <a:ea typeface="+mn-lt"/>
                <a:cs typeface="+mn-lt"/>
              </a:rPr>
              <a:t>Dashboard &amp; Reports Module</a:t>
            </a:r>
            <a:r>
              <a:rPr lang="en-US" sz="700">
                <a:solidFill>
                  <a:schemeClr val="tx1"/>
                </a:solidFill>
                <a:ea typeface="+mn-lt"/>
                <a:cs typeface="+mn-lt"/>
              </a:rPr>
              <a:t> </a:t>
            </a:r>
            <a:br>
              <a:rPr lang="en-US" sz="700">
                <a:solidFill>
                  <a:schemeClr val="tx1"/>
                </a:solidFill>
                <a:ea typeface="+mn-lt"/>
                <a:cs typeface="+mn-lt"/>
              </a:rPr>
            </a:br>
            <a:r>
              <a:rPr lang="en-US" sz="700">
                <a:solidFill>
                  <a:srgbClr val="0D0D0D"/>
                </a:solidFill>
                <a:ea typeface="+mn-lt"/>
                <a:cs typeface="+mn-lt"/>
              </a:rPr>
              <a:t>Supply Chain Ops Manager and Environmental Director monitor environmental metrics and extract insights for data-driven decision making.</a:t>
            </a:r>
          </a:p>
        </p:txBody>
      </p:sp>
    </p:spTree>
    <p:extLst>
      <p:ext uri="{BB962C8B-B14F-4D97-AF65-F5344CB8AC3E}">
        <p14:creationId xmlns:p14="http://schemas.microsoft.com/office/powerpoint/2010/main" val="898571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174" name="Google Shape;1174;p56"/>
          <p:cNvSpPr txBox="1">
            <a:spLocks noGrp="1"/>
          </p:cNvSpPr>
          <p:nvPr>
            <p:ph type="title"/>
          </p:nvPr>
        </p:nvSpPr>
        <p:spPr>
          <a:xfrm>
            <a:off x="720000" y="2202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latin typeface="+mn-lt"/>
                <a:ea typeface="Open Sans" panose="020B0606030504020204" pitchFamily="34" charset="0"/>
                <a:cs typeface="Open Sans" panose="020B0606030504020204" pitchFamily="34" charset="0"/>
              </a:rPr>
              <a:t>Product Roadmap</a:t>
            </a:r>
          </a:p>
        </p:txBody>
      </p:sp>
      <p:grpSp>
        <p:nvGrpSpPr>
          <p:cNvPr id="1183" name="Group 1182">
            <a:extLst>
              <a:ext uri="{FF2B5EF4-FFF2-40B4-BE49-F238E27FC236}">
                <a16:creationId xmlns:a16="http://schemas.microsoft.com/office/drawing/2014/main" id="{03EC30E4-8D9B-2540-5149-01C00655A345}"/>
              </a:ext>
            </a:extLst>
          </p:cNvPr>
          <p:cNvGrpSpPr/>
          <p:nvPr/>
        </p:nvGrpSpPr>
        <p:grpSpPr>
          <a:xfrm>
            <a:off x="760149" y="4435855"/>
            <a:ext cx="8050199" cy="505920"/>
            <a:chOff x="751602" y="4292318"/>
            <a:chExt cx="8050199" cy="505920"/>
          </a:xfrm>
        </p:grpSpPr>
        <p:pic>
          <p:nvPicPr>
            <p:cNvPr id="39" name="Graphic 38">
              <a:extLst>
                <a:ext uri="{FF2B5EF4-FFF2-40B4-BE49-F238E27FC236}">
                  <a16:creationId xmlns:a16="http://schemas.microsoft.com/office/drawing/2014/main" id="{8DF69913-E239-6B17-6422-E293FE7F7AF3}"/>
                </a:ext>
              </a:extLst>
            </p:cNvPr>
            <p:cNvPicPr>
              <a:picLocks noChangeAspect="1"/>
            </p:cNvPicPr>
            <p:nvPr/>
          </p:nvPicPr>
          <p:blipFill>
            <a:blip r:embed="rId3"/>
            <a:srcRect/>
            <a:stretch/>
          </p:blipFill>
          <p:spPr>
            <a:xfrm>
              <a:off x="4372310" y="4292318"/>
              <a:ext cx="274320" cy="274320"/>
            </a:xfrm>
            <a:prstGeom prst="rect">
              <a:avLst/>
            </a:prstGeom>
          </p:spPr>
        </p:pic>
        <p:pic>
          <p:nvPicPr>
            <p:cNvPr id="41" name="Graphic 40">
              <a:extLst>
                <a:ext uri="{FF2B5EF4-FFF2-40B4-BE49-F238E27FC236}">
                  <a16:creationId xmlns:a16="http://schemas.microsoft.com/office/drawing/2014/main" id="{77BACDD6-AC97-0C7C-FF4E-FFEC2FCB094D}"/>
                </a:ext>
              </a:extLst>
            </p:cNvPr>
            <p:cNvPicPr>
              <a:picLocks noChangeAspect="1"/>
            </p:cNvPicPr>
            <p:nvPr/>
          </p:nvPicPr>
          <p:blipFill>
            <a:blip r:embed="rId3"/>
            <a:srcRect/>
            <a:stretch/>
          </p:blipFill>
          <p:spPr>
            <a:xfrm>
              <a:off x="5992818" y="4292318"/>
              <a:ext cx="274320" cy="274320"/>
            </a:xfrm>
            <a:prstGeom prst="rect">
              <a:avLst/>
            </a:prstGeom>
          </p:spPr>
        </p:pic>
        <p:pic>
          <p:nvPicPr>
            <p:cNvPr id="43" name="Graphic 42">
              <a:extLst>
                <a:ext uri="{FF2B5EF4-FFF2-40B4-BE49-F238E27FC236}">
                  <a16:creationId xmlns:a16="http://schemas.microsoft.com/office/drawing/2014/main" id="{3C5DF468-A23C-CAE4-2E98-225FED42ECDD}"/>
                </a:ext>
              </a:extLst>
            </p:cNvPr>
            <p:cNvPicPr>
              <a:picLocks noChangeAspect="1"/>
            </p:cNvPicPr>
            <p:nvPr/>
          </p:nvPicPr>
          <p:blipFill>
            <a:blip r:embed="rId3"/>
            <a:srcRect/>
            <a:stretch/>
          </p:blipFill>
          <p:spPr>
            <a:xfrm>
              <a:off x="8476125" y="4292318"/>
              <a:ext cx="274320" cy="274320"/>
            </a:xfrm>
            <a:prstGeom prst="rect">
              <a:avLst/>
            </a:prstGeom>
          </p:spPr>
        </p:pic>
        <p:cxnSp>
          <p:nvCxnSpPr>
            <p:cNvPr id="21" name="Straight Arrow Connector 20">
              <a:extLst>
                <a:ext uri="{FF2B5EF4-FFF2-40B4-BE49-F238E27FC236}">
                  <a16:creationId xmlns:a16="http://schemas.microsoft.com/office/drawing/2014/main" id="{A2246E55-D76B-3657-067C-51B49016F18B}"/>
                </a:ext>
              </a:extLst>
            </p:cNvPr>
            <p:cNvCxnSpPr>
              <a:cxnSpLocks/>
              <a:endCxn id="25" idx="2"/>
            </p:cNvCxnSpPr>
            <p:nvPr/>
          </p:nvCxnSpPr>
          <p:spPr>
            <a:xfrm>
              <a:off x="1103618" y="4553408"/>
              <a:ext cx="7395805" cy="0"/>
            </a:xfrm>
            <a:prstGeom prst="straightConnector1">
              <a:avLst/>
            </a:prstGeom>
            <a:ln w="19050"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47EFCE5F-194D-07B1-BBE3-E18AAF0C2DCF}"/>
                </a:ext>
              </a:extLst>
            </p:cNvPr>
            <p:cNvSpPr/>
            <p:nvPr/>
          </p:nvSpPr>
          <p:spPr>
            <a:xfrm>
              <a:off x="4770247"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4FD57D9-5B65-1E7A-78F7-129AFE615846}"/>
                </a:ext>
              </a:extLst>
            </p:cNvPr>
            <p:cNvSpPr/>
            <p:nvPr/>
          </p:nvSpPr>
          <p:spPr>
            <a:xfrm>
              <a:off x="3527188"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91EFB15-E732-AB11-264A-F5F304ACC27E}"/>
                </a:ext>
              </a:extLst>
            </p:cNvPr>
            <p:cNvSpPr/>
            <p:nvPr/>
          </p:nvSpPr>
          <p:spPr>
            <a:xfrm>
              <a:off x="2284129"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CE353EC-0361-63A2-2926-4ACFB06D34D1}"/>
                </a:ext>
              </a:extLst>
            </p:cNvPr>
            <p:cNvSpPr/>
            <p:nvPr/>
          </p:nvSpPr>
          <p:spPr>
            <a:xfrm>
              <a:off x="8499423"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80C01AB-1EA0-0B7B-058F-09BE8551EAFA}"/>
                </a:ext>
              </a:extLst>
            </p:cNvPr>
            <p:cNvSpPr/>
            <p:nvPr/>
          </p:nvSpPr>
          <p:spPr>
            <a:xfrm>
              <a:off x="7256365"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F62C8EC-BA87-6930-838B-692CB5EBF78E}"/>
                </a:ext>
              </a:extLst>
            </p:cNvPr>
            <p:cNvSpPr/>
            <p:nvPr/>
          </p:nvSpPr>
          <p:spPr>
            <a:xfrm>
              <a:off x="6013306" y="4507688"/>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F7317AC-59D4-D907-0129-8A2844D934D8}"/>
                </a:ext>
              </a:extLst>
            </p:cNvPr>
            <p:cNvSpPr txBox="1"/>
            <p:nvPr/>
          </p:nvSpPr>
          <p:spPr>
            <a:xfrm>
              <a:off x="751602" y="4598183"/>
              <a:ext cx="670376"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Project Start</a:t>
              </a:r>
            </a:p>
          </p:txBody>
        </p:sp>
        <p:sp>
          <p:nvSpPr>
            <p:cNvPr id="31" name="TextBox 30">
              <a:extLst>
                <a:ext uri="{FF2B5EF4-FFF2-40B4-BE49-F238E27FC236}">
                  <a16:creationId xmlns:a16="http://schemas.microsoft.com/office/drawing/2014/main" id="{631D4A7C-5103-478C-4794-B9C6EF4ECEBA}"/>
                </a:ext>
              </a:extLst>
            </p:cNvPr>
            <p:cNvSpPr txBox="1"/>
            <p:nvPr/>
          </p:nvSpPr>
          <p:spPr>
            <a:xfrm>
              <a:off x="8286916"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6</a:t>
              </a:r>
            </a:p>
          </p:txBody>
        </p:sp>
        <p:sp>
          <p:nvSpPr>
            <p:cNvPr id="32" name="TextBox 31">
              <a:extLst>
                <a:ext uri="{FF2B5EF4-FFF2-40B4-BE49-F238E27FC236}">
                  <a16:creationId xmlns:a16="http://schemas.microsoft.com/office/drawing/2014/main" id="{EA6852E2-5E01-B366-5CCD-7F6160E76476}"/>
                </a:ext>
              </a:extLst>
            </p:cNvPr>
            <p:cNvSpPr txBox="1"/>
            <p:nvPr/>
          </p:nvSpPr>
          <p:spPr>
            <a:xfrm>
              <a:off x="3310983"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2</a:t>
              </a:r>
            </a:p>
          </p:txBody>
        </p:sp>
        <p:sp>
          <p:nvSpPr>
            <p:cNvPr id="33" name="TextBox 32">
              <a:extLst>
                <a:ext uri="{FF2B5EF4-FFF2-40B4-BE49-F238E27FC236}">
                  <a16:creationId xmlns:a16="http://schemas.microsoft.com/office/drawing/2014/main" id="{229F606D-1B62-5E5B-026C-F672F4A0FC3E}"/>
                </a:ext>
              </a:extLst>
            </p:cNvPr>
            <p:cNvSpPr txBox="1"/>
            <p:nvPr/>
          </p:nvSpPr>
          <p:spPr>
            <a:xfrm>
              <a:off x="4572103"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3</a:t>
              </a:r>
            </a:p>
          </p:txBody>
        </p:sp>
        <p:sp>
          <p:nvSpPr>
            <p:cNvPr id="34" name="TextBox 33">
              <a:extLst>
                <a:ext uri="{FF2B5EF4-FFF2-40B4-BE49-F238E27FC236}">
                  <a16:creationId xmlns:a16="http://schemas.microsoft.com/office/drawing/2014/main" id="{1A450675-B1DB-310C-15BD-94DEF5CBE8F8}"/>
                </a:ext>
              </a:extLst>
            </p:cNvPr>
            <p:cNvSpPr txBox="1"/>
            <p:nvPr/>
          </p:nvSpPr>
          <p:spPr>
            <a:xfrm>
              <a:off x="5802366"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4</a:t>
              </a:r>
            </a:p>
          </p:txBody>
        </p:sp>
        <p:sp>
          <p:nvSpPr>
            <p:cNvPr id="35" name="TextBox 34">
              <a:extLst>
                <a:ext uri="{FF2B5EF4-FFF2-40B4-BE49-F238E27FC236}">
                  <a16:creationId xmlns:a16="http://schemas.microsoft.com/office/drawing/2014/main" id="{B492C429-9066-D42A-5BEF-54BA25E5D1B5}"/>
                </a:ext>
              </a:extLst>
            </p:cNvPr>
            <p:cNvSpPr txBox="1"/>
            <p:nvPr/>
          </p:nvSpPr>
          <p:spPr>
            <a:xfrm>
              <a:off x="7044641"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5</a:t>
              </a:r>
            </a:p>
          </p:txBody>
        </p:sp>
        <p:sp>
          <p:nvSpPr>
            <p:cNvPr id="48" name="Oval 47">
              <a:extLst>
                <a:ext uri="{FF2B5EF4-FFF2-40B4-BE49-F238E27FC236}">
                  <a16:creationId xmlns:a16="http://schemas.microsoft.com/office/drawing/2014/main" id="{D62A4D8E-5119-0DDB-9C09-79D8603EFD49}"/>
                </a:ext>
              </a:extLst>
            </p:cNvPr>
            <p:cNvSpPr/>
            <p:nvPr/>
          </p:nvSpPr>
          <p:spPr>
            <a:xfrm>
              <a:off x="1041070" y="4511449"/>
              <a:ext cx="91440" cy="91440"/>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8D58B92-412D-F863-BC6C-D61E0C5F3697}"/>
                </a:ext>
              </a:extLst>
            </p:cNvPr>
            <p:cNvSpPr txBox="1"/>
            <p:nvPr/>
          </p:nvSpPr>
          <p:spPr>
            <a:xfrm>
              <a:off x="2072406" y="4598183"/>
              <a:ext cx="514885" cy="200055"/>
            </a:xfrm>
            <a:prstGeom prst="rect">
              <a:avLst/>
            </a:prstGeom>
            <a:noFill/>
          </p:spPr>
          <p:txBody>
            <a:bodyPr wrap="square" rtlCol="0">
              <a:spAutoFit/>
            </a:bodyPr>
            <a:lstStyle/>
            <a:p>
              <a:r>
                <a:rPr lang="en-US" sz="700" i="1">
                  <a:latin typeface="+mn-lt"/>
                  <a:ea typeface="Open Sans" panose="020B0606030504020204" pitchFamily="34" charset="0"/>
                  <a:cs typeface="Open Sans" panose="020B0606030504020204" pitchFamily="34" charset="0"/>
                </a:rPr>
                <a:t>Month 1</a:t>
              </a:r>
            </a:p>
          </p:txBody>
        </p:sp>
        <p:sp>
          <p:nvSpPr>
            <p:cNvPr id="1159" name="TextBox 1158">
              <a:extLst>
                <a:ext uri="{FF2B5EF4-FFF2-40B4-BE49-F238E27FC236}">
                  <a16:creationId xmlns:a16="http://schemas.microsoft.com/office/drawing/2014/main" id="{17BF925C-C39F-E459-77EF-E9A94428A975}"/>
                </a:ext>
              </a:extLst>
            </p:cNvPr>
            <p:cNvSpPr txBox="1"/>
            <p:nvPr/>
          </p:nvSpPr>
          <p:spPr>
            <a:xfrm>
              <a:off x="3611716" y="4338155"/>
              <a:ext cx="822960" cy="178510"/>
            </a:xfrm>
            <a:prstGeom prst="rect">
              <a:avLst/>
            </a:prstGeom>
            <a:noFill/>
            <a:ln>
              <a:noFill/>
            </a:ln>
          </p:spPr>
          <p:txBody>
            <a:bodyPr wrap="square" lIns="27432" tIns="27432" rIns="27432" bIns="27432" rtlCol="0">
              <a:spAutoFit/>
            </a:bodyPr>
            <a:lstStyle/>
            <a:p>
              <a:pPr algn="ctr"/>
              <a:r>
                <a:rPr lang="en-US" sz="800">
                  <a:latin typeface="+mn-lt"/>
                  <a:ea typeface="Open Sans" panose="020B0606030504020204" pitchFamily="34" charset="0"/>
                  <a:cs typeface="Open Sans" panose="020B0606030504020204" pitchFamily="34" charset="0"/>
                </a:rPr>
                <a:t>Milestone #1</a:t>
              </a:r>
            </a:p>
          </p:txBody>
        </p:sp>
        <p:sp>
          <p:nvSpPr>
            <p:cNvPr id="1160" name="TextBox 1159">
              <a:extLst>
                <a:ext uri="{FF2B5EF4-FFF2-40B4-BE49-F238E27FC236}">
                  <a16:creationId xmlns:a16="http://schemas.microsoft.com/office/drawing/2014/main" id="{7BF0DDA0-FBB8-800B-BA4F-84A6E7420AEB}"/>
                </a:ext>
              </a:extLst>
            </p:cNvPr>
            <p:cNvSpPr txBox="1"/>
            <p:nvPr/>
          </p:nvSpPr>
          <p:spPr>
            <a:xfrm>
              <a:off x="5224909" y="4338155"/>
              <a:ext cx="822960" cy="178510"/>
            </a:xfrm>
            <a:prstGeom prst="rect">
              <a:avLst/>
            </a:prstGeom>
            <a:noFill/>
            <a:ln>
              <a:noFill/>
            </a:ln>
          </p:spPr>
          <p:txBody>
            <a:bodyPr wrap="square" lIns="27432" tIns="27432" rIns="27432" bIns="27432" rtlCol="0">
              <a:spAutoFit/>
            </a:bodyPr>
            <a:lstStyle/>
            <a:p>
              <a:pPr algn="ctr"/>
              <a:r>
                <a:rPr lang="en-US" sz="800">
                  <a:latin typeface="+mn-lt"/>
                  <a:ea typeface="Open Sans" panose="020B0606030504020204" pitchFamily="34" charset="0"/>
                  <a:cs typeface="Open Sans" panose="020B0606030504020204" pitchFamily="34" charset="0"/>
                </a:rPr>
                <a:t>Milestone #2</a:t>
              </a:r>
            </a:p>
          </p:txBody>
        </p:sp>
        <p:sp>
          <p:nvSpPr>
            <p:cNvPr id="1161" name="TextBox 1160">
              <a:extLst>
                <a:ext uri="{FF2B5EF4-FFF2-40B4-BE49-F238E27FC236}">
                  <a16:creationId xmlns:a16="http://schemas.microsoft.com/office/drawing/2014/main" id="{22F16279-7079-1A17-C67B-FFF7ED6BDB78}"/>
                </a:ext>
              </a:extLst>
            </p:cNvPr>
            <p:cNvSpPr txBox="1"/>
            <p:nvPr/>
          </p:nvSpPr>
          <p:spPr>
            <a:xfrm>
              <a:off x="7718980" y="4338155"/>
              <a:ext cx="822960" cy="178510"/>
            </a:xfrm>
            <a:prstGeom prst="rect">
              <a:avLst/>
            </a:prstGeom>
            <a:noFill/>
            <a:ln>
              <a:noFill/>
            </a:ln>
          </p:spPr>
          <p:txBody>
            <a:bodyPr wrap="square" lIns="27432" tIns="27432" rIns="27432" bIns="27432" rtlCol="0">
              <a:spAutoFit/>
            </a:bodyPr>
            <a:lstStyle/>
            <a:p>
              <a:pPr algn="ctr"/>
              <a:r>
                <a:rPr lang="en-US" sz="800">
                  <a:latin typeface="+mn-lt"/>
                  <a:ea typeface="Open Sans" panose="020B0606030504020204" pitchFamily="34" charset="0"/>
                  <a:cs typeface="Open Sans" panose="020B0606030504020204" pitchFamily="34" charset="0"/>
                </a:rPr>
                <a:t>Milestone #3</a:t>
              </a:r>
            </a:p>
          </p:txBody>
        </p:sp>
      </p:grpSp>
      <p:graphicFrame>
        <p:nvGraphicFramePr>
          <p:cNvPr id="1182" name="Table 1181">
            <a:extLst>
              <a:ext uri="{FF2B5EF4-FFF2-40B4-BE49-F238E27FC236}">
                <a16:creationId xmlns:a16="http://schemas.microsoft.com/office/drawing/2014/main" id="{4E1CA1C1-8EC2-8E36-B459-71DCADA9C10D}"/>
              </a:ext>
            </a:extLst>
          </p:cNvPr>
          <p:cNvGraphicFramePr>
            <a:graphicFrameLocks noGrp="1"/>
          </p:cNvGraphicFramePr>
          <p:nvPr>
            <p:extLst>
              <p:ext uri="{D42A27DB-BD31-4B8C-83A1-F6EECF244321}">
                <p14:modId xmlns:p14="http://schemas.microsoft.com/office/powerpoint/2010/main" val="3565233602"/>
              </p:ext>
            </p:extLst>
          </p:nvPr>
        </p:nvGraphicFramePr>
        <p:xfrm>
          <a:off x="392044" y="719875"/>
          <a:ext cx="8138160" cy="3657600"/>
        </p:xfrm>
        <a:graphic>
          <a:graphicData uri="http://schemas.openxmlformats.org/drawingml/2006/table">
            <a:tbl>
              <a:tblPr firstRow="1" bandRow="1">
                <a:tableStyleId>{F6D6EA9A-273F-4AC8-9EDF-B5E7F9130763}</a:tableStyleId>
              </a:tblPr>
              <a:tblGrid>
                <a:gridCol w="731520">
                  <a:extLst>
                    <a:ext uri="{9D8B030D-6E8A-4147-A177-3AD203B41FA5}">
                      <a16:colId xmlns:a16="http://schemas.microsoft.com/office/drawing/2014/main" val="2938652188"/>
                    </a:ext>
                  </a:extLst>
                </a:gridCol>
                <a:gridCol w="1234440">
                  <a:extLst>
                    <a:ext uri="{9D8B030D-6E8A-4147-A177-3AD203B41FA5}">
                      <a16:colId xmlns:a16="http://schemas.microsoft.com/office/drawing/2014/main" val="617174492"/>
                    </a:ext>
                  </a:extLst>
                </a:gridCol>
                <a:gridCol w="1234440">
                  <a:extLst>
                    <a:ext uri="{9D8B030D-6E8A-4147-A177-3AD203B41FA5}">
                      <a16:colId xmlns:a16="http://schemas.microsoft.com/office/drawing/2014/main" val="265965650"/>
                    </a:ext>
                  </a:extLst>
                </a:gridCol>
                <a:gridCol w="1234440">
                  <a:extLst>
                    <a:ext uri="{9D8B030D-6E8A-4147-A177-3AD203B41FA5}">
                      <a16:colId xmlns:a16="http://schemas.microsoft.com/office/drawing/2014/main" val="1537557935"/>
                    </a:ext>
                  </a:extLst>
                </a:gridCol>
                <a:gridCol w="1234440">
                  <a:extLst>
                    <a:ext uri="{9D8B030D-6E8A-4147-A177-3AD203B41FA5}">
                      <a16:colId xmlns:a16="http://schemas.microsoft.com/office/drawing/2014/main" val="2090379614"/>
                    </a:ext>
                  </a:extLst>
                </a:gridCol>
                <a:gridCol w="1234440">
                  <a:extLst>
                    <a:ext uri="{9D8B030D-6E8A-4147-A177-3AD203B41FA5}">
                      <a16:colId xmlns:a16="http://schemas.microsoft.com/office/drawing/2014/main" val="3463102362"/>
                    </a:ext>
                  </a:extLst>
                </a:gridCol>
                <a:gridCol w="1234440">
                  <a:extLst>
                    <a:ext uri="{9D8B030D-6E8A-4147-A177-3AD203B41FA5}">
                      <a16:colId xmlns:a16="http://schemas.microsoft.com/office/drawing/2014/main" val="2151218019"/>
                    </a:ext>
                  </a:extLst>
                </a:gridCol>
              </a:tblGrid>
              <a:tr h="1737360">
                <a:tc>
                  <a:txBody>
                    <a:bodyPr/>
                    <a:lstStyle/>
                    <a:p>
                      <a:pPr algn="r"/>
                      <a:r>
                        <a:rPr lang="en-US" sz="900" b="1">
                          <a:solidFill>
                            <a:schemeClr val="bg2"/>
                          </a:solidFill>
                          <a:latin typeface="Open Sans" panose="020B0606030504020204" pitchFamily="34" charset="0"/>
                          <a:ea typeface="Open Sans" panose="020B0606030504020204" pitchFamily="34" charset="0"/>
                          <a:cs typeface="Open Sans" panose="020B0606030504020204" pitchFamily="34" charset="0"/>
                        </a:rPr>
                        <a:t>Design</a:t>
                      </a:r>
                    </a:p>
                  </a:txBody>
                  <a:tcPr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Database Schema</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Integration with SeedDMS</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User Management System</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112713" indent="-112713"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Data Entry Module with fields to manually enter data and import files</a:t>
                      </a:r>
                    </a:p>
                    <a:p>
                      <a:pPr marL="112713" indent="-112713"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Supply Chain Module and interface to search and apply filters</a:t>
                      </a:r>
                    </a:p>
                    <a:p>
                      <a:pPr marL="112713" indent="-112713"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Login/User Access UI</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br>
                        <a:rPr lang="en-US" sz="800">
                          <a:latin typeface="Open Sans" panose="020B0606030504020204" pitchFamily="34" charset="0"/>
                          <a:ea typeface="Open Sans" panose="020B0606030504020204" pitchFamily="34" charset="0"/>
                          <a:cs typeface="Open Sans" panose="020B0606030504020204" pitchFamily="34" charset="0"/>
                        </a:rPr>
                      </a:br>
                      <a:r>
                        <a:rPr lang="en-US" sz="800">
                          <a:latin typeface="Open Sans" panose="020B0606030504020204" pitchFamily="34" charset="0"/>
                          <a:ea typeface="Open Sans" panose="020B0606030504020204" pitchFamily="34" charset="0"/>
                          <a:cs typeface="Open Sans" panose="020B0606030504020204" pitchFamily="34" charset="0"/>
                        </a:rPr>
                        <a:t>Refine and Improve Existing Features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Reports &amp; Dashboard Module to create and customize report templates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800">
                          <a:latin typeface="Open Sans" panose="020B0606030504020204" pitchFamily="34" charset="0"/>
                          <a:ea typeface="Open Sans" panose="020B0606030504020204" pitchFamily="34" charset="0"/>
                          <a:cs typeface="Open Sans" panose="020B0606030504020204" pitchFamily="34" charset="0"/>
                        </a:rPr>
                        <a:t>Interactive and customizable data visualization dashboard views in the Reports &amp; Dashboard Module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Python-MySQL Connection Handler</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Query Executor</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Testing Suite</a:t>
                      </a:r>
                    </a:p>
                  </a:txBody>
                  <a:tcPr marL="45720" marR="4572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7250850"/>
                  </a:ext>
                </a:extLst>
              </a:tr>
              <a:tr h="1280160">
                <a:tc>
                  <a:txBody>
                    <a:bodyPr/>
                    <a:lstStyle/>
                    <a:p>
                      <a:pPr algn="r"/>
                      <a:r>
                        <a:rPr lang="en-US" sz="900" b="1">
                          <a:solidFill>
                            <a:schemeClr val="tx1"/>
                          </a:solidFill>
                          <a:latin typeface="Open Sans" panose="020B0606030504020204" pitchFamily="34" charset="0"/>
                          <a:ea typeface="Open Sans" panose="020B0606030504020204" pitchFamily="34" charset="0"/>
                          <a:cs typeface="Open Sans" panose="020B0606030504020204" pitchFamily="34" charset="0"/>
                        </a:rPr>
                        <a:t>Develop</a:t>
                      </a:r>
                    </a:p>
                  </a:txBody>
                  <a:tcPr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tabLst/>
                      </a:pPr>
                      <a:r>
                        <a:rPr lang="en-US" sz="800">
                          <a:latin typeface="Open Sans" panose="020B0606030504020204" pitchFamily="34" charset="0"/>
                          <a:ea typeface="Open Sans" panose="020B0606030504020204" pitchFamily="34" charset="0"/>
                          <a:cs typeface="Open Sans" panose="020B0606030504020204" pitchFamily="34" charset="0"/>
                        </a:rPr>
                        <a:t>Data Migration</a:t>
                      </a:r>
                    </a:p>
                    <a:p>
                      <a:pPr marL="114300" indent="-114300" algn="l">
                        <a:buFont typeface="Arial" panose="020B0604020202020204" pitchFamily="34" charset="0"/>
                        <a:buChar char="•"/>
                        <a:tabLst/>
                      </a:pPr>
                      <a:r>
                        <a:rPr lang="en-US" sz="800">
                          <a:latin typeface="Open Sans" panose="020B0606030504020204" pitchFamily="34" charset="0"/>
                          <a:ea typeface="Open Sans" panose="020B0606030504020204" pitchFamily="34" charset="0"/>
                          <a:cs typeface="Open Sans" panose="020B0606030504020204" pitchFamily="34" charset="0"/>
                        </a:rPr>
                        <a:t>Encryption algorithms and data integrity procedures</a:t>
                      </a:r>
                    </a:p>
                    <a:p>
                      <a:pPr marL="114300" indent="-114300" algn="l">
                        <a:buFont typeface="Arial" panose="020B0604020202020204" pitchFamily="34" charset="0"/>
                        <a:buChar char="•"/>
                        <a:tabLst/>
                      </a:pPr>
                      <a:r>
                        <a:rPr lang="en-US" sz="800">
                          <a:latin typeface="Open Sans" panose="020B0606030504020204" pitchFamily="34" charset="0"/>
                          <a:ea typeface="Open Sans" panose="020B0606030504020204" pitchFamily="34" charset="0"/>
                          <a:cs typeface="Open Sans" panose="020B0606030504020204" pitchFamily="34" charset="0"/>
                        </a:rPr>
                        <a:t>Comprehensive incident response procedures and data security education</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Simple Web App</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Refined Web App</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115888" indent="-115888"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Dashboards with customization</a:t>
                      </a:r>
                    </a:p>
                    <a:p>
                      <a:pPr marL="115888" indent="-115888"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Report export functionality</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Data visualization tools</a:t>
                      </a:r>
                    </a:p>
                  </a:txBody>
                  <a:tcPr marL="73152" marR="731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Integrate Python and data analytics libraries for comprehensive analysis</a:t>
                      </a:r>
                    </a:p>
                  </a:txBody>
                  <a:tcPr marL="73152" marR="73152"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accent6">
                          <a:lumMod val="50000"/>
                        </a:schemeClr>
                      </a:solidFill>
                      <a:prstDash val="dash"/>
                      <a:round/>
                      <a:headEnd type="none" w="med" len="med"/>
                      <a:tailEnd type="none" w="med" len="med"/>
                    </a:lnT>
                    <a:lnB w="12700" cap="flat" cmpd="sng" algn="ctr">
                      <a:solidFill>
                        <a:schemeClr val="accent6">
                          <a:lumMod val="50000"/>
                        </a:schemeClr>
                      </a:solidFill>
                      <a:prstDash val="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1882856"/>
                  </a:ext>
                </a:extLst>
              </a:tr>
              <a:tr h="640080">
                <a:tc>
                  <a:txBody>
                    <a:bodyPr/>
                    <a:lstStyle/>
                    <a:p>
                      <a:pPr algn="r"/>
                      <a:r>
                        <a:rPr lang="en-US" sz="900" b="1">
                          <a:solidFill>
                            <a:srgbClr val="7CB2A5"/>
                          </a:solidFill>
                          <a:latin typeface="Open Sans" panose="020B0606030504020204" pitchFamily="34" charset="0"/>
                          <a:ea typeface="Open Sans" panose="020B0606030504020204" pitchFamily="34" charset="0"/>
                          <a:cs typeface="Open Sans" panose="020B0606030504020204" pitchFamily="34" charset="0"/>
                        </a:rPr>
                        <a:t>Test</a:t>
                      </a:r>
                    </a:p>
                  </a:txBody>
                  <a:tcPr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Data Validation and Error Checking</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Secure User Access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Test with 3-5 users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Test with 3-5 users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Dashboard Customization</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Report Accuracy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sz="800">
                          <a:latin typeface="Open Sans" panose="020B0606030504020204" pitchFamily="34" charset="0"/>
                          <a:ea typeface="Open Sans" panose="020B0606030504020204" pitchFamily="34" charset="0"/>
                          <a:cs typeface="Open Sans" panose="020B0606030504020204" pitchFamily="34" charset="0"/>
                        </a:rPr>
                        <a:t>Data visualization functionality, accuracy, and usability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Run unit tests for functionality</a:t>
                      </a:r>
                    </a:p>
                    <a:p>
                      <a:pPr marL="114300" indent="-114300" algn="l">
                        <a:buFont typeface="Arial" panose="020B0604020202020204" pitchFamily="34" charset="0"/>
                        <a:buChar char="•"/>
                      </a:pPr>
                      <a:r>
                        <a:rPr lang="en-US" sz="800">
                          <a:latin typeface="Open Sans" panose="020B0606030504020204" pitchFamily="34" charset="0"/>
                          <a:ea typeface="Open Sans" panose="020B0606030504020204" pitchFamily="34" charset="0"/>
                          <a:cs typeface="Open Sans" panose="020B0606030504020204" pitchFamily="34" charset="0"/>
                        </a:rPr>
                        <a:t>Assess processing speed</a:t>
                      </a:r>
                    </a:p>
                  </a:txBody>
                  <a:tcPr marL="45720" marR="4572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accent6">
                          <a:lumMod val="50000"/>
                        </a:schemeClr>
                      </a:solidFill>
                      <a:prstDash val="dash"/>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04599338"/>
                  </a:ext>
                </a:extLst>
              </a:tr>
            </a:tbl>
          </a:graphicData>
        </a:graphic>
      </p:graphicFrame>
      <p:sp>
        <p:nvSpPr>
          <p:cNvPr id="3" name="Google Shape;966;p41">
            <a:extLst>
              <a:ext uri="{FF2B5EF4-FFF2-40B4-BE49-F238E27FC236}">
                <a16:creationId xmlns:a16="http://schemas.microsoft.com/office/drawing/2014/main" id="{31FE4EF9-DE33-769F-71EC-5EEDC4709B7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539720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6" name="Google Shape;1066;p51"/>
          <p:cNvSpPr txBox="1">
            <a:spLocks noGrp="1"/>
          </p:cNvSpPr>
          <p:nvPr>
            <p:ph type="title"/>
          </p:nvPr>
        </p:nvSpPr>
        <p:spPr>
          <a:xfrm>
            <a:off x="720000" y="2939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latin typeface="Open Sans" panose="020B0606030504020204" pitchFamily="34" charset="0"/>
                <a:ea typeface="Open Sans" panose="020B0606030504020204" pitchFamily="34" charset="0"/>
                <a:cs typeface="Open Sans" panose="020B0606030504020204" pitchFamily="34" charset="0"/>
              </a:rPr>
              <a:t>Product Backlog</a:t>
            </a:r>
          </a:p>
        </p:txBody>
      </p:sp>
      <p:graphicFrame>
        <p:nvGraphicFramePr>
          <p:cNvPr id="26" name="Table 25">
            <a:extLst>
              <a:ext uri="{FF2B5EF4-FFF2-40B4-BE49-F238E27FC236}">
                <a16:creationId xmlns:a16="http://schemas.microsoft.com/office/drawing/2014/main" id="{3F943939-4DE7-1062-3B9B-CAD2EB390541}"/>
              </a:ext>
            </a:extLst>
          </p:cNvPr>
          <p:cNvGraphicFramePr>
            <a:graphicFrameLocks noGrp="1"/>
          </p:cNvGraphicFramePr>
          <p:nvPr>
            <p:extLst>
              <p:ext uri="{D42A27DB-BD31-4B8C-83A1-F6EECF244321}">
                <p14:modId xmlns:p14="http://schemas.microsoft.com/office/powerpoint/2010/main" val="3900848417"/>
              </p:ext>
            </p:extLst>
          </p:nvPr>
        </p:nvGraphicFramePr>
        <p:xfrm>
          <a:off x="502920" y="927656"/>
          <a:ext cx="8138160" cy="3753612"/>
        </p:xfrm>
        <a:graphic>
          <a:graphicData uri="http://schemas.openxmlformats.org/drawingml/2006/table">
            <a:tbl>
              <a:tblPr bandRow="1">
                <a:tableStyleId>{F6D6EA9A-273F-4AC8-9EDF-B5E7F9130763}</a:tableStyleId>
              </a:tblPr>
              <a:tblGrid>
                <a:gridCol w="640080">
                  <a:extLst>
                    <a:ext uri="{9D8B030D-6E8A-4147-A177-3AD203B41FA5}">
                      <a16:colId xmlns:a16="http://schemas.microsoft.com/office/drawing/2014/main" val="2480779317"/>
                    </a:ext>
                  </a:extLst>
                </a:gridCol>
                <a:gridCol w="640080">
                  <a:extLst>
                    <a:ext uri="{9D8B030D-6E8A-4147-A177-3AD203B41FA5}">
                      <a16:colId xmlns:a16="http://schemas.microsoft.com/office/drawing/2014/main" val="1916907430"/>
                    </a:ext>
                  </a:extLst>
                </a:gridCol>
                <a:gridCol w="640080">
                  <a:extLst>
                    <a:ext uri="{9D8B030D-6E8A-4147-A177-3AD203B41FA5}">
                      <a16:colId xmlns:a16="http://schemas.microsoft.com/office/drawing/2014/main" val="1217935287"/>
                    </a:ext>
                  </a:extLst>
                </a:gridCol>
                <a:gridCol w="3657600">
                  <a:extLst>
                    <a:ext uri="{9D8B030D-6E8A-4147-A177-3AD203B41FA5}">
                      <a16:colId xmlns:a16="http://schemas.microsoft.com/office/drawing/2014/main" val="2845803287"/>
                    </a:ext>
                  </a:extLst>
                </a:gridCol>
                <a:gridCol w="2560320">
                  <a:extLst>
                    <a:ext uri="{9D8B030D-6E8A-4147-A177-3AD203B41FA5}">
                      <a16:colId xmlns:a16="http://schemas.microsoft.com/office/drawing/2014/main" val="856432344"/>
                    </a:ext>
                  </a:extLst>
                </a:gridCol>
              </a:tblGrid>
              <a:tr h="365760">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Priority</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Story ID</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Story Points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EMS Entity</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tc>
                  <a:txBody>
                    <a:bodyPr/>
                    <a:lstStyle/>
                    <a:p>
                      <a:pPr algn="ctr" rtl="0" fontAlgn="ctr">
                        <a:spcBef>
                          <a:spcPts val="0"/>
                        </a:spcBef>
                        <a:spcAft>
                          <a:spcPts val="0"/>
                        </a:spcAft>
                      </a:pPr>
                      <a:r>
                        <a:rPr lang="en-US" sz="800" b="1" baseline="0">
                          <a:solidFill>
                            <a:schemeClr val="tx1"/>
                          </a:solidFill>
                          <a:effectLst/>
                          <a:latin typeface="Open Sans"/>
                          <a:ea typeface="Open Sans"/>
                          <a:cs typeface="Open Sans"/>
                        </a:rPr>
                        <a:t>DBMS Function</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7CB2A5"/>
                    </a:solidFill>
                  </a:tcPr>
                </a:tc>
                <a:extLst>
                  <a:ext uri="{0D108BD9-81ED-4DB2-BD59-A6C34878D82A}">
                    <a16:rowId xmlns:a16="http://schemas.microsoft.com/office/drawing/2014/main" val="3583531022"/>
                  </a:ext>
                </a:extLst>
              </a:tr>
              <a:tr h="301752">
                <a:tc>
                  <a:txBody>
                    <a:bodyPr/>
                    <a:lstStyle/>
                    <a:p>
                      <a:pPr algn="ctr" rtl="0" fontAlgn="ctr">
                        <a:spcBef>
                          <a:spcPts val="0"/>
                        </a:spcBef>
                        <a:spcAft>
                          <a:spcPts val="0"/>
                        </a:spcAft>
                      </a:pPr>
                      <a:r>
                        <a:rPr lang="en-US" sz="800">
                          <a:solidFill>
                            <a:srgbClr val="000000"/>
                          </a:solidFill>
                          <a:effectLst/>
                          <a:latin typeface="Open Sans"/>
                          <a:ea typeface="Open Sans"/>
                          <a:cs typeface="Open Sans"/>
                        </a:rPr>
                        <a:t>1</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ctr">
                        <a:spcBef>
                          <a:spcPts val="0"/>
                        </a:spcBef>
                        <a:spcAft>
                          <a:spcPts val="0"/>
                        </a:spcAft>
                      </a:pPr>
                      <a:r>
                        <a:rPr lang="en-US" sz="800">
                          <a:solidFill>
                            <a:srgbClr val="000000"/>
                          </a:solidFill>
                          <a:effectLst/>
                          <a:latin typeface="Open Sans"/>
                          <a:ea typeface="Open Sans"/>
                          <a:cs typeface="Open Sans"/>
                        </a:rPr>
                        <a:t>3.0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25</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Encryption Algorithms, Data Security</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a:ea typeface="Open Sans"/>
                          <a:cs typeface="Open Sans"/>
                        </a:rPr>
                        <a:t>3.1</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a:ea typeface="Open Sans"/>
                          <a:cs typeface="Open Sans"/>
                        </a:rPr>
                        <a:t>25</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User Management, System Access, Data Security</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901338996"/>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3</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a:ea typeface="Open Sans"/>
                          <a:cs typeface="Open Sans"/>
                        </a:rPr>
                        <a:t>3.3</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a:ea typeface="Open Sans"/>
                          <a:cs typeface="Open Sans"/>
                        </a:rPr>
                        <a:t>22</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System Performance Optimization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698367019"/>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4</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a:ea typeface="Open Sans"/>
                          <a:cs typeface="Open Sans"/>
                        </a:rPr>
                        <a:t>3.2</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a:ea typeface="Open Sans"/>
                          <a:cs typeface="Open Sans"/>
                        </a:rPr>
                        <a:t>25</a:t>
                      </a:r>
                      <a:endPar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Administrative Dashboard</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System Monitoring</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250341606"/>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5</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25</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Supply Chain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803191356"/>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6</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2.1</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Data Entry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713545605"/>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7</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Supply Chain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061650080"/>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8</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1.2</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19</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Supply Chain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493354944"/>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9</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Dashboards &amp; Reports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80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SeedDMS</a:t>
                      </a: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Integration, Python Analytics Engine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101994609"/>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10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1.1</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15</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Dashboards &amp; Reports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SeedDMS</a:t>
                      </a:r>
                      <a:r>
                        <a:rPr kumimoji="0" lang="en-US" sz="8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 Integration, Python Analytics Engine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353649201"/>
                  </a:ext>
                </a:extLst>
              </a:tr>
              <a:tr h="301752">
                <a:tc>
                  <a:txBody>
                    <a:bodyPr/>
                    <a:lstStyle/>
                    <a:p>
                      <a:pPr marL="0" lvl="0" indent="0" algn="ctr">
                        <a:lnSpc>
                          <a:spcPct val="100000"/>
                        </a:lnSpc>
                        <a:spcBef>
                          <a:spcPts val="0"/>
                        </a:spcBef>
                        <a:spcAft>
                          <a:spcPts val="0"/>
                        </a:spcAft>
                        <a:buNone/>
                      </a:pPr>
                      <a:r>
                        <a:rPr lang="en-US" sz="800">
                          <a:solidFill>
                            <a:srgbClr val="000000"/>
                          </a:solidFill>
                          <a:latin typeface="Open Sans"/>
                        </a:rPr>
                        <a:t>11</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ctr" rtl="0">
                        <a:spcBef>
                          <a:spcPts val="0"/>
                        </a:spcBef>
                        <a:spcAft>
                          <a:spcPts val="0"/>
                        </a:spcAft>
                        <a:buNone/>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2.3</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ctr"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20</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rtl="0" fontAlgn="t">
                        <a:spcBef>
                          <a:spcPts val="0"/>
                        </a:spcBef>
                        <a:spcAft>
                          <a:spcPts val="0"/>
                        </a:spcAft>
                      </a:pPr>
                      <a:r>
                        <a:rPr lang="en-US" sz="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Dashboards &amp; Reports Module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SeedDMS</a:t>
                      </a:r>
                      <a:r>
                        <a:rPr kumimoji="0" lang="en-US" sz="800" b="0"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 Integration, Python Analytics Engine</a:t>
                      </a:r>
                    </a:p>
                  </a:txBody>
                  <a:tcPr marL="45720" marR="4572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788084622"/>
                  </a:ext>
                </a:extLst>
              </a:tr>
            </a:tbl>
          </a:graphicData>
        </a:graphic>
      </p:graphicFrame>
      <p:sp>
        <p:nvSpPr>
          <p:cNvPr id="3" name="Google Shape;966;p41">
            <a:extLst>
              <a:ext uri="{FF2B5EF4-FFF2-40B4-BE49-F238E27FC236}">
                <a16:creationId xmlns:a16="http://schemas.microsoft.com/office/drawing/2014/main" id="{B96EF5A8-4521-44BA-45E7-839330097010}"/>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756896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C5E7909-125C-D501-5D89-F84EBE59D626}"/>
              </a:ext>
            </a:extLst>
          </p:cNvPr>
          <p:cNvGraphicFramePr>
            <a:graphicFrameLocks noGrp="1"/>
          </p:cNvGraphicFramePr>
          <p:nvPr>
            <p:extLst>
              <p:ext uri="{D42A27DB-BD31-4B8C-83A1-F6EECF244321}">
                <p14:modId xmlns:p14="http://schemas.microsoft.com/office/powerpoint/2010/main" val="328864212"/>
              </p:ext>
            </p:extLst>
          </p:nvPr>
        </p:nvGraphicFramePr>
        <p:xfrm>
          <a:off x="165284" y="486042"/>
          <a:ext cx="8813433" cy="4367302"/>
        </p:xfrm>
        <a:graphic>
          <a:graphicData uri="http://schemas.openxmlformats.org/drawingml/2006/table">
            <a:tbl>
              <a:tblPr bandRow="1">
                <a:tableStyleId>{F6D6EA9A-273F-4AC8-9EDF-B5E7F9130763}</a:tableStyleId>
              </a:tblPr>
              <a:tblGrid>
                <a:gridCol w="960120">
                  <a:extLst>
                    <a:ext uri="{9D8B030D-6E8A-4147-A177-3AD203B41FA5}">
                      <a16:colId xmlns:a16="http://schemas.microsoft.com/office/drawing/2014/main" val="1119078418"/>
                    </a:ext>
                  </a:extLst>
                </a:gridCol>
                <a:gridCol w="2568824">
                  <a:extLst>
                    <a:ext uri="{9D8B030D-6E8A-4147-A177-3AD203B41FA5}">
                      <a16:colId xmlns:a16="http://schemas.microsoft.com/office/drawing/2014/main" val="1960041511"/>
                    </a:ext>
                  </a:extLst>
                </a:gridCol>
                <a:gridCol w="1782173">
                  <a:extLst>
                    <a:ext uri="{9D8B030D-6E8A-4147-A177-3AD203B41FA5}">
                      <a16:colId xmlns:a16="http://schemas.microsoft.com/office/drawing/2014/main" val="1982231516"/>
                    </a:ext>
                  </a:extLst>
                </a:gridCol>
                <a:gridCol w="1705857">
                  <a:extLst>
                    <a:ext uri="{9D8B030D-6E8A-4147-A177-3AD203B41FA5}">
                      <a16:colId xmlns:a16="http://schemas.microsoft.com/office/drawing/2014/main" val="2196945998"/>
                    </a:ext>
                  </a:extLst>
                </a:gridCol>
                <a:gridCol w="1796459">
                  <a:extLst>
                    <a:ext uri="{9D8B030D-6E8A-4147-A177-3AD203B41FA5}">
                      <a16:colId xmlns:a16="http://schemas.microsoft.com/office/drawing/2014/main" val="497360508"/>
                    </a:ext>
                  </a:extLst>
                </a:gridCol>
              </a:tblGrid>
              <a:tr h="274320">
                <a:tc>
                  <a:txBody>
                    <a:bodyPr/>
                    <a:lstStyle/>
                    <a:p>
                      <a:pPr algn="ctr" fontAlgn="ctr"/>
                      <a:r>
                        <a:rPr lang="en-US" sz="800" b="1" i="0" u="none" strike="noStrike" cap="none">
                          <a:solidFill>
                            <a:schemeClr val="bg1"/>
                          </a:solidFill>
                          <a:effectLst/>
                          <a:latin typeface="+mn-lt"/>
                          <a:cs typeface="Arial"/>
                          <a:sym typeface="Arial"/>
                        </a:rPr>
                        <a:t>Focus Area</a:t>
                      </a: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lvl="0" algn="ctr">
                        <a:buNone/>
                      </a:pPr>
                      <a:r>
                        <a:rPr lang="en-US" sz="800" b="1" i="0" u="none" strike="noStrike" cap="none">
                          <a:solidFill>
                            <a:schemeClr val="bg1"/>
                          </a:solidFill>
                          <a:effectLst/>
                          <a:latin typeface="+mn-lt"/>
                          <a:cs typeface="Arial"/>
                        </a:rPr>
                        <a:t>Release Criteria</a:t>
                      </a:r>
                      <a:endParaRPr lang="en-US" sz="8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lvl="0" algn="ctr">
                        <a:buNone/>
                      </a:pPr>
                      <a:r>
                        <a:rPr lang="en-US" sz="800" b="1" i="0" u="none" strike="noStrike" cap="none">
                          <a:solidFill>
                            <a:schemeClr val="bg1"/>
                          </a:solidFill>
                          <a:effectLst/>
                          <a:latin typeface="+mn-lt"/>
                          <a:cs typeface="Arial"/>
                        </a:rPr>
                        <a:t>Objective</a:t>
                      </a:r>
                      <a:endParaRPr lang="en-US" sz="800" b="1" i="0" u="none" strike="noStrike" cap="none">
                        <a:solidFill>
                          <a:schemeClr val="bg1"/>
                        </a:solidFill>
                        <a:effectLst/>
                        <a:latin typeface="+mn-lt"/>
                        <a:cs typeface="Arial"/>
                        <a:sym typeface="Arial"/>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4E8477"/>
                    </a:solidFill>
                  </a:tcPr>
                </a:tc>
                <a:tc>
                  <a:txBody>
                    <a:bodyPr/>
                    <a:lstStyle/>
                    <a:p>
                      <a:pPr algn="ctr" fontAlgn="ctr"/>
                      <a:r>
                        <a:rPr lang="en-US" sz="800" b="1" i="0" u="none" strike="noStrike" cap="none">
                          <a:solidFill>
                            <a:schemeClr val="bg1"/>
                          </a:solidFill>
                          <a:effectLst/>
                          <a:latin typeface="+mn-lt"/>
                          <a:cs typeface="Arial"/>
                        </a:rPr>
                        <a:t>Release Artifact</a:t>
                      </a:r>
                      <a:endParaRPr lang="en-US" sz="800" b="1" i="0" u="none" strike="noStrike" cap="none">
                        <a:solidFill>
                          <a:schemeClr val="bg1"/>
                        </a:solidFill>
                        <a:effectLst/>
                        <a:latin typeface="+mn-lt"/>
                        <a:cs typeface="Arial"/>
                        <a:sym typeface="Arial"/>
                      </a:endParaRPr>
                    </a:p>
                  </a:txBody>
                  <a:tcPr marL="91415" marR="91415" marT="91415" marB="9141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algn="ctr" fontAlgn="ctr"/>
                      <a:r>
                        <a:rPr lang="en-US" sz="800" b="1" i="0" u="none" strike="noStrike" cap="none">
                          <a:solidFill>
                            <a:schemeClr val="bg1"/>
                          </a:solidFill>
                          <a:effectLst/>
                          <a:latin typeface="+mn-lt"/>
                          <a:cs typeface="Arial"/>
                          <a:sym typeface="Arial"/>
                        </a:rPr>
                        <a:t>How</a:t>
                      </a: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extLst>
                  <a:ext uri="{0D108BD9-81ED-4DB2-BD59-A6C34878D82A}">
                    <a16:rowId xmlns:a16="http://schemas.microsoft.com/office/drawing/2014/main" val="2520467600"/>
                  </a:ext>
                </a:extLst>
              </a:tr>
              <a:tr h="990481">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Functionality</a:t>
                      </a:r>
                      <a:endParaRPr lang="en-US" sz="800" b="0" i="1">
                        <a:solidFill>
                          <a:schemeClr val="tx1"/>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System supports at least 95% accuracy:</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User Authentication</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Data Management</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Data Import/Export</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Dashboard Creation and Customization</a:t>
                      </a:r>
                      <a:endParaRPr lang="en-US" sz="800">
                        <a:solidFill>
                          <a:srgbClr val="000000"/>
                        </a:solidFill>
                        <a:latin typeface="+mn-lt"/>
                      </a:endParaRP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Report Generation and Export  </a:t>
                      </a:r>
                      <a:endParaRPr lang="en-US" sz="800">
                        <a:solidFill>
                          <a:srgbClr val="000000"/>
                        </a:solidFill>
                        <a:latin typeface="+mn-lt"/>
                      </a:endParaRP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Supplier Document Consolidation</a:t>
                      </a:r>
                      <a:endParaRPr lang="en-US" sz="800">
                        <a:solidFill>
                          <a:srgbClr val="000000"/>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Ensures the system is usable for basic operations</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Verify through unit and integration tests that all functions work correctly </a:t>
                      </a: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Execute test cases that validate each functional requirement</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2726778623"/>
                  </a:ext>
                </a:extLst>
              </a:tr>
              <a:tr h="758666">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Performance</a:t>
                      </a:r>
                      <a:endParaRPr lang="en-US" sz="800" b="0" i="1">
                        <a:solidFill>
                          <a:schemeClr val="tx1"/>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System processes and visualizes data within 3 seconds for 90% of operations</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Visualizes data within 24 hours </a:t>
                      </a:r>
                    </a:p>
                    <a:p>
                      <a:pPr marL="171450" lvl="0" indent="-171450" algn="l">
                        <a:lnSpc>
                          <a:spcPct val="100000"/>
                        </a:lnSpc>
                        <a:spcBef>
                          <a:spcPts val="0"/>
                        </a:spcBef>
                        <a:spcAft>
                          <a:spcPts val="0"/>
                        </a:spcAft>
                        <a:buFont typeface="Arial"/>
                        <a:buChar char="•"/>
                      </a:pPr>
                      <a:r>
                        <a:rPr lang="en-US" sz="800" b="0" i="0" u="none" strike="noStrike" noProof="0">
                          <a:solidFill>
                            <a:srgbClr val="000000"/>
                          </a:solidFill>
                          <a:effectLst/>
                          <a:latin typeface="+mn-lt"/>
                        </a:rPr>
                        <a:t>Export process completes within 5 minutes for reports up to 500 MB</a:t>
                      </a:r>
                      <a:endParaRPr lang="en-US" sz="800">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Supports efficient operations and ensures usability</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Measure the time taken for data processing and visualization tasks</a:t>
                      </a:r>
                      <a:endParaRPr lang="en-US" sz="8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Conduct performance testing using tools like JMeter and LoadRunner</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1000064880"/>
                  </a:ext>
                </a:extLst>
              </a:tr>
              <a:tr h="558463">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Bug Resolution</a:t>
                      </a:r>
                      <a:endParaRPr lang="en-US" sz="800" b="0" i="0" u="none" strike="noStrike" noProof="0">
                        <a:solidFill>
                          <a:srgbClr val="000000"/>
                        </a:solidFill>
                        <a:effectLst/>
                        <a:latin typeface="+mn-lt"/>
                      </a:endParaRPr>
                    </a:p>
                  </a:txBody>
                  <a:tcPr marL="91414" marR="91414" marT="91414" marB="91414"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100% of </a:t>
                      </a:r>
                      <a:r>
                        <a:rPr lang="en-US" sz="800" b="0" i="0" u="none" strike="noStrike" noProof="0">
                          <a:solidFill>
                            <a:srgbClr val="444444"/>
                          </a:solidFill>
                          <a:effectLst/>
                          <a:latin typeface="+mn-lt"/>
                        </a:rPr>
                        <a:t>critical-severity and high-priority </a:t>
                      </a:r>
                      <a:r>
                        <a:rPr lang="en-US" sz="800" b="0" i="0" u="none" strike="noStrike" noProof="0">
                          <a:solidFill>
                            <a:srgbClr val="000000"/>
                          </a:solidFill>
                          <a:effectLst/>
                          <a:latin typeface="+mn-lt"/>
                        </a:rPr>
                        <a:t>resolved and no more than 5% of non-critical bugs remain open</a:t>
                      </a:r>
                      <a:endParaRPr lang="en-US" sz="800">
                        <a:solidFill>
                          <a:srgbClr val="000000"/>
                        </a:solidFill>
                        <a:latin typeface="+mn-lt"/>
                      </a:endParaRPr>
                    </a:p>
                  </a:txBody>
                  <a:tcPr marL="91414" marR="91414" marT="91414" marB="91414"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Maintains system stability and reliability</a:t>
                      </a:r>
                      <a:endParaRPr lang="en-US" sz="80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Track and prioritize bug resolution </a:t>
                      </a:r>
                      <a:endParaRPr lang="en-US" sz="800">
                        <a:solidFill>
                          <a:srgbClr val="000000"/>
                        </a:solidFill>
                        <a:latin typeface="+mn-lt"/>
                      </a:endParaRPr>
                    </a:p>
                  </a:txBody>
                  <a:tcPr marL="28575" marR="28575" marT="19050" marB="19050"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buNone/>
                      </a:pPr>
                      <a:r>
                        <a:rPr lang="en-US" sz="800" b="0" i="0" u="none" strike="noStrike" noProof="0">
                          <a:solidFill>
                            <a:srgbClr val="000000"/>
                          </a:solidFill>
                          <a:effectLst/>
                          <a:latin typeface="+mn-lt"/>
                        </a:rPr>
                        <a:t>Use JIRA to track bugs, ensuring adherence to the resolution criteria</a:t>
                      </a:r>
                      <a:endParaRPr lang="en-US" sz="800">
                        <a:solidFill>
                          <a:srgbClr val="000000"/>
                        </a:solidFill>
                        <a:latin typeface="+mn-lt"/>
                      </a:endParaRPr>
                    </a:p>
                  </a:txBody>
                  <a:tcPr marL="28575" marR="28575" marT="19050" marB="19050"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extLst>
                  <a:ext uri="{0D108BD9-81ED-4DB2-BD59-A6C34878D82A}">
                    <a16:rowId xmlns:a16="http://schemas.microsoft.com/office/drawing/2014/main" val="3672225282"/>
                  </a:ext>
                </a:extLst>
              </a:tr>
              <a:tr h="558463">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Security</a:t>
                      </a:r>
                      <a:endParaRPr lang="en-US" sz="800" b="0" i="1">
                        <a:solidFill>
                          <a:schemeClr val="tx1"/>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100% of sensitive data encrypted and access controls implemented for all user levels</a:t>
                      </a:r>
                      <a:endParaRPr lang="en-US" sz="800">
                        <a:solidFill>
                          <a:srgbClr val="000000"/>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Protects sensitive data from unauthorized access and ensures accountability</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Verify encryption and access controls through security audits and penetration testing</a:t>
                      </a:r>
                      <a:endParaRPr lang="en-US" sz="8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Perform security audits and penetration tests to ensure all data is encrypted</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1244360792"/>
                  </a:ext>
                </a:extLst>
              </a:tr>
              <a:tr h="558463">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Data Migration</a:t>
                      </a:r>
                      <a:endParaRPr lang="en-US" sz="800" b="0" i="1">
                        <a:solidFill>
                          <a:schemeClr val="tx1"/>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99% of data accurately migrated and integrated from SeedDMS to MySQL</a:t>
                      </a:r>
                      <a:endParaRPr lang="en-US" sz="800">
                        <a:solidFill>
                          <a:srgbClr val="000000"/>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Centralizes environmental data for efficient management</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Validate data migration accuracy through data integrity checks and reconciliation processes</a:t>
                      </a:r>
                      <a:endParaRPr lang="en-US" sz="8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Use data migration tools and perform data integrity checks</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516875770"/>
                  </a:ext>
                </a:extLst>
              </a:tr>
              <a:tr h="558463">
                <a:tc>
                  <a:txBody>
                    <a:bodyPr/>
                    <a:lstStyle/>
                    <a:p>
                      <a:pPr lvl="0" algn="ctr">
                        <a:lnSpc>
                          <a:spcPct val="100000"/>
                        </a:lnSpc>
                        <a:spcBef>
                          <a:spcPts val="0"/>
                        </a:spcBef>
                        <a:spcAft>
                          <a:spcPts val="0"/>
                        </a:spcAft>
                        <a:buNone/>
                      </a:pPr>
                      <a:r>
                        <a:rPr lang="en-US" sz="800" b="0" i="1" u="none" strike="noStrike" noProof="0">
                          <a:solidFill>
                            <a:schemeClr val="tx1"/>
                          </a:solidFill>
                          <a:effectLst/>
                          <a:latin typeface="+mn-lt"/>
                        </a:rPr>
                        <a:t>User Acceptance Testing (UAT)</a:t>
                      </a:r>
                      <a:endParaRPr lang="en-US" sz="800" b="0" i="0" u="none" strike="noStrike" noProof="0">
                        <a:solidFill>
                          <a:srgbClr val="000000"/>
                        </a:solidFill>
                        <a:effectLst/>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85% of UAT participants approve the system functionality and usability</a:t>
                      </a:r>
                      <a:endParaRPr lang="en-US" sz="800">
                        <a:solidFill>
                          <a:srgbClr val="000000"/>
                        </a:solidFill>
                        <a:latin typeface="+mn-lt"/>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Ensures the system meets user needs and expectations</a:t>
                      </a:r>
                      <a:endParaRPr lang="en-US" sz="800">
                        <a:solidFill>
                          <a:srgbClr val="000000"/>
                        </a:solidFill>
                        <a:latin typeface="+mn-lt"/>
                      </a:endParaRPr>
                    </a:p>
                  </a:txBody>
                  <a:tcPr marL="91414" marR="91414" marT="91414" marB="9141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800" b="0" i="0" u="none" strike="noStrike" noProof="0">
                          <a:solidFill>
                            <a:srgbClr val="000000"/>
                          </a:solidFill>
                          <a:effectLst/>
                          <a:latin typeface="+mn-lt"/>
                        </a:rPr>
                        <a:t>Collect feedback from UAT participants and measure approval rating based on their experience with the system</a:t>
                      </a:r>
                      <a:endParaRPr lang="en-US" sz="8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tc>
                  <a:txBody>
                    <a:bodyPr/>
                    <a:lstStyle/>
                    <a:p>
                      <a:pPr lvl="0">
                        <a:buNone/>
                      </a:pPr>
                      <a:r>
                        <a:rPr lang="en-US" sz="800" b="0" i="0" u="none" strike="noStrike" noProof="0">
                          <a:solidFill>
                            <a:srgbClr val="000000"/>
                          </a:solidFill>
                          <a:effectLst/>
                          <a:latin typeface="+mn-lt"/>
                        </a:rPr>
                        <a:t>Conduct UAT sessions, collect feedback through surveys, and analyze approval ratings</a:t>
                      </a:r>
                      <a:endParaRPr lang="en-US" sz="800">
                        <a:solidFill>
                          <a:srgbClr val="000000"/>
                        </a:solidFill>
                        <a:latin typeface="+mn-lt"/>
                      </a:endParaRPr>
                    </a:p>
                  </a:txBody>
                  <a:tcPr marL="28575" marR="28575" marT="19050" marB="190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388465713"/>
                  </a:ext>
                </a:extLst>
              </a:tr>
            </a:tbl>
          </a:graphicData>
        </a:graphic>
      </p:graphicFrame>
      <p:sp>
        <p:nvSpPr>
          <p:cNvPr id="3" name="Title 1">
            <a:extLst>
              <a:ext uri="{FF2B5EF4-FFF2-40B4-BE49-F238E27FC236}">
                <a16:creationId xmlns:a16="http://schemas.microsoft.com/office/drawing/2014/main" id="{1664BDB4-EACC-4C33-4163-3AC8B33393FB}"/>
              </a:ext>
            </a:extLst>
          </p:cNvPr>
          <p:cNvSpPr>
            <a:spLocks noGrp="1"/>
          </p:cNvSpPr>
          <p:nvPr>
            <p:ph type="title"/>
          </p:nvPr>
        </p:nvSpPr>
        <p:spPr>
          <a:xfrm>
            <a:off x="533235" y="78767"/>
            <a:ext cx="7297797" cy="311590"/>
          </a:xfrm>
        </p:spPr>
        <p:txBody>
          <a:bodyPr/>
          <a:lstStyle/>
          <a:p>
            <a:r>
              <a:rPr lang="en-US" sz="1800">
                <a:latin typeface="+mn-lt"/>
              </a:rPr>
              <a:t>Release Criteria</a:t>
            </a:r>
          </a:p>
        </p:txBody>
      </p:sp>
      <p:sp>
        <p:nvSpPr>
          <p:cNvPr id="7" name="Google Shape;966;p41">
            <a:extLst>
              <a:ext uri="{FF2B5EF4-FFF2-40B4-BE49-F238E27FC236}">
                <a16:creationId xmlns:a16="http://schemas.microsoft.com/office/drawing/2014/main" id="{B67CB01F-A846-A1FF-FCB6-D629BB073DF7}"/>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AVERAGE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865051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C5E7909-125C-D501-5D89-F84EBE59D626}"/>
              </a:ext>
            </a:extLst>
          </p:cNvPr>
          <p:cNvGraphicFramePr>
            <a:graphicFrameLocks noGrp="1"/>
          </p:cNvGraphicFramePr>
          <p:nvPr>
            <p:extLst>
              <p:ext uri="{D42A27DB-BD31-4B8C-83A1-F6EECF244321}">
                <p14:modId xmlns:p14="http://schemas.microsoft.com/office/powerpoint/2010/main" val="4041267333"/>
              </p:ext>
            </p:extLst>
          </p:nvPr>
        </p:nvGraphicFramePr>
        <p:xfrm>
          <a:off x="530411" y="601382"/>
          <a:ext cx="8053291" cy="4465004"/>
        </p:xfrm>
        <a:graphic>
          <a:graphicData uri="http://schemas.openxmlformats.org/drawingml/2006/table">
            <a:tbl>
              <a:tblPr bandRow="1">
                <a:tableStyleId>{F6D6EA9A-273F-4AC8-9EDF-B5E7F9130763}</a:tableStyleId>
              </a:tblPr>
              <a:tblGrid>
                <a:gridCol w="1240117">
                  <a:extLst>
                    <a:ext uri="{9D8B030D-6E8A-4147-A177-3AD203B41FA5}">
                      <a16:colId xmlns:a16="http://schemas.microsoft.com/office/drawing/2014/main" val="1119078418"/>
                    </a:ext>
                  </a:extLst>
                </a:gridCol>
                <a:gridCol w="2248647">
                  <a:extLst>
                    <a:ext uri="{9D8B030D-6E8A-4147-A177-3AD203B41FA5}">
                      <a16:colId xmlns:a16="http://schemas.microsoft.com/office/drawing/2014/main" val="1960041511"/>
                    </a:ext>
                  </a:extLst>
                </a:gridCol>
                <a:gridCol w="2218763">
                  <a:extLst>
                    <a:ext uri="{9D8B030D-6E8A-4147-A177-3AD203B41FA5}">
                      <a16:colId xmlns:a16="http://schemas.microsoft.com/office/drawing/2014/main" val="2196945998"/>
                    </a:ext>
                  </a:extLst>
                </a:gridCol>
                <a:gridCol w="2345764">
                  <a:extLst>
                    <a:ext uri="{9D8B030D-6E8A-4147-A177-3AD203B41FA5}">
                      <a16:colId xmlns:a16="http://schemas.microsoft.com/office/drawing/2014/main" val="497360508"/>
                    </a:ext>
                  </a:extLst>
                </a:gridCol>
              </a:tblGrid>
              <a:tr h="319253">
                <a:tc>
                  <a:txBody>
                    <a:bodyPr/>
                    <a:lstStyle/>
                    <a:p>
                      <a:pPr lvl="0" algn="ctr">
                        <a:buNone/>
                      </a:pPr>
                      <a:r>
                        <a:rPr lang="en-US" sz="900" b="1" i="0" u="none" strike="noStrike" cap="none">
                          <a:solidFill>
                            <a:schemeClr val="bg1"/>
                          </a:solidFill>
                          <a:effectLst/>
                          <a:latin typeface="+mn-lt"/>
                          <a:cs typeface="Arial"/>
                        </a:rPr>
                        <a:t>Tasks</a:t>
                      </a:r>
                      <a:endParaRPr lang="en-US" sz="9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algn="ctr" fontAlgn="ctr"/>
                      <a:r>
                        <a:rPr lang="en-US" sz="900" b="1" i="0" u="none" strike="noStrike" cap="none">
                          <a:solidFill>
                            <a:schemeClr val="bg1"/>
                          </a:solidFill>
                          <a:effectLst/>
                          <a:latin typeface="+mn-lt"/>
                          <a:cs typeface="Arial"/>
                        </a:rPr>
                        <a:t>Artifact</a:t>
                      </a:r>
                      <a:endParaRPr lang="en-US" sz="9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algn="ctr" fontAlgn="ctr"/>
                      <a:r>
                        <a:rPr lang="en-US" sz="900" b="1" i="0" u="none" strike="noStrike" cap="none">
                          <a:solidFill>
                            <a:schemeClr val="bg1"/>
                          </a:solidFill>
                          <a:effectLst/>
                          <a:latin typeface="+mn-lt"/>
                          <a:cs typeface="Arial"/>
                        </a:rPr>
                        <a:t>RACI</a:t>
                      </a:r>
                      <a:endParaRPr lang="en-US" sz="9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tc>
                  <a:txBody>
                    <a:bodyPr/>
                    <a:lstStyle/>
                    <a:p>
                      <a:pPr lvl="0" algn="ctr">
                        <a:buNone/>
                      </a:pPr>
                      <a:r>
                        <a:rPr lang="en-US" sz="900" b="1" i="0" u="none" strike="noStrike" cap="none">
                          <a:solidFill>
                            <a:schemeClr val="bg1"/>
                          </a:solidFill>
                          <a:effectLst/>
                          <a:latin typeface="+mn-lt"/>
                          <a:cs typeface="Arial"/>
                        </a:rPr>
                        <a:t>Phase &amp; Checkpoints</a:t>
                      </a:r>
                      <a:endParaRPr lang="en-US" sz="900" b="1" i="0" u="none" strike="noStrike" cap="none">
                        <a:solidFill>
                          <a:schemeClr val="bg1"/>
                        </a:solidFill>
                        <a:effectLst/>
                        <a:latin typeface="+mn-lt"/>
                        <a:cs typeface="Arial"/>
                        <a:sym typeface="Arial"/>
                      </a:endParaRPr>
                    </a:p>
                  </a:txBody>
                  <a:tcPr marL="91415" marR="91415" marT="91415" marB="9141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E8477"/>
                    </a:solidFill>
                  </a:tcPr>
                </a:tc>
                <a:extLst>
                  <a:ext uri="{0D108BD9-81ED-4DB2-BD59-A6C34878D82A}">
                    <a16:rowId xmlns:a16="http://schemas.microsoft.com/office/drawing/2014/main" val="2520467600"/>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Feature Verification</a:t>
                      </a:r>
                      <a:endParaRPr lang="en-US" sz="1000" b="0" i="1">
                        <a:solidFill>
                          <a:schemeClr val="tx1"/>
                        </a:solidFill>
                        <a:latin typeface="+mn-lt"/>
                      </a:endParaRPr>
                    </a:p>
                  </a:txBody>
                  <a:tcPr marL="91414" marR="91414" marT="91414" marB="91414"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Requirements and user stories detailing system functionality and acceptance criteria</a:t>
                      </a:r>
                      <a:endParaRPr lang="en-US" sz="900">
                        <a:solidFill>
                          <a:srgbClr val="000000"/>
                        </a:solidFill>
                        <a:latin typeface="+mn-lt"/>
                      </a:endParaRPr>
                    </a:p>
                  </a:txBody>
                  <a:tcPr marL="91414" marR="91414" marT="91414" marB="91414"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Product Owner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Accountable: Scrum Master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Stakeholders, Developers</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 Users</a:t>
                      </a:r>
                    </a:p>
                  </a:txBody>
                  <a:tcPr marL="28575" marR="28575" marT="19050" marB="19050" anchor="ctr">
                    <a:lnL w="9524">
                      <a:solidFill>
                        <a:srgbClr val="000000"/>
                      </a:solidFill>
                    </a:lnL>
                    <a:lnR w="9524">
                      <a:solidFill>
                        <a:srgbClr val="000000"/>
                      </a:solidFill>
                    </a:lnR>
                    <a:lnT w="9525"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Planning Phase: requirements documentation approved; user stories documented</a:t>
                      </a:r>
                      <a:endParaRPr lang="en-US" sz="9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4">
                      <a:solidFill>
                        <a:srgbClr val="000000"/>
                      </a:solidFill>
                    </a:lnR>
                    <a:lnT w="9525"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2726778623"/>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Performance Testing</a:t>
                      </a:r>
                      <a:endParaRPr lang="en-US" sz="1000" b="0" i="0" u="none" strike="noStrike" noProof="0">
                        <a:solidFill>
                          <a:srgbClr val="000000"/>
                        </a:solidFill>
                        <a:effectLst/>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Plan outlining testing strategies, and reports documenting performance and load testing results</a:t>
                      </a:r>
                      <a:endParaRPr lang="en-US" sz="90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Testers  </a:t>
                      </a:r>
                      <a:br>
                        <a:rPr lang="en-US" sz="900" b="0" i="0" u="none" strike="noStrike" noProof="0">
                          <a:solidFill>
                            <a:srgbClr val="000000"/>
                          </a:solidFill>
                          <a:effectLst/>
                          <a:latin typeface="+mn-lt"/>
                        </a:rPr>
                      </a:br>
                      <a:r>
                        <a:rPr lang="en-US" sz="900" b="0" i="0" u="none" strike="noStrike" noProof="0">
                          <a:solidFill>
                            <a:srgbClr val="000000"/>
                          </a:solidFill>
                          <a:effectLst/>
                          <a:latin typeface="+mn-lt"/>
                        </a:rPr>
                        <a:t>Accountable: QA Lead</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Developers, Product Owner</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a:t>
                      </a: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Testing Phase: performance and load testing completed</a:t>
                      </a:r>
                      <a:endParaRPr lang="en-US" sz="900">
                        <a:solidFill>
                          <a:srgbClr val="000000"/>
                        </a:solidFill>
                        <a:latin typeface="+mn-lt"/>
                      </a:endParaRP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extLst>
                  <a:ext uri="{0D108BD9-81ED-4DB2-BD59-A6C34878D82A}">
                    <a16:rowId xmlns:a16="http://schemas.microsoft.com/office/drawing/2014/main" val="3277746381"/>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Bug Fixes</a:t>
                      </a:r>
                      <a:endParaRPr lang="en-US" sz="1000" b="0" i="1">
                        <a:solidFill>
                          <a:schemeClr val="tx1"/>
                        </a:solidFill>
                        <a:latin typeface="+mn-lt"/>
                      </a:endParaRPr>
                    </a:p>
                  </a:txBody>
                  <a:tcPr marL="91414" marR="91414" marT="91414" marB="91414" anchor="ctr">
                    <a:lnL w="9524">
                      <a:solidFill>
                        <a:srgbClr val="000000"/>
                      </a:solidFill>
                    </a:lnL>
                    <a:lnR w="9524">
                      <a:solidFill>
                        <a:srgbClr val="000000"/>
                      </a:solidFill>
                    </a:lnR>
                    <a:lnT w="9524">
                      <a:solidFill>
                        <a:srgbClr val="000000"/>
                      </a:solidFill>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Bug report by priority and severity shows zero critical-severity OPEN bugs and high-priority OPEN bugs</a:t>
                      </a:r>
                      <a:endParaRPr lang="en-US" sz="900" b="0" i="0" u="none" strike="sngStrike" noProof="0">
                        <a:solidFill>
                          <a:srgbClr val="000000"/>
                        </a:solidFill>
                        <a:effectLst/>
                        <a:latin typeface="+mn-lt"/>
                      </a:endParaRPr>
                    </a:p>
                  </a:txBody>
                  <a:tcPr marL="91414" marR="91414" marT="91414" marB="91414"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Developers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Accountable: QA Lead</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Product Owner, Testers </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 Users</a:t>
                      </a: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Testing Phase: UAT test completed; system test completed</a:t>
                      </a:r>
                      <a:endParaRPr lang="en-US" sz="9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4">
                      <a:solidFill>
                        <a:srgbClr val="000000"/>
                      </a:solidFill>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314527004"/>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Security Validation</a:t>
                      </a:r>
                      <a:endParaRPr lang="en-US" sz="1000" b="0" i="1">
                        <a:solidFill>
                          <a:schemeClr val="tx1"/>
                        </a:solidFill>
                        <a:latin typeface="+mn-lt"/>
                      </a:endParaRPr>
                    </a:p>
                  </a:txBody>
                  <a:tcPr marL="91414" marR="91414" marT="91414" marB="91414" anchor="ctr">
                    <a:lnL w="9524">
                      <a:solidFill>
                        <a:srgbClr val="000000"/>
                      </a:solidFill>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Summary of findings from security audits and penetration tests</a:t>
                      </a:r>
                      <a:endParaRPr lang="en-US" sz="900" b="0" i="0" u="none" strike="noStrike" cap="none">
                        <a:solidFill>
                          <a:srgbClr val="000000"/>
                        </a:solidFill>
                        <a:effectLst/>
                        <a:latin typeface="+mn-lt"/>
                        <a:cs typeface="Arial"/>
                        <a:sym typeface="Arial"/>
                      </a:endParaRPr>
                    </a:p>
                  </a:txBody>
                  <a:tcPr marL="91414" marR="91414" marT="91414" marB="91414" anchor="ctr">
                    <a:lnL w="9524"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Responsible: Security Team  </a:t>
                      </a:r>
                      <a:endParaRPr lang="en-US" sz="900" b="0" i="0" u="none" strike="noStrike" cap="none">
                        <a:solidFill>
                          <a:srgbClr val="000000"/>
                        </a:solidFill>
                        <a:effectLst/>
                        <a:latin typeface="+mn-lt"/>
                        <a:cs typeface="Arial"/>
                        <a:sym typeface="Arial"/>
                      </a:endParaRPr>
                    </a:p>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Accountable: Security Lead </a:t>
                      </a:r>
                      <a:endParaRPr lang="en-US" sz="900" b="0" i="0" u="none" strike="noStrike" cap="none">
                        <a:solidFill>
                          <a:srgbClr val="000000"/>
                        </a:solidFill>
                        <a:effectLst/>
                        <a:latin typeface="+mn-lt"/>
                        <a:cs typeface="Arial"/>
                        <a:sym typeface="Arial"/>
                      </a:endParaRPr>
                    </a:p>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Consulted: Developers, Testers </a:t>
                      </a:r>
                    </a:p>
                    <a:p>
                      <a:pPr lvl="0" algn="l">
                        <a:lnSpc>
                          <a:spcPct val="100000"/>
                        </a:lnSpc>
                        <a:spcBef>
                          <a:spcPts val="0"/>
                        </a:spcBef>
                        <a:spcAft>
                          <a:spcPts val="0"/>
                        </a:spcAft>
                        <a:buNone/>
                      </a:pPr>
                      <a:r>
                        <a:rPr lang="en-US" sz="900" b="0" i="0" u="none" strike="noStrike" cap="none" noProof="0">
                          <a:solidFill>
                            <a:srgbClr val="000000"/>
                          </a:solidFill>
                          <a:effectLst/>
                          <a:latin typeface="+mn-lt"/>
                          <a:cs typeface="Arial"/>
                          <a:sym typeface="Arial"/>
                        </a:rPr>
                        <a:t>Informed: Project Manager</a:t>
                      </a:r>
                      <a:endParaRPr lang="en-US" sz="900" b="0" i="0" u="none" strike="noStrike" cap="none">
                        <a:solidFill>
                          <a:srgbClr val="000000"/>
                        </a:solidFill>
                        <a:effectLst/>
                        <a:latin typeface="+mn-lt"/>
                        <a:cs typeface="Arial"/>
                        <a:sym typeface="Arial"/>
                      </a:endParaRPr>
                    </a:p>
                  </a:txBody>
                  <a:tcPr marL="28575" marR="28575" marT="19050" marB="19050" anchor="ctr">
                    <a:lnL w="9524"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Testing Phase: security audits and penetration testing completed</a:t>
                      </a:r>
                      <a:endParaRPr lang="en-US" sz="900">
                        <a:solidFill>
                          <a:srgbClr val="000000"/>
                        </a:solidFill>
                        <a:latin typeface="+mn-lt"/>
                      </a:endParaRPr>
                    </a:p>
                  </a:txBody>
                  <a:tcPr marL="28575" marR="28575" marT="19050" marB="19050" anchor="ctr">
                    <a:lnL w="9524" cap="flat" cmpd="sng" algn="ctr">
                      <a:solidFill>
                        <a:srgbClr val="000000"/>
                      </a:solidFill>
                      <a:prstDash val="solid"/>
                      <a:round/>
                      <a:headEnd type="none" w="med" len="med"/>
                      <a:tailEnd type="none" w="med" len="med"/>
                    </a:lnL>
                    <a:lnR w="9524">
                      <a:solidFill>
                        <a:srgbClr val="000000"/>
                      </a:solidFill>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1244360792"/>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effectLst/>
                          <a:latin typeface="+mn-lt"/>
                        </a:rPr>
                        <a:t>Compliance Check</a:t>
                      </a:r>
                      <a:endParaRPr lang="en-US" sz="1000" b="0" i="0" u="none" strike="noStrike" noProof="0">
                        <a:solidFill>
                          <a:srgbClr val="000000"/>
                        </a:solidFill>
                        <a:effectLst/>
                        <a:latin typeface="+mn-lt"/>
                      </a:endParaRPr>
                    </a:p>
                  </a:txBody>
                  <a:tcPr marL="91413" marR="91413" marT="91413" marB="91413" anchor="ctr">
                    <a:lnL w="9524">
                      <a:solidFill>
                        <a:srgbClr val="000000"/>
                      </a:solidFill>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Documentation proving adherence to relevant regulations and standards</a:t>
                      </a:r>
                      <a:endParaRPr lang="en-US" sz="900">
                        <a:solidFill>
                          <a:srgbClr val="000000"/>
                        </a:solidFill>
                        <a:latin typeface="+mn-lt"/>
                      </a:endParaRPr>
                    </a:p>
                  </a:txBody>
                  <a:tcPr marL="91413" marR="91413" marT="91413" marB="91413" anchor="ctr">
                    <a:lnL w="9524"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Compliance Officer  Accountable: Security Lead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Product Owner </a:t>
                      </a:r>
                    </a:p>
                    <a:p>
                      <a:pPr lvl="0" algn="l">
                        <a:lnSpc>
                          <a:spcPct val="100000"/>
                        </a:lnSpc>
                        <a:spcBef>
                          <a:spcPts val="0"/>
                        </a:spcBef>
                        <a:spcAft>
                          <a:spcPts val="0"/>
                        </a:spcAft>
                        <a:buNone/>
                      </a:pPr>
                      <a:r>
                        <a:rPr lang="en-US" sz="900" b="0" i="0" u="none" strike="noStrike" noProof="0">
                          <a:solidFill>
                            <a:srgbClr val="000000"/>
                          </a:solidFill>
                          <a:effectLst/>
                          <a:latin typeface="+mn-lt"/>
                        </a:rPr>
                        <a:t>Informed: Regulatory Bodies</a:t>
                      </a:r>
                    </a:p>
                  </a:txBody>
                  <a:tcPr marL="28575" marR="28575" marT="19050" marB="19050" anchor="ctr">
                    <a:lnL w="9524" cap="flat" cmpd="sng" algn="ctr">
                      <a:solidFill>
                        <a:srgbClr val="000000"/>
                      </a:solidFill>
                      <a:prstDash val="solid"/>
                      <a:round/>
                      <a:headEnd type="none" w="med" len="med"/>
                      <a:tailEnd type="none" w="med" len="med"/>
                    </a:lnL>
                    <a:lnR w="9524" cap="flat" cmpd="sng" algn="ctr">
                      <a:solidFill>
                        <a:srgbClr val="000000"/>
                      </a:solidFill>
                      <a:prstDash val="solid"/>
                      <a:round/>
                      <a:headEnd type="none" w="med" len="med"/>
                      <a:tailEnd type="none" w="med" len="med"/>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Review &amp; Approval Phase: compliance review and approved</a:t>
                      </a:r>
                      <a:endParaRPr lang="en-US" sz="900">
                        <a:solidFill>
                          <a:srgbClr val="000000"/>
                        </a:solidFill>
                        <a:latin typeface="+mn-lt"/>
                      </a:endParaRPr>
                    </a:p>
                  </a:txBody>
                  <a:tcPr marL="28575" marR="28575" marT="19050" marB="19050" anchor="ctr">
                    <a:lnL w="9524">
                      <a:solidFill>
                        <a:srgbClr val="000000"/>
                      </a:solidFill>
                    </a:lnL>
                    <a:lnR w="9524">
                      <a:solidFill>
                        <a:srgbClr val="000000"/>
                      </a:solidFill>
                    </a:lnR>
                    <a:lnT w="9524" cap="flat" cmpd="sng" algn="ctr">
                      <a:solidFill>
                        <a:srgbClr val="000000"/>
                      </a:solidFill>
                      <a:prstDash val="solid"/>
                      <a:round/>
                      <a:headEnd type="none" w="med" len="med"/>
                      <a:tailEnd type="none" w="med" len="med"/>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770065056"/>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latin typeface="+mn-lt"/>
                        </a:rPr>
                        <a:t>Data Migration Validation</a:t>
                      </a:r>
                      <a:endParaRPr lang="en-US" sz="1000" b="0" i="0" u="none" strike="noStrike" noProof="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Details the processes and results of migrating data from </a:t>
                      </a:r>
                      <a:r>
                        <a:rPr lang="en-US" sz="900" b="0" i="0" u="none" strike="noStrike" noProof="0" err="1">
                          <a:solidFill>
                            <a:srgbClr val="000000"/>
                          </a:solidFill>
                          <a:effectLst/>
                          <a:latin typeface="+mn-lt"/>
                        </a:rPr>
                        <a:t>SeedDMS</a:t>
                      </a:r>
                      <a:r>
                        <a:rPr lang="en-US" sz="900" b="0" i="0" u="none" strike="noStrike" noProof="0">
                          <a:solidFill>
                            <a:srgbClr val="000000"/>
                          </a:solidFill>
                          <a:effectLst/>
                          <a:latin typeface="+mn-lt"/>
                        </a:rPr>
                        <a:t> to MySQL, ensuring 99% accuracy</a:t>
                      </a:r>
                      <a:endParaRPr lang="en-US" sz="90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Database Admin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Accountable: Scrum Master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Developers, Testers</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a:t>
                      </a:r>
                    </a:p>
                  </a:txBody>
                  <a:tcPr marL="28575" marR="28575" marT="19050" marB="19050" anchor="ctr">
                    <a:lnL w="9524">
                      <a:solidFill>
                        <a:srgbClr val="000000"/>
                      </a:solidFill>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Data Migration Phase: data migration completed and verified</a:t>
                      </a:r>
                      <a:endParaRPr lang="en-US" sz="900">
                        <a:solidFill>
                          <a:srgbClr val="000000"/>
                        </a:solidFill>
                        <a:latin typeface="+mn-lt"/>
                      </a:endParaRPr>
                    </a:p>
                  </a:txBody>
                  <a:tcPr marL="28575" marR="28575" marT="19050" marB="19050" anchor="ctr">
                    <a:lnL w="9524">
                      <a:solidFill>
                        <a:srgbClr val="000000"/>
                      </a:solidFill>
                    </a:lnL>
                    <a:lnR w="9524">
                      <a:solidFill>
                        <a:srgbClr val="000000"/>
                      </a:solidFill>
                    </a:lnR>
                    <a:lnT w="9524">
                      <a:solidFill>
                        <a:srgbClr val="000000"/>
                      </a:solidFill>
                    </a:lnT>
                    <a:lnB w="9524" cap="flat" cmpd="sng" algn="ctr">
                      <a:solidFill>
                        <a:srgbClr val="000000"/>
                      </a:solidFill>
                      <a:prstDash val="solid"/>
                      <a:round/>
                      <a:headEnd type="none" w="med" len="med"/>
                      <a:tailEnd type="none" w="med" len="med"/>
                    </a:lnB>
                    <a:solidFill>
                      <a:srgbClr val="FFFAF6"/>
                    </a:solidFill>
                  </a:tcPr>
                </a:tc>
                <a:extLst>
                  <a:ext uri="{0D108BD9-81ED-4DB2-BD59-A6C34878D82A}">
                    <a16:rowId xmlns:a16="http://schemas.microsoft.com/office/drawing/2014/main" val="1563975665"/>
                  </a:ext>
                </a:extLst>
              </a:tr>
              <a:tr h="548640">
                <a:tc>
                  <a:txBody>
                    <a:bodyPr/>
                    <a:lstStyle/>
                    <a:p>
                      <a:pPr lvl="0" algn="l">
                        <a:lnSpc>
                          <a:spcPct val="100000"/>
                        </a:lnSpc>
                        <a:spcBef>
                          <a:spcPts val="0"/>
                        </a:spcBef>
                        <a:spcAft>
                          <a:spcPts val="0"/>
                        </a:spcAft>
                        <a:buNone/>
                      </a:pPr>
                      <a:r>
                        <a:rPr lang="en-US" sz="1000" b="0" i="1" u="none" strike="noStrike" noProof="0">
                          <a:solidFill>
                            <a:schemeClr val="tx1"/>
                          </a:solidFill>
                          <a:latin typeface="+mn-lt"/>
                        </a:rPr>
                        <a:t>User Documentation</a:t>
                      </a:r>
                      <a:endParaRPr lang="en-US" sz="1000" b="0" i="0" u="none" strike="noStrike" noProof="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B8D6CF"/>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Manuals and materials to help users understand and effectively use the system</a:t>
                      </a:r>
                      <a:endParaRPr lang="en-US" sz="900">
                        <a:solidFill>
                          <a:srgbClr val="000000"/>
                        </a:solidFill>
                        <a:latin typeface="+mn-lt"/>
                      </a:endParaRPr>
                    </a:p>
                  </a:txBody>
                  <a:tcPr marL="91413" marR="91413" marT="91413" marB="91413"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Responsible: Technical Writer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Accountable: Product Owner </a:t>
                      </a:r>
                      <a:endParaRPr lang="en-US" sz="900">
                        <a:solidFill>
                          <a:srgbClr val="000000"/>
                        </a:solidFill>
                        <a:latin typeface="+mn-lt"/>
                      </a:endParaRPr>
                    </a:p>
                    <a:p>
                      <a:pPr lvl="0" algn="l">
                        <a:lnSpc>
                          <a:spcPct val="100000"/>
                        </a:lnSpc>
                        <a:spcBef>
                          <a:spcPts val="0"/>
                        </a:spcBef>
                        <a:spcAft>
                          <a:spcPts val="0"/>
                        </a:spcAft>
                        <a:buNone/>
                      </a:pPr>
                      <a:r>
                        <a:rPr lang="en-US" sz="900" b="0" i="0" u="none" strike="noStrike" noProof="0">
                          <a:solidFill>
                            <a:srgbClr val="000000"/>
                          </a:solidFill>
                          <a:effectLst/>
                          <a:latin typeface="+mn-lt"/>
                        </a:rPr>
                        <a:t>Consulted: Developers, Testers </a:t>
                      </a:r>
                    </a:p>
                    <a:p>
                      <a:pPr lvl="0" algn="l">
                        <a:lnSpc>
                          <a:spcPct val="100000"/>
                        </a:lnSpc>
                        <a:spcBef>
                          <a:spcPts val="0"/>
                        </a:spcBef>
                        <a:spcAft>
                          <a:spcPts val="0"/>
                        </a:spcAft>
                        <a:buNone/>
                      </a:pPr>
                      <a:r>
                        <a:rPr lang="en-US" sz="900" b="0" i="0" u="none" strike="noStrike" noProof="0">
                          <a:solidFill>
                            <a:srgbClr val="000000"/>
                          </a:solidFill>
                          <a:effectLst/>
                          <a:latin typeface="+mn-lt"/>
                        </a:rPr>
                        <a:t>Informed: Project Manager, Users</a:t>
                      </a: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tc>
                  <a:txBody>
                    <a:bodyPr/>
                    <a:lstStyle/>
                    <a:p>
                      <a:pPr lvl="0" algn="l">
                        <a:lnSpc>
                          <a:spcPct val="100000"/>
                        </a:lnSpc>
                        <a:spcBef>
                          <a:spcPts val="0"/>
                        </a:spcBef>
                        <a:spcAft>
                          <a:spcPts val="0"/>
                        </a:spcAft>
                        <a:buNone/>
                      </a:pPr>
                      <a:r>
                        <a:rPr lang="en-US" sz="900" b="0" i="0" u="none" strike="noStrike" noProof="0">
                          <a:solidFill>
                            <a:srgbClr val="000000"/>
                          </a:solidFill>
                          <a:effectLst/>
                          <a:latin typeface="+mn-lt"/>
                        </a:rPr>
                        <a:t>Deployment Phase: user documentation reviewed and approved</a:t>
                      </a:r>
                      <a:endParaRPr lang="en-US" sz="900">
                        <a:solidFill>
                          <a:srgbClr val="000000"/>
                        </a:solidFill>
                        <a:latin typeface="+mn-lt"/>
                      </a:endParaRPr>
                    </a:p>
                  </a:txBody>
                  <a:tcPr marL="28575" marR="28575" marT="19050" marB="19050" anchor="ctr">
                    <a:lnL w="9524">
                      <a:solidFill>
                        <a:srgbClr val="000000"/>
                      </a:solidFill>
                    </a:lnL>
                    <a:lnR w="9524">
                      <a:solidFill>
                        <a:srgbClr val="000000"/>
                      </a:solidFill>
                    </a:lnR>
                    <a:lnT w="9524">
                      <a:solidFill>
                        <a:srgbClr val="000000"/>
                      </a:solidFill>
                    </a:lnT>
                    <a:lnB w="9524">
                      <a:solidFill>
                        <a:srgbClr val="000000"/>
                      </a:solidFill>
                    </a:lnB>
                    <a:solidFill>
                      <a:srgbClr val="FFFAF6"/>
                    </a:solidFill>
                  </a:tcPr>
                </a:tc>
                <a:extLst>
                  <a:ext uri="{0D108BD9-81ED-4DB2-BD59-A6C34878D82A}">
                    <a16:rowId xmlns:a16="http://schemas.microsoft.com/office/drawing/2014/main" val="3715621167"/>
                  </a:ext>
                </a:extLst>
              </a:tr>
            </a:tbl>
          </a:graphicData>
        </a:graphic>
      </p:graphicFrame>
      <p:sp>
        <p:nvSpPr>
          <p:cNvPr id="3" name="Title 1">
            <a:extLst>
              <a:ext uri="{FF2B5EF4-FFF2-40B4-BE49-F238E27FC236}">
                <a16:creationId xmlns:a16="http://schemas.microsoft.com/office/drawing/2014/main" id="{88BC81F9-45F3-A92C-C156-AF77225C683B}"/>
              </a:ext>
            </a:extLst>
          </p:cNvPr>
          <p:cNvSpPr>
            <a:spLocks noGrp="1"/>
          </p:cNvSpPr>
          <p:nvPr>
            <p:ph type="title"/>
          </p:nvPr>
        </p:nvSpPr>
        <p:spPr>
          <a:xfrm>
            <a:off x="705059" y="44602"/>
            <a:ext cx="7704000" cy="572700"/>
          </a:xfrm>
        </p:spPr>
        <p:txBody>
          <a:bodyPr/>
          <a:lstStyle/>
          <a:p>
            <a:r>
              <a:rPr lang="en-US" sz="2400">
                <a:latin typeface="+mn-lt"/>
              </a:rPr>
              <a:t>Release Checklist</a:t>
            </a:r>
          </a:p>
        </p:txBody>
      </p:sp>
      <p:sp>
        <p:nvSpPr>
          <p:cNvPr id="5" name="Google Shape;966;p41">
            <a:extLst>
              <a:ext uri="{FF2B5EF4-FFF2-40B4-BE49-F238E27FC236}">
                <a16:creationId xmlns:a16="http://schemas.microsoft.com/office/drawing/2014/main" id="{A51C8C97-C61F-4477-C8BB-4746A465E954}"/>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AVERAGE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677827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72C6-C16D-3F7E-F915-6C100DD4FCEB}"/>
              </a:ext>
            </a:extLst>
          </p:cNvPr>
          <p:cNvSpPr>
            <a:spLocks noGrp="1"/>
          </p:cNvSpPr>
          <p:nvPr>
            <p:ph type="title"/>
          </p:nvPr>
        </p:nvSpPr>
        <p:spPr>
          <a:xfrm>
            <a:off x="720000" y="131789"/>
            <a:ext cx="7704000" cy="572700"/>
          </a:xfrm>
        </p:spPr>
        <p:txBody>
          <a:bodyPr/>
          <a:lstStyle/>
          <a:p>
            <a:r>
              <a:rPr lang="en-US" sz="2400">
                <a:latin typeface="+mn-lt"/>
              </a:rPr>
              <a:t>Release Roadmap</a:t>
            </a:r>
          </a:p>
        </p:txBody>
      </p:sp>
      <p:graphicFrame>
        <p:nvGraphicFramePr>
          <p:cNvPr id="3" name="Table 2">
            <a:extLst>
              <a:ext uri="{FF2B5EF4-FFF2-40B4-BE49-F238E27FC236}">
                <a16:creationId xmlns:a16="http://schemas.microsoft.com/office/drawing/2014/main" id="{9483D394-BCEA-4F27-6B3D-DED39AFC26C6}"/>
              </a:ext>
            </a:extLst>
          </p:cNvPr>
          <p:cNvGraphicFramePr>
            <a:graphicFrameLocks noGrp="1"/>
          </p:cNvGraphicFramePr>
          <p:nvPr>
            <p:extLst>
              <p:ext uri="{D42A27DB-BD31-4B8C-83A1-F6EECF244321}">
                <p14:modId xmlns:p14="http://schemas.microsoft.com/office/powerpoint/2010/main" val="1808738189"/>
              </p:ext>
            </p:extLst>
          </p:nvPr>
        </p:nvGraphicFramePr>
        <p:xfrm>
          <a:off x="402830" y="828038"/>
          <a:ext cx="8494945" cy="500532"/>
        </p:xfrm>
        <a:graphic>
          <a:graphicData uri="http://schemas.openxmlformats.org/drawingml/2006/table">
            <a:tbl>
              <a:tblPr firstRow="1" bandRow="1">
                <a:tableStyleId>{F6D6EA9A-273F-4AC8-9EDF-B5E7F9130763}</a:tableStyleId>
              </a:tblPr>
              <a:tblGrid>
                <a:gridCol w="1098173">
                  <a:extLst>
                    <a:ext uri="{9D8B030D-6E8A-4147-A177-3AD203B41FA5}">
                      <a16:colId xmlns:a16="http://schemas.microsoft.com/office/drawing/2014/main" val="2459098575"/>
                    </a:ext>
                  </a:extLst>
                </a:gridCol>
                <a:gridCol w="1259241">
                  <a:extLst>
                    <a:ext uri="{9D8B030D-6E8A-4147-A177-3AD203B41FA5}">
                      <a16:colId xmlns:a16="http://schemas.microsoft.com/office/drawing/2014/main" val="1040341751"/>
                    </a:ext>
                  </a:extLst>
                </a:gridCol>
                <a:gridCol w="1178709">
                  <a:extLst>
                    <a:ext uri="{9D8B030D-6E8A-4147-A177-3AD203B41FA5}">
                      <a16:colId xmlns:a16="http://schemas.microsoft.com/office/drawing/2014/main" val="4061511336"/>
                    </a:ext>
                  </a:extLst>
                </a:gridCol>
                <a:gridCol w="1232646">
                  <a:extLst>
                    <a:ext uri="{9D8B030D-6E8A-4147-A177-3AD203B41FA5}">
                      <a16:colId xmlns:a16="http://schemas.microsoft.com/office/drawing/2014/main" val="343097930"/>
                    </a:ext>
                  </a:extLst>
                </a:gridCol>
                <a:gridCol w="1216060">
                  <a:extLst>
                    <a:ext uri="{9D8B030D-6E8A-4147-A177-3AD203B41FA5}">
                      <a16:colId xmlns:a16="http://schemas.microsoft.com/office/drawing/2014/main" val="376619495"/>
                    </a:ext>
                  </a:extLst>
                </a:gridCol>
                <a:gridCol w="1217705">
                  <a:extLst>
                    <a:ext uri="{9D8B030D-6E8A-4147-A177-3AD203B41FA5}">
                      <a16:colId xmlns:a16="http://schemas.microsoft.com/office/drawing/2014/main" val="401905063"/>
                    </a:ext>
                  </a:extLst>
                </a:gridCol>
                <a:gridCol w="1292411">
                  <a:extLst>
                    <a:ext uri="{9D8B030D-6E8A-4147-A177-3AD203B41FA5}">
                      <a16:colId xmlns:a16="http://schemas.microsoft.com/office/drawing/2014/main" val="865015876"/>
                    </a:ext>
                  </a:extLst>
                </a:gridCol>
              </a:tblGrid>
              <a:tr h="500532">
                <a:tc>
                  <a:txBody>
                    <a:bodyPr/>
                    <a:lstStyle/>
                    <a:p>
                      <a:pPr algn="ctr"/>
                      <a:r>
                        <a:rPr lang="en-US" sz="1100" b="1">
                          <a:solidFill>
                            <a:schemeClr val="bg1"/>
                          </a:solidFill>
                          <a:latin typeface="+mn-lt"/>
                        </a:rPr>
                        <a:t>Timeline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June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July</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August</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September</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October</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November</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extLst>
                  <a:ext uri="{0D108BD9-81ED-4DB2-BD59-A6C34878D82A}">
                    <a16:rowId xmlns:a16="http://schemas.microsoft.com/office/drawing/2014/main" val="132997591"/>
                  </a:ext>
                </a:extLst>
              </a:tr>
            </a:tbl>
          </a:graphicData>
        </a:graphic>
      </p:graphicFrame>
      <p:graphicFrame>
        <p:nvGraphicFramePr>
          <p:cNvPr id="4" name="Table 3">
            <a:extLst>
              <a:ext uri="{FF2B5EF4-FFF2-40B4-BE49-F238E27FC236}">
                <a16:creationId xmlns:a16="http://schemas.microsoft.com/office/drawing/2014/main" id="{A4ED59EB-857F-BB1A-8100-D4F92AC3C637}"/>
              </a:ext>
            </a:extLst>
          </p:cNvPr>
          <p:cNvGraphicFramePr>
            <a:graphicFrameLocks noGrp="1"/>
          </p:cNvGraphicFramePr>
          <p:nvPr>
            <p:extLst>
              <p:ext uri="{D42A27DB-BD31-4B8C-83A1-F6EECF244321}">
                <p14:modId xmlns:p14="http://schemas.microsoft.com/office/powerpoint/2010/main" val="3664274880"/>
              </p:ext>
            </p:extLst>
          </p:nvPr>
        </p:nvGraphicFramePr>
        <p:xfrm>
          <a:off x="408031" y="1330032"/>
          <a:ext cx="8465367" cy="3421965"/>
        </p:xfrm>
        <a:graphic>
          <a:graphicData uri="http://schemas.openxmlformats.org/drawingml/2006/table">
            <a:tbl>
              <a:tblPr firstRow="1" bandRow="1">
                <a:tableStyleId>{F6D6EA9A-273F-4AC8-9EDF-B5E7F9130763}</a:tableStyleId>
              </a:tblPr>
              <a:tblGrid>
                <a:gridCol w="1113117">
                  <a:extLst>
                    <a:ext uri="{9D8B030D-6E8A-4147-A177-3AD203B41FA5}">
                      <a16:colId xmlns:a16="http://schemas.microsoft.com/office/drawing/2014/main" val="3869529623"/>
                    </a:ext>
                  </a:extLst>
                </a:gridCol>
                <a:gridCol w="879842">
                  <a:extLst>
                    <a:ext uri="{9D8B030D-6E8A-4147-A177-3AD203B41FA5}">
                      <a16:colId xmlns:a16="http://schemas.microsoft.com/office/drawing/2014/main" val="2256507116"/>
                    </a:ext>
                  </a:extLst>
                </a:gridCol>
                <a:gridCol w="756219">
                  <a:extLst>
                    <a:ext uri="{9D8B030D-6E8A-4147-A177-3AD203B41FA5}">
                      <a16:colId xmlns:a16="http://schemas.microsoft.com/office/drawing/2014/main" val="3580604339"/>
                    </a:ext>
                  </a:extLst>
                </a:gridCol>
                <a:gridCol w="787730">
                  <a:extLst>
                    <a:ext uri="{9D8B030D-6E8A-4147-A177-3AD203B41FA5}">
                      <a16:colId xmlns:a16="http://schemas.microsoft.com/office/drawing/2014/main" val="1629156077"/>
                    </a:ext>
                  </a:extLst>
                </a:gridCol>
                <a:gridCol w="806821">
                  <a:extLst>
                    <a:ext uri="{9D8B030D-6E8A-4147-A177-3AD203B41FA5}">
                      <a16:colId xmlns:a16="http://schemas.microsoft.com/office/drawing/2014/main" val="908532652"/>
                    </a:ext>
                  </a:extLst>
                </a:gridCol>
                <a:gridCol w="791881">
                  <a:extLst>
                    <a:ext uri="{9D8B030D-6E8A-4147-A177-3AD203B41FA5}">
                      <a16:colId xmlns:a16="http://schemas.microsoft.com/office/drawing/2014/main" val="4215021068"/>
                    </a:ext>
                  </a:extLst>
                </a:gridCol>
                <a:gridCol w="842053">
                  <a:extLst>
                    <a:ext uri="{9D8B030D-6E8A-4147-A177-3AD203B41FA5}">
                      <a16:colId xmlns:a16="http://schemas.microsoft.com/office/drawing/2014/main" val="3378597438"/>
                    </a:ext>
                  </a:extLst>
                </a:gridCol>
                <a:gridCol w="784411">
                  <a:extLst>
                    <a:ext uri="{9D8B030D-6E8A-4147-A177-3AD203B41FA5}">
                      <a16:colId xmlns:a16="http://schemas.microsoft.com/office/drawing/2014/main" val="1905383919"/>
                    </a:ext>
                  </a:extLst>
                </a:gridCol>
                <a:gridCol w="747058">
                  <a:extLst>
                    <a:ext uri="{9D8B030D-6E8A-4147-A177-3AD203B41FA5}">
                      <a16:colId xmlns:a16="http://schemas.microsoft.com/office/drawing/2014/main" val="734398323"/>
                    </a:ext>
                  </a:extLst>
                </a:gridCol>
                <a:gridCol w="956235">
                  <a:extLst>
                    <a:ext uri="{9D8B030D-6E8A-4147-A177-3AD203B41FA5}">
                      <a16:colId xmlns:a16="http://schemas.microsoft.com/office/drawing/2014/main" val="2513491356"/>
                    </a:ext>
                  </a:extLst>
                </a:gridCol>
              </a:tblGrid>
              <a:tr h="366058">
                <a:tc>
                  <a:txBody>
                    <a:bodyPr/>
                    <a:lstStyle/>
                    <a:p>
                      <a:pPr algn="ctr"/>
                      <a:r>
                        <a:rPr lang="en-US" sz="1000" b="0" i="1">
                          <a:solidFill>
                            <a:schemeClr val="tx1"/>
                          </a:solidFill>
                          <a:latin typeface="+mn-lt"/>
                        </a:rPr>
                        <a:t>Sprints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a:txBody>
                    <a:bodyPr/>
                    <a:lstStyle/>
                    <a:p>
                      <a:pPr algn="ctr"/>
                      <a:r>
                        <a:rPr lang="en-US" sz="1000">
                          <a:solidFill>
                            <a:schemeClr val="tx1"/>
                          </a:solidFill>
                          <a:latin typeface="+mn-lt"/>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a:solidFill>
                            <a:schemeClr val="tx1"/>
                          </a:solidFill>
                          <a:latin typeface="+mn-lt"/>
                        </a:rPr>
                        <a:t>2</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a:solidFill>
                            <a:schemeClr val="tx1"/>
                          </a:solidFill>
                          <a:latin typeface="+mn-lt"/>
                        </a:rPr>
                        <a:t>3</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a:solidFill>
                            <a:schemeClr val="tx1"/>
                          </a:solidFill>
                          <a:latin typeface="+mn-lt"/>
                        </a:rPr>
                        <a:t>4</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a:solidFill>
                            <a:schemeClr val="tx1"/>
                          </a:solidFill>
                          <a:latin typeface="+mn-lt"/>
                        </a:rPr>
                        <a:t>5</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a:solidFill>
                            <a:schemeClr val="tx1"/>
                          </a:solidFill>
                          <a:latin typeface="+mn-lt"/>
                        </a:rPr>
                        <a:t>6</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a:solidFill>
                            <a:schemeClr val="tx1"/>
                          </a:solidFill>
                          <a:latin typeface="+mn-lt"/>
                        </a:rPr>
                        <a:t>7</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a:solidFill>
                            <a:schemeClr val="tx1"/>
                          </a:solidFill>
                          <a:latin typeface="+mn-lt"/>
                        </a:rPr>
                        <a:t>8</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a:solidFill>
                            <a:schemeClr val="tx1"/>
                          </a:solidFill>
                          <a:latin typeface="+mn-lt"/>
                        </a:rPr>
                        <a:t>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3934582728"/>
                  </a:ext>
                </a:extLst>
              </a:tr>
              <a:tr h="448235">
                <a:tc>
                  <a:txBody>
                    <a:bodyPr/>
                    <a:lstStyle/>
                    <a:p>
                      <a:pPr lvl="0" algn="ctr">
                        <a:buNone/>
                      </a:pPr>
                      <a:r>
                        <a:rPr lang="en-US" sz="1000" b="0" i="1">
                          <a:solidFill>
                            <a:schemeClr val="tx1"/>
                          </a:solidFill>
                          <a:latin typeface="+mn-lt"/>
                        </a:rPr>
                        <a:t>Increments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2">
                  <a:txBody>
                    <a:bodyPr/>
                    <a:lstStyle/>
                    <a:p>
                      <a:pPr marL="0" lvl="0" indent="0" algn="ctr">
                        <a:buNone/>
                      </a:pPr>
                      <a:r>
                        <a:rPr lang="en-US" sz="800" b="0" i="0" u="none" strike="noStrike" noProof="0">
                          <a:solidFill>
                            <a:schemeClr val="tx1"/>
                          </a:solidFill>
                          <a:latin typeface="Open Sans"/>
                        </a:rPr>
                        <a:t>1. System Setup &amp; Core Development</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gridSpan="2">
                  <a:txBody>
                    <a:bodyPr/>
                    <a:lstStyle/>
                    <a:p>
                      <a:pPr lvl="0" algn="ctr">
                        <a:buNone/>
                      </a:pPr>
                      <a:r>
                        <a:rPr lang="en-US" sz="800">
                          <a:solidFill>
                            <a:schemeClr val="tx1"/>
                          </a:solidFill>
                          <a:latin typeface="Open Sans"/>
                        </a:rPr>
                        <a:t>2. </a:t>
                      </a:r>
                      <a:r>
                        <a:rPr lang="en-US" sz="800" b="0" i="0" u="none" strike="noStrike" noProof="0">
                          <a:solidFill>
                            <a:schemeClr val="tx1"/>
                          </a:solidFill>
                          <a:latin typeface="Open Sans"/>
                        </a:rPr>
                        <a:t>Advanced Data Management &amp; User System</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gridSpan="2">
                  <a:txBody>
                    <a:bodyPr/>
                    <a:lstStyle/>
                    <a:p>
                      <a:pPr lvl="0" algn="ctr">
                        <a:buNone/>
                      </a:pPr>
                      <a:r>
                        <a:rPr lang="en-US" sz="800">
                          <a:solidFill>
                            <a:schemeClr val="tx1"/>
                          </a:solidFill>
                          <a:latin typeface="Open Sans"/>
                        </a:rPr>
                        <a:t>3. </a:t>
                      </a:r>
                      <a:r>
                        <a:rPr lang="en-US" sz="800" b="0" i="0" u="none" strike="noStrike" noProof="0">
                          <a:solidFill>
                            <a:schemeClr val="tx1"/>
                          </a:solidFill>
                          <a:latin typeface="Open Sans"/>
                        </a:rPr>
                        <a:t>Data Visualization &amp; Reporting</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gridSpan="2">
                  <a:txBody>
                    <a:bodyPr/>
                    <a:lstStyle/>
                    <a:p>
                      <a:pPr lvl="0" algn="ctr">
                        <a:buNone/>
                      </a:pPr>
                      <a:r>
                        <a:rPr lang="en-US" sz="800">
                          <a:solidFill>
                            <a:schemeClr val="tx1"/>
                          </a:solidFill>
                          <a:latin typeface="Open Sans"/>
                        </a:rPr>
                        <a:t>4. </a:t>
                      </a:r>
                      <a:r>
                        <a:rPr lang="en-US" sz="800" b="0" i="0" u="none" strike="noStrike" noProof="0">
                          <a:solidFill>
                            <a:schemeClr val="tx1"/>
                          </a:solidFill>
                          <a:latin typeface="Open Sans"/>
                        </a:rPr>
                        <a:t>Security Enhancement</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l">
                        <a:lnSpc>
                          <a:spcPct val="100000"/>
                        </a:lnSpc>
                        <a:spcBef>
                          <a:spcPts val="0"/>
                        </a:spcBef>
                        <a:spcAft>
                          <a:spcPts val="0"/>
                        </a:spcAft>
                        <a:buNone/>
                      </a:pPr>
                      <a:r>
                        <a:rPr lang="en-US" sz="800" b="0" i="0" u="none" strike="noStrike" noProof="0">
                          <a:solidFill>
                            <a:schemeClr val="tx1"/>
                          </a:solidFill>
                          <a:latin typeface="Open Sans"/>
                        </a:rPr>
                        <a:t>5. Compliance and Final Enhancement</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2093942355"/>
                  </a:ext>
                </a:extLst>
              </a:tr>
              <a:tr h="540389">
                <a:tc>
                  <a:txBody>
                    <a:bodyPr/>
                    <a:lstStyle/>
                    <a:p>
                      <a:pPr algn="ctr"/>
                      <a:r>
                        <a:rPr lang="en-US" sz="1000" b="0" i="1">
                          <a:solidFill>
                            <a:schemeClr val="tx1"/>
                          </a:solidFill>
                          <a:latin typeface="+mn-lt"/>
                        </a:rPr>
                        <a:t>Releases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4">
                  <a:txBody>
                    <a:bodyPr/>
                    <a:lstStyle/>
                    <a:p>
                      <a:pPr lvl="0" algn="ctr">
                        <a:buNone/>
                      </a:pPr>
                      <a:r>
                        <a:rPr lang="en-US" sz="900" b="0" i="0" u="none" strike="noStrike" noProof="0">
                          <a:solidFill>
                            <a:srgbClr val="000000"/>
                          </a:solidFill>
                          <a:latin typeface="Open Sans"/>
                        </a:rPr>
                        <a:t>Version 1.0.0</a:t>
                      </a:r>
                    </a:p>
                    <a:p>
                      <a:pPr lvl="0" algn="ctr">
                        <a:lnSpc>
                          <a:spcPct val="100000"/>
                        </a:lnSpc>
                        <a:spcBef>
                          <a:spcPts val="0"/>
                        </a:spcBef>
                        <a:spcAft>
                          <a:spcPts val="0"/>
                        </a:spcAft>
                        <a:buNone/>
                      </a:pPr>
                      <a:r>
                        <a:rPr lang="en-US" sz="900" b="0" i="0" u="none" strike="noStrike" noProof="0">
                          <a:solidFill>
                            <a:srgbClr val="000000"/>
                          </a:solidFill>
                          <a:latin typeface="Open Sans"/>
                        </a:rPr>
                        <a:t>08/21/2024</a:t>
                      </a:r>
                    </a:p>
                    <a:p>
                      <a:pPr lvl="0" algn="ctr">
                        <a:buNone/>
                      </a:pPr>
                      <a:r>
                        <a:rPr lang="en-US" sz="900" b="0" i="0" u="none" strike="noStrike" noProof="0">
                          <a:solidFill>
                            <a:srgbClr val="000000"/>
                          </a:solidFill>
                          <a:latin typeface="Open Sans"/>
                        </a:rPr>
                        <a:t>Alpha Release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lvl="0" algn="ctr">
                        <a:lnSpc>
                          <a:spcPct val="100000"/>
                        </a:lnSpc>
                        <a:spcBef>
                          <a:spcPts val="0"/>
                        </a:spcBef>
                        <a:spcAft>
                          <a:spcPts val="0"/>
                        </a:spcAft>
                        <a:buNone/>
                      </a:pPr>
                      <a:r>
                        <a:rPr lang="en-US" sz="900" b="0" i="0" u="none" strike="noStrike" noProof="0">
                          <a:solidFill>
                            <a:srgbClr val="000000"/>
                          </a:solidFill>
                          <a:latin typeface="Open Sans"/>
                        </a:rPr>
                        <a:t>Version 1.1.0</a:t>
                      </a:r>
                    </a:p>
                    <a:p>
                      <a:pPr lvl="0" algn="ctr">
                        <a:lnSpc>
                          <a:spcPct val="100000"/>
                        </a:lnSpc>
                        <a:spcBef>
                          <a:spcPts val="0"/>
                        </a:spcBef>
                        <a:spcAft>
                          <a:spcPts val="0"/>
                        </a:spcAft>
                        <a:buNone/>
                      </a:pPr>
                      <a:r>
                        <a:rPr lang="en-US" sz="900" b="0" i="0" u="none" strike="noStrike" noProof="0">
                          <a:solidFill>
                            <a:srgbClr val="000000"/>
                          </a:solidFill>
                          <a:latin typeface="Open Sans"/>
                        </a:rPr>
                        <a:t>09/30/2024</a:t>
                      </a:r>
                    </a:p>
                    <a:p>
                      <a:pPr lvl="0" algn="ctr">
                        <a:lnSpc>
                          <a:spcPct val="100000"/>
                        </a:lnSpc>
                        <a:spcBef>
                          <a:spcPts val="0"/>
                        </a:spcBef>
                        <a:spcAft>
                          <a:spcPts val="0"/>
                        </a:spcAft>
                        <a:buNone/>
                      </a:pPr>
                      <a:r>
                        <a:rPr lang="en-US" sz="900" b="0" i="0" u="none" strike="noStrike" noProof="0">
                          <a:solidFill>
                            <a:srgbClr val="000000"/>
                          </a:solidFill>
                          <a:latin typeface="Open Sans"/>
                        </a:rPr>
                        <a:t>Beta Release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gridSpan="3">
                  <a:txBody>
                    <a:bodyPr/>
                    <a:lstStyle/>
                    <a:p>
                      <a:pPr lvl="0" algn="ctr">
                        <a:lnSpc>
                          <a:spcPct val="100000"/>
                        </a:lnSpc>
                        <a:spcBef>
                          <a:spcPts val="0"/>
                        </a:spcBef>
                        <a:spcAft>
                          <a:spcPts val="0"/>
                        </a:spcAft>
                        <a:buNone/>
                      </a:pPr>
                      <a:r>
                        <a:rPr lang="en-US" sz="900" b="0" i="0" u="none" strike="noStrike" noProof="0">
                          <a:solidFill>
                            <a:srgbClr val="000000"/>
                          </a:solidFill>
                          <a:latin typeface="Open Sans"/>
                        </a:rPr>
                        <a:t>Version 1.2.0</a:t>
                      </a:r>
                    </a:p>
                    <a:p>
                      <a:pPr lvl="0" algn="ctr">
                        <a:lnSpc>
                          <a:spcPct val="100000"/>
                        </a:lnSpc>
                        <a:spcBef>
                          <a:spcPts val="0"/>
                        </a:spcBef>
                        <a:spcAft>
                          <a:spcPts val="0"/>
                        </a:spcAft>
                        <a:buNone/>
                      </a:pPr>
                      <a:r>
                        <a:rPr lang="en-US" sz="900" b="0" i="0" u="none" strike="noStrike" noProof="0">
                          <a:solidFill>
                            <a:srgbClr val="000000"/>
                          </a:solidFill>
                          <a:latin typeface="Open Sans"/>
                        </a:rPr>
                        <a:t>11/30/2024</a:t>
                      </a:r>
                    </a:p>
                    <a:p>
                      <a:pPr lvl="0" algn="ctr">
                        <a:lnSpc>
                          <a:spcPct val="100000"/>
                        </a:lnSpc>
                        <a:spcBef>
                          <a:spcPts val="0"/>
                        </a:spcBef>
                        <a:spcAft>
                          <a:spcPts val="0"/>
                        </a:spcAft>
                        <a:buNone/>
                      </a:pPr>
                      <a:r>
                        <a:rPr lang="en-US" sz="900" b="0" i="0" u="none" strike="noStrike" noProof="0">
                          <a:solidFill>
                            <a:srgbClr val="000000"/>
                          </a:solidFill>
                          <a:latin typeface="Open Sans"/>
                        </a:rPr>
                        <a:t>Final Release</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602099803"/>
                  </a:ext>
                </a:extLst>
              </a:tr>
              <a:tr h="276411">
                <a:tc>
                  <a:txBody>
                    <a:bodyPr/>
                    <a:lstStyle/>
                    <a:p>
                      <a:pPr algn="ctr"/>
                      <a:r>
                        <a:rPr lang="en-US" sz="1000" b="0" i="1">
                          <a:solidFill>
                            <a:schemeClr val="tx1"/>
                          </a:solidFill>
                          <a:latin typeface="+mn-lt"/>
                        </a:rPr>
                        <a:t>Milestones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4">
                  <a:txBody>
                    <a:bodyPr/>
                    <a:lstStyle/>
                    <a:p>
                      <a:pPr lvl="0" algn="ctr">
                        <a:lnSpc>
                          <a:spcPct val="100000"/>
                        </a:lnSpc>
                        <a:spcBef>
                          <a:spcPts val="0"/>
                        </a:spcBef>
                        <a:spcAft>
                          <a:spcPts val="0"/>
                        </a:spcAft>
                        <a:buNone/>
                      </a:pPr>
                      <a:r>
                        <a:rPr lang="en-US" sz="1000" b="0" i="0" u="none" strike="noStrike" noProof="0">
                          <a:solidFill>
                            <a:srgbClr val="000000"/>
                          </a:solidFill>
                          <a:latin typeface="+mn-lt"/>
                        </a:rPr>
                        <a:t>System Foundation</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lvl="0" algn="ctr">
                        <a:lnSpc>
                          <a:spcPct val="100000"/>
                        </a:lnSpc>
                        <a:spcBef>
                          <a:spcPts val="0"/>
                        </a:spcBef>
                        <a:spcAft>
                          <a:spcPts val="0"/>
                        </a:spcAft>
                        <a:buNone/>
                      </a:pPr>
                      <a:r>
                        <a:rPr lang="en-US" sz="1000" b="0" i="0" u="none" strike="noStrike" noProof="0">
                          <a:solidFill>
                            <a:srgbClr val="000000"/>
                          </a:solidFill>
                          <a:latin typeface="+mn-lt"/>
                        </a:rPr>
                        <a:t>Basic Functionality</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gridSpan="3">
                  <a:txBody>
                    <a:bodyPr/>
                    <a:lstStyle/>
                    <a:p>
                      <a:pPr lvl="0" algn="ctr">
                        <a:lnSpc>
                          <a:spcPct val="100000"/>
                        </a:lnSpc>
                        <a:spcBef>
                          <a:spcPts val="0"/>
                        </a:spcBef>
                        <a:spcAft>
                          <a:spcPts val="0"/>
                        </a:spcAft>
                        <a:buNone/>
                      </a:pPr>
                      <a:r>
                        <a:rPr lang="en-US" sz="1000" b="0" i="0" u="none" strike="noStrike" noProof="0">
                          <a:solidFill>
                            <a:srgbClr val="000000"/>
                          </a:solidFill>
                          <a:latin typeface="+mn-lt"/>
                        </a:rPr>
                        <a:t>System Enhancement</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1113799012"/>
                  </a:ext>
                </a:extLst>
              </a:tr>
              <a:tr h="709705">
                <a:tc>
                  <a:txBody>
                    <a:bodyPr/>
                    <a:lstStyle/>
                    <a:p>
                      <a:pPr algn="ctr"/>
                      <a:r>
                        <a:rPr lang="en-US" sz="1000" b="0" i="1">
                          <a:solidFill>
                            <a:schemeClr val="tx1"/>
                          </a:solidFill>
                          <a:latin typeface="+mn-lt"/>
                        </a:rPr>
                        <a:t>Features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4">
                  <a:txBody>
                    <a:bodyPr/>
                    <a:lstStyle/>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Data migration to MySQL database.</a:t>
                      </a:r>
                      <a:endParaRPr lang="en-US" sz="900">
                        <a:solidFill>
                          <a:srgbClr val="000000"/>
                        </a:solidFill>
                        <a:latin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Basic and enhanced data management.</a:t>
                      </a:r>
                      <a:endParaRPr lang="en-US" sz="900">
                        <a:solidFill>
                          <a:srgbClr val="000000"/>
                        </a:solidFill>
                        <a:latin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Advanced user management and data import/export.</a:t>
                      </a: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Secure user authentication and access control.</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Interactive dashboards and reporting tools.</a:t>
                      </a:r>
                      <a:endParaRPr lang="en-US" sz="900">
                        <a:solidFill>
                          <a:srgbClr val="000000"/>
                        </a:solidFill>
                        <a:latin typeface="Open Sans"/>
                      </a:endParaRPr>
                    </a:p>
                    <a:p>
                      <a:pPr marL="171450" lvl="0" indent="-171450" algn="l">
                        <a:lnSpc>
                          <a:spcPct val="100000"/>
                        </a:lnSpc>
                        <a:spcBef>
                          <a:spcPts val="0"/>
                        </a:spcBef>
                        <a:spcAft>
                          <a:spcPts val="0"/>
                        </a:spcAft>
                        <a:buFont typeface="Arial"/>
                        <a:buChar char="•"/>
                      </a:pPr>
                      <a:r>
                        <a:rPr lang="en-US" sz="900" b="0" i="0" u="none" strike="noStrike" noProof="0">
                          <a:solidFill>
                            <a:srgbClr val="000000"/>
                          </a:solidFill>
                          <a:latin typeface="Open Sans"/>
                        </a:rPr>
                        <a:t>Real-time data updates with filtering.</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gridSpan="3">
                  <a:txBody>
                    <a:bodyPr/>
                    <a:lstStyle/>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Advanced data encryption and security.</a:t>
                      </a:r>
                      <a:endParaRPr lang="en-US" sz="900">
                        <a:solidFill>
                          <a:srgbClr val="000000"/>
                        </a:solidFill>
                        <a:latin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Compliance with regulatory requirements.</a:t>
                      </a:r>
                      <a:endParaRPr lang="en-US" sz="900">
                        <a:solidFill>
                          <a:srgbClr val="000000"/>
                        </a:solidFill>
                        <a:latin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Final refinements based on user feedback.</a:t>
                      </a:r>
                      <a:endParaRPr lang="en-US" sz="900">
                        <a:solidFill>
                          <a:srgbClr val="000000"/>
                        </a:solidFill>
                        <a:latin typeface="Open Sans"/>
                      </a:endParaRP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488921613"/>
                  </a:ext>
                </a:extLst>
              </a:tr>
              <a:tr h="1004667">
                <a:tc>
                  <a:txBody>
                    <a:bodyPr/>
                    <a:lstStyle/>
                    <a:p>
                      <a:pPr lvl="0" algn="ctr">
                        <a:buNone/>
                      </a:pPr>
                      <a:r>
                        <a:rPr lang="en-US" sz="1000" b="0" i="1">
                          <a:solidFill>
                            <a:schemeClr val="tx1"/>
                          </a:solidFill>
                          <a:latin typeface="+mn-lt"/>
                        </a:rPr>
                        <a:t>Testing</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4">
                  <a:txBody>
                    <a:bodyPr/>
                    <a:lstStyle/>
                    <a:p>
                      <a:pPr marL="171450" lvl="0" indent="-171450" algn="l">
                        <a:lnSpc>
                          <a:spcPct val="100000"/>
                        </a:lnSpc>
                        <a:spcBef>
                          <a:spcPts val="0"/>
                        </a:spcBef>
                        <a:spcAft>
                          <a:spcPts val="0"/>
                        </a:spcAft>
                        <a:buClr>
                          <a:srgbClr val="000000"/>
                        </a:buClr>
                        <a:buFont typeface="Arial"/>
                        <a:buChar char="•"/>
                      </a:pPr>
                      <a:r>
                        <a:rPr lang="en-IN" sz="900" b="0" i="0" u="none" strike="noStrike" noProof="0">
                          <a:solidFill>
                            <a:srgbClr val="000000"/>
                          </a:solidFill>
                          <a:latin typeface="Open Sans"/>
                        </a:rPr>
                        <a:t>Data migration and f</a:t>
                      </a:r>
                      <a:r>
                        <a:rPr lang="en-IN" sz="900" b="0" i="0" u="none" strike="noStrike" noProof="0">
                          <a:solidFill>
                            <a:srgbClr val="000000"/>
                          </a:solidFill>
                        </a:rPr>
                        <a:t>unctional </a:t>
                      </a:r>
                      <a:r>
                        <a:rPr lang="en-IN" sz="900" b="0" i="0" u="none" strike="noStrike" noProof="0">
                          <a:solidFill>
                            <a:srgbClr val="000000"/>
                          </a:solidFill>
                          <a:latin typeface="Open Sans"/>
                        </a:rPr>
                        <a:t>testing to ensure data integrity and core managing functionalities.</a:t>
                      </a:r>
                      <a:endParaRPr lang="en-US" sz="900">
                        <a:solidFill>
                          <a:srgbClr val="000000"/>
                        </a:solidFill>
                        <a:latin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User acceptance testing for data import/export.</a:t>
                      </a:r>
                      <a:endParaRPr lang="en-IN" sz="900" b="0" i="0" u="none" strike="noStrike" noProof="0">
                        <a:solidFill>
                          <a:srgbClr val="000000"/>
                        </a:solidFill>
                        <a:latin typeface="Open Sans"/>
                      </a:endParaRPr>
                    </a:p>
                    <a:p>
                      <a:pPr marL="171450" lvl="0" indent="-171450" algn="l">
                        <a:buClr>
                          <a:srgbClr val="000000"/>
                        </a:buClr>
                        <a:buFont typeface="Arial"/>
                        <a:buChar char="•"/>
                      </a:pPr>
                      <a:r>
                        <a:rPr lang="en-US" sz="900" b="0" i="0" u="none" strike="noStrike" noProof="0">
                          <a:solidFill>
                            <a:srgbClr val="000000"/>
                          </a:solidFill>
                          <a:latin typeface="Open Sans"/>
                        </a:rPr>
                        <a:t>Integration testing for user authentication and access controls.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UAT for dashboards &amp; reporting.</a:t>
                      </a:r>
                      <a:endParaRPr lang="en-US" sz="900">
                        <a:solidFill>
                          <a:srgbClr val="000000"/>
                        </a:solidFill>
                        <a:latin typeface="Open Sans"/>
                      </a:endParaRPr>
                    </a:p>
                    <a:p>
                      <a:pPr marL="171450" lvl="0" indent="-171450" algn="l">
                        <a:lnSpc>
                          <a:spcPct val="100000"/>
                        </a:lnSpc>
                        <a:spcBef>
                          <a:spcPts val="0"/>
                        </a:spcBef>
                        <a:spcAft>
                          <a:spcPts val="0"/>
                        </a:spcAft>
                        <a:buClr>
                          <a:srgbClr val="000000"/>
                        </a:buClr>
                        <a:buFont typeface="Arial"/>
                        <a:buChar char="•"/>
                      </a:pPr>
                      <a:r>
                        <a:rPr lang="en-US" sz="900" b="0" i="0" u="none" strike="noStrike" noProof="0">
                          <a:solidFill>
                            <a:srgbClr val="000000"/>
                          </a:solidFill>
                          <a:latin typeface="Open Sans"/>
                        </a:rPr>
                        <a:t>Usability testing to ensure user needs met.</a:t>
                      </a:r>
                      <a:endParaRPr lang="en-US" sz="900">
                        <a:solidFill>
                          <a:srgbClr val="000000"/>
                        </a:solidFill>
                        <a:latin typeface="Open Sans"/>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gridSpan="3">
                  <a:txBody>
                    <a:bodyPr/>
                    <a:lstStyle/>
                    <a:p>
                      <a:pPr marL="171450" lvl="0" indent="-171450" algn="l">
                        <a:buClr>
                          <a:srgbClr val="000000"/>
                        </a:buClr>
                        <a:buFont typeface="Arial"/>
                        <a:buChar char="•"/>
                      </a:pPr>
                      <a:r>
                        <a:rPr lang="en-US" sz="900" b="0" i="0" u="none" strike="noStrike" noProof="0">
                          <a:solidFill>
                            <a:srgbClr val="000000"/>
                          </a:solidFill>
                          <a:latin typeface="+mn-lt"/>
                        </a:rPr>
                        <a:t>Security and penetration testing.</a:t>
                      </a:r>
                    </a:p>
                    <a:p>
                      <a:pPr marL="171450" lvl="0" indent="-171450" algn="l">
                        <a:buClr>
                          <a:srgbClr val="000000"/>
                        </a:buClr>
                        <a:buFont typeface="Arial"/>
                        <a:buChar char="•"/>
                      </a:pPr>
                      <a:r>
                        <a:rPr lang="en-US" sz="900" b="0" i="0" u="none" strike="noStrike" noProof="0">
                          <a:solidFill>
                            <a:srgbClr val="000000"/>
                          </a:solidFill>
                          <a:latin typeface="+mn-lt"/>
                        </a:rPr>
                        <a:t>Final system testing and compliance verification.</a:t>
                      </a:r>
                    </a:p>
                    <a:p>
                      <a:pPr marL="171450" lvl="0" indent="-171450" algn="l">
                        <a:buClr>
                          <a:srgbClr val="000000"/>
                        </a:buClr>
                        <a:buFont typeface="Arial,Sans-Serif"/>
                        <a:buChar char="•"/>
                      </a:pPr>
                      <a:r>
                        <a:rPr lang="en-IN" sz="900" b="0" i="0" u="none" strike="noStrike" noProof="0">
                          <a:solidFill>
                            <a:srgbClr val="000000"/>
                          </a:solidFill>
                          <a:latin typeface="+mn-lt"/>
                        </a:rPr>
                        <a:t>Regression testing to ensure new changes do not affect existing functionalities.</a:t>
                      </a:r>
                      <a:endParaRPr lang="en-US" sz="900" b="0" i="0" u="none" strike="noStrike" noProof="0">
                        <a:solidFill>
                          <a:srgbClr val="000000"/>
                        </a:solidFill>
                        <a:latin typeface="+mn-lt"/>
                      </a:endParaRP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1203550954"/>
                  </a:ext>
                </a:extLst>
              </a:tr>
            </a:tbl>
          </a:graphicData>
        </a:graphic>
      </p:graphicFrame>
      <p:pic>
        <p:nvPicPr>
          <p:cNvPr id="7" name="Picture 6" descr="A red flag on a pole&#10;&#10;Description automatically generated">
            <a:extLst>
              <a:ext uri="{FF2B5EF4-FFF2-40B4-BE49-F238E27FC236}">
                <a16:creationId xmlns:a16="http://schemas.microsoft.com/office/drawing/2014/main" id="{C74AD31C-38FD-5CE2-9C39-FBD6F3E027FA}"/>
              </a:ext>
            </a:extLst>
          </p:cNvPr>
          <p:cNvPicPr>
            <a:picLocks noChangeAspect="1"/>
          </p:cNvPicPr>
          <p:nvPr/>
        </p:nvPicPr>
        <p:blipFill>
          <a:blip r:embed="rId2"/>
          <a:stretch>
            <a:fillRect/>
          </a:stretch>
        </p:blipFill>
        <p:spPr>
          <a:xfrm>
            <a:off x="4600856" y="1980356"/>
            <a:ext cx="390525" cy="390525"/>
          </a:xfrm>
          <a:prstGeom prst="rect">
            <a:avLst/>
          </a:prstGeom>
        </p:spPr>
      </p:pic>
      <p:pic>
        <p:nvPicPr>
          <p:cNvPr id="8" name="Picture 7" descr="A red flag on a pole&#10;&#10;Description automatically generated">
            <a:extLst>
              <a:ext uri="{FF2B5EF4-FFF2-40B4-BE49-F238E27FC236}">
                <a16:creationId xmlns:a16="http://schemas.microsoft.com/office/drawing/2014/main" id="{7886A5FD-4C6F-9BFD-E5ED-2A73C1E34AE8}"/>
              </a:ext>
            </a:extLst>
          </p:cNvPr>
          <p:cNvPicPr>
            <a:picLocks noChangeAspect="1"/>
          </p:cNvPicPr>
          <p:nvPr/>
        </p:nvPicPr>
        <p:blipFill>
          <a:blip r:embed="rId2"/>
          <a:stretch>
            <a:fillRect/>
          </a:stretch>
        </p:blipFill>
        <p:spPr>
          <a:xfrm>
            <a:off x="6218216" y="1987201"/>
            <a:ext cx="390525" cy="390525"/>
          </a:xfrm>
          <a:prstGeom prst="rect">
            <a:avLst/>
          </a:prstGeom>
        </p:spPr>
      </p:pic>
      <p:pic>
        <p:nvPicPr>
          <p:cNvPr id="9" name="Picture 8" descr="A red flag on a pole&#10;&#10;Description automatically generated">
            <a:extLst>
              <a:ext uri="{FF2B5EF4-FFF2-40B4-BE49-F238E27FC236}">
                <a16:creationId xmlns:a16="http://schemas.microsoft.com/office/drawing/2014/main" id="{F42DB893-8500-DFB2-8B69-DD51DBA20945}"/>
              </a:ext>
            </a:extLst>
          </p:cNvPr>
          <p:cNvPicPr>
            <a:picLocks noChangeAspect="1"/>
          </p:cNvPicPr>
          <p:nvPr/>
        </p:nvPicPr>
        <p:blipFill>
          <a:blip r:embed="rId2"/>
          <a:stretch>
            <a:fillRect/>
          </a:stretch>
        </p:blipFill>
        <p:spPr>
          <a:xfrm>
            <a:off x="8667271" y="1952980"/>
            <a:ext cx="390525" cy="390525"/>
          </a:xfrm>
          <a:prstGeom prst="rect">
            <a:avLst/>
          </a:prstGeom>
        </p:spPr>
      </p:pic>
    </p:spTree>
    <p:extLst>
      <p:ext uri="{BB962C8B-B14F-4D97-AF65-F5344CB8AC3E}">
        <p14:creationId xmlns:p14="http://schemas.microsoft.com/office/powerpoint/2010/main" val="1141245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981A90-465C-5BCB-0774-B16915463824}"/>
              </a:ext>
            </a:extLst>
          </p:cNvPr>
          <p:cNvSpPr txBox="1"/>
          <p:nvPr/>
        </p:nvSpPr>
        <p:spPr>
          <a:xfrm>
            <a:off x="1371600" y="324206"/>
            <a:ext cx="64008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tx1"/>
                </a:solidFill>
                <a:latin typeface="+mn-lt"/>
              </a:rPr>
              <a:t>Bug Management Workflow</a:t>
            </a:r>
          </a:p>
        </p:txBody>
      </p:sp>
      <p:graphicFrame>
        <p:nvGraphicFramePr>
          <p:cNvPr id="5" name="Table 4">
            <a:extLst>
              <a:ext uri="{FF2B5EF4-FFF2-40B4-BE49-F238E27FC236}">
                <a16:creationId xmlns:a16="http://schemas.microsoft.com/office/drawing/2014/main" id="{F6DE7BCC-CFAF-56A4-1B3C-9522618DA825}"/>
              </a:ext>
            </a:extLst>
          </p:cNvPr>
          <p:cNvGraphicFramePr>
            <a:graphicFrameLocks noGrp="1"/>
          </p:cNvGraphicFramePr>
          <p:nvPr>
            <p:extLst>
              <p:ext uri="{D42A27DB-BD31-4B8C-83A1-F6EECF244321}">
                <p14:modId xmlns:p14="http://schemas.microsoft.com/office/powerpoint/2010/main" val="317415199"/>
              </p:ext>
            </p:extLst>
          </p:nvPr>
        </p:nvGraphicFramePr>
        <p:xfrm>
          <a:off x="407412" y="747757"/>
          <a:ext cx="8329176" cy="4058626"/>
        </p:xfrm>
        <a:graphic>
          <a:graphicData uri="http://schemas.openxmlformats.org/drawingml/2006/table">
            <a:tbl>
              <a:tblPr bandRow="1">
                <a:tableStyleId>{F6D6EA9A-273F-4AC8-9EDF-B5E7F9130763}</a:tableStyleId>
              </a:tblPr>
              <a:tblGrid>
                <a:gridCol w="1471176">
                  <a:extLst>
                    <a:ext uri="{9D8B030D-6E8A-4147-A177-3AD203B41FA5}">
                      <a16:colId xmlns:a16="http://schemas.microsoft.com/office/drawing/2014/main" val="1051306611"/>
                    </a:ext>
                  </a:extLst>
                </a:gridCol>
                <a:gridCol w="6858000">
                  <a:extLst>
                    <a:ext uri="{9D8B030D-6E8A-4147-A177-3AD203B41FA5}">
                      <a16:colId xmlns:a16="http://schemas.microsoft.com/office/drawing/2014/main" val="1839262286"/>
                    </a:ext>
                  </a:extLst>
                </a:gridCol>
              </a:tblGrid>
              <a:tr h="331149">
                <a:tc>
                  <a:txBody>
                    <a:bodyPr/>
                    <a:lstStyle/>
                    <a:p>
                      <a:pPr fontAlgn="ctr"/>
                      <a:endParaRPr lang="en-US" sz="1100" b="1">
                        <a:solidFill>
                          <a:schemeClr val="bg1"/>
                        </a:solidFill>
                        <a:effectLst/>
                        <a:highlight>
                          <a:srgbClr val="00FFFF"/>
                        </a:highligh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tc>
                  <a:txBody>
                    <a:bodyPr/>
                    <a:lstStyle/>
                    <a:p>
                      <a:pPr fontAlgn="ctr"/>
                      <a:r>
                        <a:rPr lang="en-US" sz="1100" b="1">
                          <a:solidFill>
                            <a:schemeClr val="bg1"/>
                          </a:solidFill>
                          <a:effectLst/>
                          <a:latin typeface="+mn-lt"/>
                        </a:rPr>
                        <a:t>Description</a:t>
                      </a:r>
                      <a:endParaRPr lang="en-US" sz="1100">
                        <a:solidFill>
                          <a:schemeClr val="bg1"/>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extLst>
                  <a:ext uri="{0D108BD9-81ED-4DB2-BD59-A6C34878D82A}">
                    <a16:rowId xmlns:a16="http://schemas.microsoft.com/office/drawing/2014/main" val="2759659961"/>
                  </a:ext>
                </a:extLst>
              </a:tr>
              <a:tr h="618026">
                <a:tc>
                  <a:txBody>
                    <a:bodyPr/>
                    <a:lstStyle/>
                    <a:p>
                      <a:pPr lvl="0">
                        <a:buNone/>
                      </a:pPr>
                      <a:r>
                        <a:rPr lang="en-US" sz="1100" b="0" i="1">
                          <a:solidFill>
                            <a:schemeClr val="tx1"/>
                          </a:solidFill>
                          <a:effectLst/>
                          <a:latin typeface="+mn-lt"/>
                        </a:rPr>
                        <a:t>Bug Reporting</a:t>
                      </a:r>
                      <a:endParaRPr lang="en-US" sz="11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A tester discovers a bug during integration testing. The tester logs the bug in Jira with all necessary details and attaches relevant screenshots.</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212133286"/>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Bug Triage</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cap="none" noProof="0">
                          <a:solidFill>
                            <a:srgbClr val="444444"/>
                          </a:solidFill>
                          <a:effectLst/>
                          <a:latin typeface="+mn-lt"/>
                        </a:rPr>
                        <a:t>During the triage meeting</a:t>
                      </a:r>
                      <a:r>
                        <a:rPr lang="en-US" sz="1100" b="0" i="0" u="none" strike="noStrike" cap="none" noProof="0">
                          <a:solidFill>
                            <a:srgbClr val="444444"/>
                          </a:solidFill>
                          <a:effectLst/>
                          <a:latin typeface="+mn-lt"/>
                          <a:sym typeface="Arial"/>
                        </a:rPr>
                        <a:t>, </a:t>
                      </a:r>
                      <a:r>
                        <a:rPr lang="en-US" sz="1100" b="0" i="0" u="none" strike="noStrike" cap="none" noProof="0">
                          <a:solidFill>
                            <a:srgbClr val="444444"/>
                          </a:solidFill>
                          <a:effectLst/>
                          <a:latin typeface="+mn-lt"/>
                        </a:rPr>
                        <a:t>the bug </a:t>
                      </a:r>
                      <a:r>
                        <a:rPr lang="en-US" sz="1100" b="0" i="0" u="none" strike="noStrike" cap="none" noProof="0">
                          <a:solidFill>
                            <a:srgbClr val="444444"/>
                          </a:solidFill>
                          <a:effectLst/>
                          <a:latin typeface="+mn-lt"/>
                          <a:sym typeface="Arial"/>
                        </a:rPr>
                        <a:t>is</a:t>
                      </a:r>
                      <a:r>
                        <a:rPr lang="en-US" sz="1100" b="0" i="0" u="none" strike="noStrike" cap="none" noProof="0">
                          <a:solidFill>
                            <a:srgbClr val="444444"/>
                          </a:solidFill>
                          <a:effectLst/>
                          <a:latin typeface="+mn-lt"/>
                        </a:rPr>
                        <a:t> reviewed</a:t>
                      </a:r>
                      <a:r>
                        <a:rPr lang="en-US" sz="1100" b="0" i="0" u="none" strike="noStrike" cap="none" noProof="0">
                          <a:solidFill>
                            <a:srgbClr val="444444"/>
                          </a:solidFill>
                          <a:effectLst/>
                          <a:latin typeface="+mn-lt"/>
                          <a:sym typeface="Arial"/>
                        </a:rPr>
                        <a:t>, </a:t>
                      </a:r>
                      <a:r>
                        <a:rPr lang="en-US" sz="1100" b="0" i="0" u="none" strike="noStrike" cap="none" noProof="0">
                          <a:solidFill>
                            <a:srgbClr val="444444"/>
                          </a:solidFill>
                          <a:effectLst/>
                          <a:latin typeface="+mn-lt"/>
                        </a:rPr>
                        <a:t>given a high severity and P1 priority due to its impact on a critical functionality. The bug </a:t>
                      </a:r>
                      <a:r>
                        <a:rPr lang="en-US" sz="1100" b="0" i="0" u="none" strike="noStrike" cap="none" noProof="0">
                          <a:solidFill>
                            <a:srgbClr val="444444"/>
                          </a:solidFill>
                          <a:effectLst/>
                          <a:latin typeface="+mn-lt"/>
                          <a:sym typeface="Arial"/>
                        </a:rPr>
                        <a:t>is </a:t>
                      </a:r>
                      <a:r>
                        <a:rPr lang="en-US" sz="1100" b="0" i="0" u="none" strike="noStrike" cap="none" noProof="0">
                          <a:solidFill>
                            <a:srgbClr val="444444"/>
                          </a:solidFill>
                          <a:effectLst/>
                          <a:latin typeface="+mn-lt"/>
                        </a:rPr>
                        <a:t>assigned to a developer with the relevant expertise</a:t>
                      </a:r>
                      <a:r>
                        <a:rPr lang="en-US" sz="1100" b="0" i="0" u="none" strike="noStrike" cap="none" noProof="0">
                          <a:solidFill>
                            <a:srgbClr val="444444"/>
                          </a:solidFill>
                          <a:effectLst/>
                          <a:latin typeface="+mn-lt"/>
                          <a:sym typeface="Arial"/>
                        </a:rPr>
                        <a:t>.</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864365816"/>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Bug Fixing</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The developer starts working on the bug, implements the fix, and updates the bug status to "In Progress." Once the fix is implemented, the developer updates the status to "Ready for Review."</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426386945"/>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Testing</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A peer developer reviews the code changes and approves them. The tester performs regression testing to ensure the fix hasn’t introduced new issues.</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4213414401"/>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Release Readiness</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Before the release, a final review of all bug statuses is conducted. The fixed version is deployed to the staging environment for UAT. After successful UAT, stakeholders sign off on the release.</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3240522341"/>
                  </a:ext>
                </a:extLst>
              </a:tr>
              <a:tr h="618026">
                <a:tc>
                  <a:txBody>
                    <a:bodyPr/>
                    <a:lstStyle/>
                    <a:p>
                      <a:pPr lvl="0" algn="l">
                        <a:lnSpc>
                          <a:spcPct val="100000"/>
                        </a:lnSpc>
                        <a:spcBef>
                          <a:spcPts val="0"/>
                        </a:spcBef>
                        <a:spcAft>
                          <a:spcPts val="0"/>
                        </a:spcAft>
                        <a:buNone/>
                      </a:pPr>
                      <a:r>
                        <a:rPr lang="en-US" sz="1100" b="0" i="1" u="none" strike="noStrike" noProof="0">
                          <a:solidFill>
                            <a:schemeClr val="tx1"/>
                          </a:solidFill>
                          <a:effectLst/>
                          <a:latin typeface="+mn-lt"/>
                        </a:rPr>
                        <a:t>Post-Release</a:t>
                      </a:r>
                      <a:endParaRPr lang="en-US" sz="18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0" i="0" u="none" strike="noStrike" noProof="0">
                          <a:solidFill>
                            <a:srgbClr val="444444"/>
                          </a:solidFill>
                          <a:effectLst/>
                          <a:latin typeface="+mn-lt"/>
                        </a:rPr>
                        <a:t>The application is monitored, and any new bugs reported by users are logged and addressed as per their severity and priority.</a:t>
                      </a:r>
                      <a:endParaRPr lang="en-US" sz="1800">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1631646362"/>
                  </a:ext>
                </a:extLst>
              </a:tr>
            </a:tbl>
          </a:graphicData>
        </a:graphic>
      </p:graphicFrame>
      <p:sp>
        <p:nvSpPr>
          <p:cNvPr id="4" name="Google Shape;966;p41">
            <a:extLst>
              <a:ext uri="{FF2B5EF4-FFF2-40B4-BE49-F238E27FC236}">
                <a16:creationId xmlns:a16="http://schemas.microsoft.com/office/drawing/2014/main" id="{A9166816-47F0-1D73-32F8-838E71CE955F}"/>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249021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950D10-B75E-AEA0-56BF-E765837473F2}"/>
              </a:ext>
            </a:extLst>
          </p:cNvPr>
          <p:cNvGraphicFramePr>
            <a:graphicFrameLocks noGrp="1"/>
          </p:cNvGraphicFramePr>
          <p:nvPr>
            <p:extLst>
              <p:ext uri="{D42A27DB-BD31-4B8C-83A1-F6EECF244321}">
                <p14:modId xmlns:p14="http://schemas.microsoft.com/office/powerpoint/2010/main" val="3637535522"/>
              </p:ext>
            </p:extLst>
          </p:nvPr>
        </p:nvGraphicFramePr>
        <p:xfrm>
          <a:off x="274320" y="605890"/>
          <a:ext cx="8412480" cy="4358490"/>
        </p:xfrm>
        <a:graphic>
          <a:graphicData uri="http://schemas.openxmlformats.org/drawingml/2006/table">
            <a:tbl>
              <a:tblPr bandRow="1">
                <a:tableStyleId>{F6D6EA9A-273F-4AC8-9EDF-B5E7F9130763}</a:tableStyleId>
              </a:tblPr>
              <a:tblGrid>
                <a:gridCol w="1371600">
                  <a:extLst>
                    <a:ext uri="{9D8B030D-6E8A-4147-A177-3AD203B41FA5}">
                      <a16:colId xmlns:a16="http://schemas.microsoft.com/office/drawing/2014/main" val="1051306611"/>
                    </a:ext>
                  </a:extLst>
                </a:gridCol>
                <a:gridCol w="7040880">
                  <a:extLst>
                    <a:ext uri="{9D8B030D-6E8A-4147-A177-3AD203B41FA5}">
                      <a16:colId xmlns:a16="http://schemas.microsoft.com/office/drawing/2014/main" val="1839262286"/>
                    </a:ext>
                  </a:extLst>
                </a:gridCol>
              </a:tblGrid>
              <a:tr h="292466">
                <a:tc>
                  <a:txBody>
                    <a:bodyPr/>
                    <a:lstStyle/>
                    <a:p>
                      <a:pPr fontAlgn="ctr"/>
                      <a:r>
                        <a:rPr lang="en-US" sz="1100" b="1">
                          <a:solidFill>
                            <a:schemeClr val="accent6"/>
                          </a:solidFill>
                          <a:effectLst/>
                          <a:latin typeface="+mn-lt"/>
                        </a:rPr>
                        <a:t>Step</a:t>
                      </a:r>
                      <a:endParaRPr lang="en-US" sz="1100">
                        <a:solidFill>
                          <a:schemeClr val="accent6"/>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tc>
                  <a:txBody>
                    <a:bodyPr/>
                    <a:lstStyle/>
                    <a:p>
                      <a:pPr fontAlgn="ctr"/>
                      <a:r>
                        <a:rPr lang="en-US" sz="1100" b="1">
                          <a:solidFill>
                            <a:schemeClr val="accent6"/>
                          </a:solidFill>
                          <a:effectLst/>
                          <a:latin typeface="+mn-lt"/>
                        </a:rPr>
                        <a:t>Description</a:t>
                      </a:r>
                      <a:endParaRPr lang="en-US" sz="1100">
                        <a:solidFill>
                          <a:schemeClr val="accent6"/>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extLst>
                  <a:ext uri="{0D108BD9-81ED-4DB2-BD59-A6C34878D82A}">
                    <a16:rowId xmlns:a16="http://schemas.microsoft.com/office/drawing/2014/main" val="2759659961"/>
                  </a:ext>
                </a:extLst>
              </a:tr>
              <a:tr h="556629">
                <a:tc>
                  <a:txBody>
                    <a:bodyPr/>
                    <a:lstStyle/>
                    <a:p>
                      <a:pPr lvl="0">
                        <a:buNone/>
                      </a:pPr>
                      <a:r>
                        <a:rPr lang="en-US" sz="1100" b="0" i="1">
                          <a:solidFill>
                            <a:schemeClr val="tx1"/>
                          </a:solidFill>
                          <a:effectLst/>
                          <a:latin typeface="+mn-lt"/>
                        </a:rPr>
                        <a:t>Bug Reporting</a:t>
                      </a:r>
                      <a:endParaRPr lang="en-US" sz="1100" b="0" i="1">
                        <a:solidFill>
                          <a:schemeClr val="tx1"/>
                        </a:solidFill>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000" b="1" i="0" u="none" strike="noStrike" noProof="0">
                          <a:solidFill>
                            <a:srgbClr val="000000"/>
                          </a:solidFill>
                          <a:effectLst/>
                          <a:latin typeface="+mn-lt"/>
                        </a:rPr>
                        <a:t>Bug Tracking Tool:</a:t>
                      </a:r>
                      <a:r>
                        <a:rPr lang="en-US" sz="1000" b="0" i="0" u="none" strike="noStrike" noProof="0">
                          <a:solidFill>
                            <a:srgbClr val="000000"/>
                          </a:solidFill>
                          <a:effectLst/>
                          <a:latin typeface="+mn-lt"/>
                        </a:rPr>
                        <a:t> Jira, Bugzilla, GitHub Issues. </a:t>
                      </a:r>
                      <a:endParaRPr lang="en-US" sz="1000">
                        <a:solidFill>
                          <a:srgbClr val="000000"/>
                        </a:solidFill>
                        <a:latin typeface="+mn-lt"/>
                      </a:endParaRPr>
                    </a:p>
                    <a:p>
                      <a:pPr lvl="0" algn="l">
                        <a:lnSpc>
                          <a:spcPct val="100000"/>
                        </a:lnSpc>
                        <a:spcBef>
                          <a:spcPts val="0"/>
                        </a:spcBef>
                        <a:spcAft>
                          <a:spcPts val="0"/>
                        </a:spcAft>
                        <a:buNone/>
                      </a:pPr>
                      <a:r>
                        <a:rPr lang="en-US" sz="1000" b="1" i="0" u="none" strike="noStrike" noProof="0">
                          <a:solidFill>
                            <a:srgbClr val="000000"/>
                          </a:solidFill>
                          <a:effectLst/>
                          <a:latin typeface="+mn-lt"/>
                        </a:rPr>
                        <a:t>Bug Report Template:</a:t>
                      </a:r>
                      <a:r>
                        <a:rPr lang="en-US" sz="1000" b="0" i="0" u="none" strike="noStrike" noProof="0">
                          <a:solidFill>
                            <a:srgbClr val="000000"/>
                          </a:solidFill>
                          <a:effectLst/>
                          <a:latin typeface="+mn-lt"/>
                        </a:rPr>
                        <a:t>  Bug ID, Status, Severity, Priority, Title, Description, Steps to Reproduce, Expected Result, Actual Result, Screenshots/Attachments, Reporter Information, Environment Details (OS, Browser, etc.), Assignee</a:t>
                      </a:r>
                    </a:p>
                    <a:p>
                      <a:pPr lvl="0" algn="l">
                        <a:lnSpc>
                          <a:spcPct val="100000"/>
                        </a:lnSpc>
                        <a:spcBef>
                          <a:spcPts val="0"/>
                        </a:spcBef>
                        <a:spcAft>
                          <a:spcPts val="0"/>
                        </a:spcAft>
                        <a:buNone/>
                      </a:pPr>
                      <a:r>
                        <a:rPr lang="en-US" sz="1000" b="1" i="0" u="none" strike="noStrike" noProof="0">
                          <a:solidFill>
                            <a:srgbClr val="000000"/>
                          </a:solidFill>
                          <a:effectLst/>
                          <a:latin typeface="+mn-lt"/>
                        </a:rPr>
                        <a:t>Bug Status Description: </a:t>
                      </a: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New</a:t>
                      </a:r>
                      <a:r>
                        <a:rPr lang="en-US" sz="1000" b="0" i="0" u="none" strike="noStrike" noProof="0">
                          <a:solidFill>
                            <a:srgbClr val="000000"/>
                          </a:solidFill>
                          <a:effectLst/>
                          <a:latin typeface="+mn-lt"/>
                        </a:rPr>
                        <a:t>: The bug has been reported and is awaiting triage.</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In Progress</a:t>
                      </a:r>
                      <a:r>
                        <a:rPr lang="en-US" sz="1000" b="0" i="0" u="none" strike="noStrike" noProof="0">
                          <a:solidFill>
                            <a:srgbClr val="000000"/>
                          </a:solidFill>
                          <a:effectLst/>
                          <a:latin typeface="+mn-lt"/>
                        </a:rPr>
                        <a:t>: The bug has been assigned to a developer and is currently being worked on.</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Resolved</a:t>
                      </a:r>
                      <a:r>
                        <a:rPr lang="en-US" sz="1000" b="0" i="0" u="none" strike="noStrike" noProof="0">
                          <a:solidFill>
                            <a:srgbClr val="000000"/>
                          </a:solidFill>
                          <a:effectLst/>
                          <a:latin typeface="+mn-lt"/>
                        </a:rPr>
                        <a:t>: The developer has fixed the bug, and it is awaiting verification.</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In Review</a:t>
                      </a:r>
                      <a:r>
                        <a:rPr lang="en-US" sz="1000" b="0" i="0" u="none" strike="noStrike" noProof="0">
                          <a:solidFill>
                            <a:srgbClr val="000000"/>
                          </a:solidFill>
                          <a:effectLst/>
                          <a:latin typeface="+mn-lt"/>
                        </a:rPr>
                        <a:t>: The bug fix is undergoing peer review.</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Verified</a:t>
                      </a:r>
                      <a:r>
                        <a:rPr lang="en-US" sz="1000" b="0" i="0" u="none" strike="noStrike" noProof="0">
                          <a:solidFill>
                            <a:srgbClr val="000000"/>
                          </a:solidFill>
                          <a:effectLst/>
                          <a:latin typeface="+mn-lt"/>
                        </a:rPr>
                        <a:t>: The bug fix has been tested and verified by the QA team.</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Closed</a:t>
                      </a:r>
                      <a:r>
                        <a:rPr lang="en-US" sz="1000" b="0" i="0" u="none" strike="noStrike" noProof="0">
                          <a:solidFill>
                            <a:srgbClr val="000000"/>
                          </a:solidFill>
                          <a:effectLst/>
                          <a:latin typeface="+mn-lt"/>
                        </a:rPr>
                        <a:t>: The bug has been fixed, verified, and no further action is needed.</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Reopened</a:t>
                      </a:r>
                      <a:r>
                        <a:rPr lang="en-US" sz="1000" b="0" i="0" u="none" strike="noStrike" noProof="0">
                          <a:solidFill>
                            <a:srgbClr val="000000"/>
                          </a:solidFill>
                          <a:effectLst/>
                          <a:latin typeface="+mn-lt"/>
                        </a:rPr>
                        <a:t>: The bug has reoccurred, or the fix was not effective, and it needs to be addressed again.</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Deferred</a:t>
                      </a:r>
                      <a:r>
                        <a:rPr lang="en-US" sz="1000" b="0" i="0" u="none" strike="noStrike" noProof="0">
                          <a:solidFill>
                            <a:srgbClr val="000000"/>
                          </a:solidFill>
                          <a:effectLst/>
                          <a:latin typeface="+mn-lt"/>
                        </a:rPr>
                        <a:t>: The bug has been acknowledged but will not be fixed in the current release cycle.</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Duplicate</a:t>
                      </a:r>
                      <a:r>
                        <a:rPr lang="en-US" sz="1000" b="0" i="0" u="none" strike="noStrike" noProof="0">
                          <a:solidFill>
                            <a:srgbClr val="000000"/>
                          </a:solidFill>
                          <a:effectLst/>
                          <a:latin typeface="+mn-lt"/>
                        </a:rPr>
                        <a:t>: The bug report is a duplicate of another already reported bug.</a:t>
                      </a:r>
                      <a:endParaRPr lang="en-US" sz="1000">
                        <a:solidFill>
                          <a:srgbClr val="000000"/>
                        </a:solidFill>
                        <a:latin typeface="+mn-lt"/>
                      </a:endParaRPr>
                    </a:p>
                    <a:p>
                      <a:pPr marL="285750" lvl="0" indent="-285750" algn="l">
                        <a:lnSpc>
                          <a:spcPct val="100000"/>
                        </a:lnSpc>
                        <a:spcBef>
                          <a:spcPts val="0"/>
                        </a:spcBef>
                        <a:spcAft>
                          <a:spcPts val="0"/>
                        </a:spcAft>
                        <a:buFont typeface="Arial"/>
                        <a:buChar char="•"/>
                      </a:pPr>
                      <a:r>
                        <a:rPr lang="en-US" sz="1000" b="1" i="0" u="none" strike="noStrike" noProof="0">
                          <a:solidFill>
                            <a:srgbClr val="000000"/>
                          </a:solidFill>
                          <a:effectLst/>
                          <a:latin typeface="+mn-lt"/>
                        </a:rPr>
                        <a:t>Rejected</a:t>
                      </a:r>
                      <a:r>
                        <a:rPr lang="en-US" sz="1000" b="0" i="0" u="none" strike="noStrike" noProof="0">
                          <a:solidFill>
                            <a:srgbClr val="000000"/>
                          </a:solidFill>
                          <a:effectLst/>
                          <a:latin typeface="+mn-lt"/>
                        </a:rPr>
                        <a:t>: The bug report is invalid or not considered a bug.</a:t>
                      </a:r>
                      <a:endParaRPr lang="en-US" sz="100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212133286"/>
                  </a:ext>
                </a:extLst>
              </a:tr>
              <a:tr h="622669">
                <a:tc>
                  <a:txBody>
                    <a:bodyPr/>
                    <a:lstStyle/>
                    <a:p>
                      <a:pPr fontAlgn="ctr"/>
                      <a:r>
                        <a:rPr lang="en-US" sz="1100" b="0" i="1">
                          <a:solidFill>
                            <a:schemeClr val="tx1"/>
                          </a:solidFill>
                          <a:effectLst/>
                          <a:latin typeface="+mn-lt"/>
                        </a:rPr>
                        <a:t>Bug Prioritization</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marR="0" lvl="0" algn="l" rtl="0">
                        <a:lnSpc>
                          <a:spcPct val="100000"/>
                        </a:lnSpc>
                        <a:spcBef>
                          <a:spcPts val="0"/>
                        </a:spcBef>
                        <a:spcAft>
                          <a:spcPts val="0"/>
                        </a:spcAft>
                        <a:buClr>
                          <a:srgbClr val="000000"/>
                        </a:buClr>
                        <a:buFont typeface="Arial"/>
                        <a:buNone/>
                      </a:pPr>
                      <a:r>
                        <a:rPr lang="en-US" sz="1100" b="1" i="0" u="none" strike="noStrike" cap="none" noProof="0">
                          <a:solidFill>
                            <a:srgbClr val="000000"/>
                          </a:solidFill>
                          <a:effectLst/>
                          <a:latin typeface="+mn-lt"/>
                          <a:cs typeface="Arial"/>
                          <a:sym typeface="Arial"/>
                        </a:rPr>
                        <a:t>Severity Levels:  </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Critical: Blocks development/testing, no workaround.</a:t>
                      </a:r>
                      <a:r>
                        <a:rPr lang="en-US" sz="1100" b="0" i="0" u="none" strike="noStrike" cap="none" noProof="0">
                          <a:solidFill>
                            <a:srgbClr val="000000"/>
                          </a:solidFill>
                          <a:effectLst/>
                          <a:latin typeface="+mn-lt"/>
                          <a:cs typeface="Arial"/>
                        </a:rPr>
                        <a:t> </a:t>
                      </a:r>
                      <a:endParaRPr lang="en-US" sz="1100" b="0" i="0" u="none" strike="noStrike" cap="none" noProof="0">
                        <a:solidFill>
                          <a:srgbClr val="000000"/>
                        </a:solidFill>
                        <a:effectLst/>
                        <a:latin typeface="+mn-lt"/>
                        <a:cs typeface="Arial"/>
                        <a:sym typeface="Arial"/>
                      </a:endParaRP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High: Major functionality is impacted, workaround is available.</a:t>
                      </a:r>
                      <a:r>
                        <a:rPr lang="en-US" sz="1100" b="0" i="0" u="none" strike="noStrike" cap="none" noProof="0">
                          <a:solidFill>
                            <a:srgbClr val="000000"/>
                          </a:solidFill>
                          <a:effectLst/>
                          <a:latin typeface="+mn-lt"/>
                          <a:cs typeface="Arial"/>
                        </a:rPr>
                        <a:t> </a:t>
                      </a:r>
                      <a:endParaRPr lang="en-US" sz="1100" b="0" i="0" u="none" strike="noStrike" cap="none" noProof="0">
                        <a:solidFill>
                          <a:srgbClr val="000000"/>
                        </a:solidFill>
                        <a:effectLst/>
                        <a:latin typeface="+mn-lt"/>
                        <a:cs typeface="Arial"/>
                        <a:sym typeface="Arial"/>
                      </a:endParaRP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Medium: Non-critical functionality impacted. </a:t>
                      </a:r>
                      <a:r>
                        <a:rPr lang="en-US" sz="1100" b="0" i="0" u="none" strike="noStrike" cap="none" noProof="0">
                          <a:solidFill>
                            <a:srgbClr val="000000"/>
                          </a:solidFill>
                          <a:effectLst/>
                          <a:latin typeface="+mn-lt"/>
                          <a:cs typeface="Arial"/>
                        </a:rPr>
                        <a:t> </a:t>
                      </a:r>
                      <a:endParaRPr lang="en-US" sz="1100" b="0" i="0" u="none" strike="noStrike" cap="none" noProof="0">
                        <a:solidFill>
                          <a:srgbClr val="000000"/>
                        </a:solidFill>
                        <a:effectLst/>
                        <a:latin typeface="+mn-lt"/>
                        <a:cs typeface="Arial"/>
                        <a:sym typeface="Arial"/>
                      </a:endParaRP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Low: Minor issues or cosmetic defects. </a:t>
                      </a:r>
                    </a:p>
                    <a:p>
                      <a:pPr marR="0" lvl="0" algn="l" rtl="0">
                        <a:lnSpc>
                          <a:spcPct val="100000"/>
                        </a:lnSpc>
                        <a:spcBef>
                          <a:spcPts val="0"/>
                        </a:spcBef>
                        <a:spcAft>
                          <a:spcPts val="0"/>
                        </a:spcAft>
                        <a:buClr>
                          <a:srgbClr val="000000"/>
                        </a:buClr>
                        <a:buFont typeface="Arial"/>
                        <a:buNone/>
                      </a:pPr>
                      <a:r>
                        <a:rPr lang="en-US" sz="1100" b="1" i="0" u="none" strike="noStrike" cap="none" noProof="0">
                          <a:solidFill>
                            <a:srgbClr val="000000"/>
                          </a:solidFill>
                          <a:effectLst/>
                          <a:latin typeface="+mn-lt"/>
                          <a:cs typeface="Arial"/>
                          <a:sym typeface="Arial"/>
                        </a:rPr>
                        <a:t>Priority Levels: </a:t>
                      </a:r>
                      <a:r>
                        <a:rPr lang="en-US" sz="1100" b="1" i="0" u="none" strike="noStrike" cap="none" noProof="0">
                          <a:solidFill>
                            <a:srgbClr val="000000"/>
                          </a:solidFill>
                          <a:effectLst/>
                          <a:latin typeface="+mn-lt"/>
                          <a:cs typeface="Arial"/>
                        </a:rPr>
                        <a:t> </a:t>
                      </a:r>
                      <a:endParaRPr lang="en-US" sz="1100" b="1" i="0" u="none" strike="noStrike" cap="none" noProof="0">
                        <a:solidFill>
                          <a:srgbClr val="000000"/>
                        </a:solidFill>
                        <a:effectLst/>
                        <a:latin typeface="+mn-lt"/>
                        <a:cs typeface="Arial"/>
                        <a:sym typeface="Arial"/>
                      </a:endParaRP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P1 (High): Fix immediately</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P2 (Medium): Fix in next sprint/release</a:t>
                      </a:r>
                    </a:p>
                    <a:p>
                      <a:pPr marL="171450" marR="0" lvl="0" indent="-171450" algn="l" rtl="0">
                        <a:lnSpc>
                          <a:spcPct val="100000"/>
                        </a:lnSpc>
                        <a:spcBef>
                          <a:spcPts val="0"/>
                        </a:spcBef>
                        <a:spcAft>
                          <a:spcPts val="0"/>
                        </a:spcAft>
                        <a:buClr>
                          <a:srgbClr val="000000"/>
                        </a:buClr>
                        <a:buFont typeface="Arial" panose="020B0604020202020204" pitchFamily="34" charset="0"/>
                        <a:buChar char="•"/>
                      </a:pPr>
                      <a:r>
                        <a:rPr lang="en-US" sz="1100" b="0" i="0" u="none" strike="noStrike" cap="none" noProof="0">
                          <a:solidFill>
                            <a:srgbClr val="000000"/>
                          </a:solidFill>
                          <a:effectLst/>
                          <a:latin typeface="+mn-lt"/>
                          <a:cs typeface="Arial"/>
                          <a:sym typeface="Arial"/>
                        </a:rPr>
                        <a:t>P3 (Low): Fix when possible.</a:t>
                      </a: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864365816"/>
                  </a:ext>
                </a:extLst>
              </a:tr>
            </a:tbl>
          </a:graphicData>
        </a:graphic>
      </p:graphicFrame>
      <p:sp>
        <p:nvSpPr>
          <p:cNvPr id="2" name="Title 1">
            <a:extLst>
              <a:ext uri="{FF2B5EF4-FFF2-40B4-BE49-F238E27FC236}">
                <a16:creationId xmlns:a16="http://schemas.microsoft.com/office/drawing/2014/main" id="{CDC64174-7EC2-B1E9-0C81-4F46058A9BFD}"/>
              </a:ext>
            </a:extLst>
          </p:cNvPr>
          <p:cNvSpPr txBox="1">
            <a:spLocks/>
          </p:cNvSpPr>
          <p:nvPr/>
        </p:nvSpPr>
        <p:spPr>
          <a:xfrm>
            <a:off x="705470" y="8374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IN" sz="2400">
                <a:latin typeface="+mn-lt"/>
              </a:rPr>
              <a:t>Bug Management Steps</a:t>
            </a:r>
            <a:endParaRPr lang="en-IN" sz="2400">
              <a:latin typeface="+mn-lt"/>
              <a:ea typeface="Open Sans" panose="020B0606030504020204" pitchFamily="34" charset="0"/>
              <a:cs typeface="Open Sans" panose="020B0606030504020204" pitchFamily="34" charset="0"/>
            </a:endParaRPr>
          </a:p>
        </p:txBody>
      </p:sp>
      <p:sp>
        <p:nvSpPr>
          <p:cNvPr id="5" name="Google Shape;966;p41">
            <a:extLst>
              <a:ext uri="{FF2B5EF4-FFF2-40B4-BE49-F238E27FC236}">
                <a16:creationId xmlns:a16="http://schemas.microsoft.com/office/drawing/2014/main" id="{F3CC261F-DD0C-5917-1800-3C5DFB0E13B4}"/>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a:ea typeface="Open Sans"/>
                <a:cs typeface="Open Sans"/>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173010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FD45FA-A42F-4D6C-3F72-4CC9ECC289DD}"/>
              </a:ext>
            </a:extLst>
          </p:cNvPr>
          <p:cNvSpPr>
            <a:spLocks noGrp="1"/>
          </p:cNvSpPr>
          <p:nvPr>
            <p:ph type="title"/>
          </p:nvPr>
        </p:nvSpPr>
        <p:spPr>
          <a:xfrm>
            <a:off x="705470" y="248099"/>
            <a:ext cx="7704000" cy="572700"/>
          </a:xfrm>
        </p:spPr>
        <p:txBody>
          <a:bodyPr/>
          <a:lstStyle/>
          <a:p>
            <a:r>
              <a:rPr lang="en-IN" sz="2400">
                <a:latin typeface="+mn-lt"/>
              </a:rPr>
              <a:t>Bug Management Steps</a:t>
            </a:r>
            <a:endParaRPr lang="en-IN"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11950D10-B75E-AEA0-56BF-E765837473F2}"/>
              </a:ext>
            </a:extLst>
          </p:cNvPr>
          <p:cNvGraphicFramePr>
            <a:graphicFrameLocks noGrp="1"/>
          </p:cNvGraphicFramePr>
          <p:nvPr>
            <p:extLst>
              <p:ext uri="{D42A27DB-BD31-4B8C-83A1-F6EECF244321}">
                <p14:modId xmlns:p14="http://schemas.microsoft.com/office/powerpoint/2010/main" val="1776641215"/>
              </p:ext>
            </p:extLst>
          </p:nvPr>
        </p:nvGraphicFramePr>
        <p:xfrm>
          <a:off x="365760" y="879314"/>
          <a:ext cx="8412480" cy="3764030"/>
        </p:xfrm>
        <a:graphic>
          <a:graphicData uri="http://schemas.openxmlformats.org/drawingml/2006/table">
            <a:tbl>
              <a:tblPr bandRow="1">
                <a:tableStyleId>{F6D6EA9A-273F-4AC8-9EDF-B5E7F9130763}</a:tableStyleId>
              </a:tblPr>
              <a:tblGrid>
                <a:gridCol w="1314450">
                  <a:extLst>
                    <a:ext uri="{9D8B030D-6E8A-4147-A177-3AD203B41FA5}">
                      <a16:colId xmlns:a16="http://schemas.microsoft.com/office/drawing/2014/main" val="1051306611"/>
                    </a:ext>
                  </a:extLst>
                </a:gridCol>
                <a:gridCol w="7098030">
                  <a:extLst>
                    <a:ext uri="{9D8B030D-6E8A-4147-A177-3AD203B41FA5}">
                      <a16:colId xmlns:a16="http://schemas.microsoft.com/office/drawing/2014/main" val="1839262286"/>
                    </a:ext>
                  </a:extLst>
                </a:gridCol>
              </a:tblGrid>
              <a:tr h="292466">
                <a:tc>
                  <a:txBody>
                    <a:bodyPr/>
                    <a:lstStyle/>
                    <a:p>
                      <a:pPr fontAlgn="ctr"/>
                      <a:r>
                        <a:rPr lang="en-US" sz="1100" b="1">
                          <a:solidFill>
                            <a:schemeClr val="accent6"/>
                          </a:solidFill>
                          <a:effectLst/>
                          <a:latin typeface="+mn-lt"/>
                        </a:rPr>
                        <a:t>Step</a:t>
                      </a:r>
                      <a:endParaRPr lang="en-US" sz="1100">
                        <a:solidFill>
                          <a:schemeClr val="accent6"/>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tc>
                  <a:txBody>
                    <a:bodyPr/>
                    <a:lstStyle/>
                    <a:p>
                      <a:pPr fontAlgn="ctr"/>
                      <a:r>
                        <a:rPr lang="en-US" sz="1100" b="1">
                          <a:solidFill>
                            <a:schemeClr val="accent6"/>
                          </a:solidFill>
                          <a:effectLst/>
                          <a:latin typeface="+mn-lt"/>
                        </a:rPr>
                        <a:t>Description</a:t>
                      </a:r>
                      <a:endParaRPr lang="en-US" sz="1100">
                        <a:solidFill>
                          <a:schemeClr val="accent6"/>
                        </a:solidFill>
                        <a:effectLst/>
                        <a:latin typeface="+mn-lt"/>
                      </a:endParaRP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4E8477"/>
                    </a:solidFill>
                  </a:tcPr>
                </a:tc>
                <a:extLst>
                  <a:ext uri="{0D108BD9-81ED-4DB2-BD59-A6C34878D82A}">
                    <a16:rowId xmlns:a16="http://schemas.microsoft.com/office/drawing/2014/main" val="2759659961"/>
                  </a:ext>
                </a:extLst>
              </a:tr>
              <a:tr h="556629">
                <a:tc>
                  <a:txBody>
                    <a:bodyPr/>
                    <a:lstStyle/>
                    <a:p>
                      <a:pPr lvl="0">
                        <a:buNone/>
                      </a:pPr>
                      <a:r>
                        <a:rPr lang="en-US" sz="1100" b="0" i="1">
                          <a:solidFill>
                            <a:schemeClr val="tx1"/>
                          </a:solidFill>
                          <a:effectLst/>
                          <a:latin typeface="+mn-lt"/>
                        </a:rPr>
                        <a:t>Bug Triage Meetings</a:t>
                      </a:r>
                      <a:endParaRPr lang="en-US"/>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marL="0" lvl="0" indent="0" algn="l">
                        <a:lnSpc>
                          <a:spcPct val="100000"/>
                        </a:lnSpc>
                        <a:spcBef>
                          <a:spcPts val="0"/>
                        </a:spcBef>
                        <a:spcAft>
                          <a:spcPts val="0"/>
                        </a:spcAft>
                        <a:buNone/>
                      </a:pPr>
                      <a:r>
                        <a:rPr lang="en-US" sz="1100" b="1" i="0" u="none" strike="noStrike" noProof="0">
                          <a:solidFill>
                            <a:srgbClr val="000000"/>
                          </a:solidFill>
                          <a:effectLst/>
                          <a:latin typeface="+mn-lt"/>
                        </a:rPr>
                        <a:t>Frequency:</a:t>
                      </a:r>
                      <a:r>
                        <a:rPr lang="en-US" sz="1100" b="0" i="0" u="none" strike="noStrike" noProof="0">
                          <a:solidFill>
                            <a:srgbClr val="000000"/>
                          </a:solidFill>
                          <a:effectLst/>
                          <a:latin typeface="+mn-lt"/>
                        </a:rPr>
                        <a:t> Conduct triage meetings twice a week.</a:t>
                      </a:r>
                      <a:endParaRPr lang="en-US" sz="1100">
                        <a:solidFill>
                          <a:srgbClr val="000000"/>
                        </a:solidFill>
                        <a:latin typeface="+mn-lt"/>
                      </a:endParaRPr>
                    </a:p>
                    <a:p>
                      <a:pPr marL="0" lvl="0" indent="0" algn="l">
                        <a:lnSpc>
                          <a:spcPct val="100000"/>
                        </a:lnSpc>
                        <a:spcBef>
                          <a:spcPts val="0"/>
                        </a:spcBef>
                        <a:spcAft>
                          <a:spcPts val="0"/>
                        </a:spcAft>
                        <a:buNone/>
                      </a:pPr>
                      <a:r>
                        <a:rPr lang="en-US" sz="1100" b="1" i="0" u="none" strike="noStrike" noProof="0">
                          <a:solidFill>
                            <a:srgbClr val="000000"/>
                          </a:solidFill>
                          <a:effectLst/>
                          <a:latin typeface="+mn-lt"/>
                        </a:rPr>
                        <a:t>Attendees:</a:t>
                      </a:r>
                      <a:r>
                        <a:rPr lang="en-US" sz="1100" b="0" i="0" u="none" strike="noStrike" noProof="0">
                          <a:solidFill>
                            <a:srgbClr val="000000"/>
                          </a:solidFill>
                          <a:effectLst/>
                          <a:latin typeface="+mn-lt"/>
                        </a:rPr>
                        <a:t> Product Owner, Scrum Master, Developers, Testers.</a:t>
                      </a:r>
                      <a:endParaRPr lang="en-US" sz="1100">
                        <a:solidFill>
                          <a:srgbClr val="000000"/>
                        </a:solidFill>
                        <a:latin typeface="+mn-lt"/>
                      </a:endParaRPr>
                    </a:p>
                    <a:p>
                      <a:pPr marL="0" lvl="0" indent="0" algn="l">
                        <a:lnSpc>
                          <a:spcPct val="100000"/>
                        </a:lnSpc>
                        <a:spcBef>
                          <a:spcPts val="0"/>
                        </a:spcBef>
                        <a:spcAft>
                          <a:spcPts val="0"/>
                        </a:spcAft>
                        <a:buNone/>
                      </a:pPr>
                      <a:r>
                        <a:rPr lang="en-US" sz="1100" b="1" i="0" u="none" strike="noStrike" noProof="0">
                          <a:solidFill>
                            <a:srgbClr val="000000"/>
                          </a:solidFill>
                          <a:effectLst/>
                          <a:latin typeface="+mn-lt"/>
                        </a:rPr>
                        <a:t>Agenda:</a:t>
                      </a:r>
                      <a:r>
                        <a:rPr lang="en-US" sz="1100" b="0" i="0" u="none" strike="noStrike" noProof="0">
                          <a:solidFill>
                            <a:srgbClr val="000000"/>
                          </a:solidFill>
                          <a:effectLst/>
                          <a:latin typeface="+mn-lt"/>
                        </a:rPr>
                        <a:t> Review new bugs, update the status of existing bugs, prioritize and assign bugs.</a:t>
                      </a:r>
                      <a:endParaRPr lang="en-US" sz="1100" b="0" i="0" u="none" strike="noStrike" noProof="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1489832823"/>
                  </a:ext>
                </a:extLst>
              </a:tr>
              <a:tr h="556629">
                <a:tc>
                  <a:txBody>
                    <a:bodyPr/>
                    <a:lstStyle/>
                    <a:p>
                      <a:pPr fontAlgn="ctr"/>
                      <a:r>
                        <a:rPr lang="en-US" sz="1100" b="0" i="1">
                          <a:solidFill>
                            <a:schemeClr val="tx1"/>
                          </a:solidFill>
                          <a:effectLst/>
                          <a:latin typeface="+mn-lt"/>
                        </a:rPr>
                        <a:t>Bug Fixing Process</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1" i="0" u="none" strike="noStrike" noProof="0">
                          <a:solidFill>
                            <a:srgbClr val="000000"/>
                          </a:solidFill>
                          <a:effectLst/>
                          <a:latin typeface="+mn-lt"/>
                        </a:rPr>
                        <a:t>Assignment:</a:t>
                      </a:r>
                      <a:r>
                        <a:rPr lang="en-US" sz="1100" b="0" i="0" u="none" strike="noStrike" noProof="0">
                          <a:solidFill>
                            <a:srgbClr val="000000"/>
                          </a:solidFill>
                          <a:effectLst/>
                          <a:latin typeface="+mn-lt"/>
                        </a:rPr>
                        <a:t> Bugs are assigned to developers based on expertise and current workload.</a:t>
                      </a:r>
                      <a:endParaRPr lang="en-US" sz="110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Fix Implementation:</a:t>
                      </a:r>
                      <a:r>
                        <a:rPr lang="en-US" sz="1100" b="0" i="0" u="none" strike="noStrike" noProof="0">
                          <a:solidFill>
                            <a:srgbClr val="000000"/>
                          </a:solidFill>
                          <a:effectLst/>
                          <a:latin typeface="+mn-lt"/>
                        </a:rPr>
                        <a:t> Developers fix the bugs and document the changes made.</a:t>
                      </a:r>
                      <a:endParaRPr lang="en-US" sz="110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Code Review:</a:t>
                      </a:r>
                      <a:r>
                        <a:rPr lang="en-US" sz="1100" b="0" i="0" u="none" strike="noStrike" noProof="0">
                          <a:solidFill>
                            <a:srgbClr val="000000"/>
                          </a:solidFill>
                          <a:effectLst/>
                          <a:latin typeface="+mn-lt"/>
                        </a:rPr>
                        <a:t> Peer review of bug fixes to ensure quality and prevent regressions.</a:t>
                      </a:r>
                      <a:endParaRPr lang="en-US" sz="1100" b="0" i="0" u="none" strike="noStrike" noProof="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212133286"/>
                  </a:ext>
                </a:extLst>
              </a:tr>
              <a:tr h="622669">
                <a:tc>
                  <a:txBody>
                    <a:bodyPr/>
                    <a:lstStyle/>
                    <a:p>
                      <a:pPr fontAlgn="ctr"/>
                      <a:r>
                        <a:rPr lang="en-US" sz="1100" b="0" i="1">
                          <a:solidFill>
                            <a:schemeClr val="tx1"/>
                          </a:solidFill>
                          <a:effectLst/>
                          <a:latin typeface="+mn-lt"/>
                        </a:rPr>
                        <a:t>Testing</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lvl="0" algn="l">
                        <a:lnSpc>
                          <a:spcPct val="100000"/>
                        </a:lnSpc>
                        <a:spcBef>
                          <a:spcPts val="0"/>
                        </a:spcBef>
                        <a:spcAft>
                          <a:spcPts val="0"/>
                        </a:spcAft>
                        <a:buNone/>
                      </a:pPr>
                      <a:r>
                        <a:rPr lang="en-US" sz="1100" b="1" i="0" u="none" strike="noStrike" noProof="0">
                          <a:solidFill>
                            <a:srgbClr val="000000"/>
                          </a:solidFill>
                          <a:effectLst/>
                          <a:latin typeface="+mn-lt"/>
                        </a:rPr>
                        <a:t>Unit Testing:</a:t>
                      </a:r>
                      <a:r>
                        <a:rPr lang="en-US" sz="1100" b="0" i="0" u="none" strike="noStrike" noProof="0">
                          <a:solidFill>
                            <a:srgbClr val="000000"/>
                          </a:solidFill>
                          <a:effectLst/>
                          <a:latin typeface="+mn-lt"/>
                        </a:rPr>
                        <a:t> Automated tests to ensure individual components work correctly.</a:t>
                      </a:r>
                      <a:endParaRPr lang="en-US" sz="110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Integration Testing:</a:t>
                      </a:r>
                      <a:r>
                        <a:rPr lang="en-US" sz="1100" b="0" i="0" u="none" strike="noStrike" noProof="0">
                          <a:solidFill>
                            <a:srgbClr val="000000"/>
                          </a:solidFill>
                          <a:effectLst/>
                          <a:latin typeface="+mn-lt"/>
                        </a:rPr>
                        <a:t> Tests to ensure modules work together as expected.</a:t>
                      </a:r>
                      <a:endParaRPr lang="en-US" sz="1100" b="0" i="0" u="none" strike="noStrike" noProof="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Regression Testing:</a:t>
                      </a:r>
                      <a:r>
                        <a:rPr lang="en-US" sz="1100" b="0" i="0" u="none" strike="noStrike" noProof="0">
                          <a:solidFill>
                            <a:srgbClr val="000000"/>
                          </a:solidFill>
                          <a:effectLst/>
                          <a:latin typeface="+mn-lt"/>
                        </a:rPr>
                        <a:t> Re-test previously working functionality to ensure new changes haven’t introduced new bugs.</a:t>
                      </a:r>
                      <a:endParaRPr lang="en-US" sz="1100" b="0" i="0" u="none" strike="noStrike" noProof="0">
                        <a:solidFill>
                          <a:srgbClr val="000000"/>
                        </a:solidFill>
                        <a:latin typeface="+mn-lt"/>
                      </a:endParaRPr>
                    </a:p>
                    <a:p>
                      <a:pPr lvl="0" algn="l">
                        <a:lnSpc>
                          <a:spcPct val="100000"/>
                        </a:lnSpc>
                        <a:spcBef>
                          <a:spcPts val="0"/>
                        </a:spcBef>
                        <a:spcAft>
                          <a:spcPts val="0"/>
                        </a:spcAft>
                        <a:buNone/>
                      </a:pPr>
                      <a:r>
                        <a:rPr lang="en-US" sz="1100" b="1" i="0" u="none" strike="noStrike" noProof="0">
                          <a:solidFill>
                            <a:srgbClr val="000000"/>
                          </a:solidFill>
                          <a:effectLst/>
                          <a:latin typeface="+mn-lt"/>
                        </a:rPr>
                        <a:t>User Acceptance Testing (UAT):</a:t>
                      </a:r>
                      <a:r>
                        <a:rPr lang="en-US" sz="1100" b="0" i="0" u="none" strike="noStrike" noProof="0">
                          <a:solidFill>
                            <a:srgbClr val="000000"/>
                          </a:solidFill>
                          <a:effectLst/>
                          <a:latin typeface="+mn-lt"/>
                        </a:rPr>
                        <a:t> Involve a select group of end-users to validate the system meets the business requirements.</a:t>
                      </a:r>
                      <a:endParaRPr lang="en-US" sz="1100" b="0" i="0" u="none" strike="noStrike" noProof="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864365816"/>
                  </a:ext>
                </a:extLst>
              </a:tr>
              <a:tr h="556629">
                <a:tc>
                  <a:txBody>
                    <a:bodyPr/>
                    <a:lstStyle/>
                    <a:p>
                      <a:pPr fontAlgn="ctr"/>
                      <a:r>
                        <a:rPr lang="en-US" sz="1100" b="0" i="1">
                          <a:solidFill>
                            <a:schemeClr val="tx1"/>
                          </a:solidFill>
                          <a:effectLst/>
                          <a:latin typeface="+mn-lt"/>
                        </a:rPr>
                        <a:t>Release Readiness</a:t>
                      </a:r>
                    </a:p>
                  </a:txBody>
                  <a:tcPr marL="91415" marR="91415" marT="91415" marB="91415" anchor="ctr">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B8D6CF"/>
                    </a:solidFill>
                  </a:tcPr>
                </a:tc>
                <a:tc>
                  <a:txBody>
                    <a:bodyPr/>
                    <a:lstStyle/>
                    <a:p>
                      <a:pPr marL="0" lvl="0" indent="0" algn="l">
                        <a:lnSpc>
                          <a:spcPct val="100000"/>
                        </a:lnSpc>
                        <a:spcBef>
                          <a:spcPts val="0"/>
                        </a:spcBef>
                        <a:spcAft>
                          <a:spcPts val="0"/>
                        </a:spcAft>
                        <a:buNone/>
                      </a:pPr>
                      <a:r>
                        <a:rPr lang="en-US" sz="1100" b="1" i="0" u="none" strike="noStrike" noProof="0">
                          <a:solidFill>
                            <a:srgbClr val="000000"/>
                          </a:solidFill>
                          <a:effectLst/>
                          <a:latin typeface="+mn-lt"/>
                        </a:rPr>
                        <a:t>Bug Status Review:</a:t>
                      </a:r>
                      <a:r>
                        <a:rPr lang="en-US" sz="1100" b="0" i="0" u="none" strike="noStrike" noProof="0">
                          <a:solidFill>
                            <a:srgbClr val="000000"/>
                          </a:solidFill>
                          <a:effectLst/>
                          <a:latin typeface="+mn-lt"/>
                        </a:rPr>
                        <a:t> Before the release, review the status of all bugs. Ensure that all critical and high-priority bugs are resolved.</a:t>
                      </a:r>
                      <a:endParaRPr lang="en-US" sz="1100">
                        <a:solidFill>
                          <a:srgbClr val="000000"/>
                        </a:solidFill>
                        <a:latin typeface="+mn-lt"/>
                      </a:endParaRPr>
                    </a:p>
                    <a:p>
                      <a:pPr marL="0" lvl="0" indent="0" algn="l">
                        <a:lnSpc>
                          <a:spcPct val="100000"/>
                        </a:lnSpc>
                        <a:spcBef>
                          <a:spcPts val="0"/>
                        </a:spcBef>
                        <a:spcAft>
                          <a:spcPts val="0"/>
                        </a:spcAft>
                        <a:buNone/>
                      </a:pPr>
                      <a:r>
                        <a:rPr lang="en-US" sz="1100" b="1" i="0" u="none" strike="noStrike" noProof="0">
                          <a:solidFill>
                            <a:srgbClr val="000000"/>
                          </a:solidFill>
                          <a:effectLst/>
                          <a:latin typeface="+mn-lt"/>
                        </a:rPr>
                        <a:t>Staging Environment:</a:t>
                      </a:r>
                      <a:r>
                        <a:rPr lang="en-US" sz="1100" b="0" i="0" u="none" strike="noStrike" noProof="0">
                          <a:solidFill>
                            <a:srgbClr val="000000"/>
                          </a:solidFill>
                          <a:effectLst/>
                          <a:latin typeface="+mn-lt"/>
                        </a:rPr>
                        <a:t> Deploy the application to a staging environment for final testing.</a:t>
                      </a:r>
                      <a:endParaRPr lang="en-US" sz="1100">
                        <a:solidFill>
                          <a:srgbClr val="000000"/>
                        </a:solidFill>
                        <a:latin typeface="+mn-lt"/>
                      </a:endParaRPr>
                    </a:p>
                    <a:p>
                      <a:pPr marL="0" lvl="0" indent="0" algn="l">
                        <a:lnSpc>
                          <a:spcPct val="100000"/>
                        </a:lnSpc>
                        <a:spcBef>
                          <a:spcPts val="0"/>
                        </a:spcBef>
                        <a:spcAft>
                          <a:spcPts val="0"/>
                        </a:spcAft>
                        <a:buNone/>
                      </a:pPr>
                      <a:r>
                        <a:rPr lang="en-US" sz="1100" b="1" i="0" u="none" strike="noStrike" noProof="0">
                          <a:solidFill>
                            <a:srgbClr val="000000"/>
                          </a:solidFill>
                          <a:effectLst/>
                          <a:latin typeface="+mn-lt"/>
                        </a:rPr>
                        <a:t>Sign-off:</a:t>
                      </a:r>
                      <a:r>
                        <a:rPr lang="en-US" sz="1100" b="0" i="0" u="none" strike="noStrike" noProof="0">
                          <a:solidFill>
                            <a:srgbClr val="000000"/>
                          </a:solidFill>
                          <a:effectLst/>
                          <a:latin typeface="+mn-lt"/>
                        </a:rPr>
                        <a:t> Obtain sign-off from key stakeholders before going live.</a:t>
                      </a:r>
                      <a:endParaRPr lang="en-US" sz="1100" b="0" i="0" u="none" strike="noStrike" noProof="0">
                        <a:solidFill>
                          <a:srgbClr val="000000"/>
                        </a:solidFill>
                        <a:latin typeface="+mn-lt"/>
                      </a:endParaRPr>
                    </a:p>
                  </a:txBody>
                  <a:tcPr marL="91415" marR="91415" marT="91415" marB="91415">
                    <a:lnL w="9525" cap="flat" cmpd="sng" algn="ctr">
                      <a:solidFill>
                        <a:srgbClr val="444444"/>
                      </a:solidFill>
                      <a:prstDash val="solid"/>
                      <a:round/>
                      <a:headEnd type="none" w="med" len="med"/>
                      <a:tailEnd type="none" w="med" len="med"/>
                    </a:lnL>
                    <a:lnR w="9525" cap="flat" cmpd="sng" algn="ctr">
                      <a:solidFill>
                        <a:srgbClr val="444444"/>
                      </a:solidFill>
                      <a:prstDash val="solid"/>
                      <a:round/>
                      <a:headEnd type="none" w="med" len="med"/>
                      <a:tailEnd type="none" w="med" len="med"/>
                    </a:lnR>
                    <a:lnT w="9525" cap="flat" cmpd="sng" algn="ctr">
                      <a:solidFill>
                        <a:srgbClr val="444444"/>
                      </a:solidFill>
                      <a:prstDash val="solid"/>
                      <a:round/>
                      <a:headEnd type="none" w="med" len="med"/>
                      <a:tailEnd type="none" w="med" len="med"/>
                    </a:lnT>
                    <a:lnB w="9525" cap="flat" cmpd="sng" algn="ctr">
                      <a:solidFill>
                        <a:srgbClr val="444444"/>
                      </a:solidFill>
                      <a:prstDash val="solid"/>
                      <a:round/>
                      <a:headEnd type="none" w="med" len="med"/>
                      <a:tailEnd type="none" w="med" len="med"/>
                    </a:lnB>
                    <a:solidFill>
                      <a:srgbClr val="FFFAF6"/>
                    </a:solidFill>
                  </a:tcPr>
                </a:tc>
                <a:extLst>
                  <a:ext uri="{0D108BD9-81ED-4DB2-BD59-A6C34878D82A}">
                    <a16:rowId xmlns:a16="http://schemas.microsoft.com/office/drawing/2014/main" val="2426386945"/>
                  </a:ext>
                </a:extLst>
              </a:tr>
            </a:tbl>
          </a:graphicData>
        </a:graphic>
      </p:graphicFrame>
      <p:sp>
        <p:nvSpPr>
          <p:cNvPr id="3" name="Google Shape;966;p41">
            <a:extLst>
              <a:ext uri="{FF2B5EF4-FFF2-40B4-BE49-F238E27FC236}">
                <a16:creationId xmlns:a16="http://schemas.microsoft.com/office/drawing/2014/main" id="{64EDECEE-0CCF-36AB-2664-EFCA478FDBEC}"/>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690851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2" name="TextBox 1">
            <a:extLst>
              <a:ext uri="{FF2B5EF4-FFF2-40B4-BE49-F238E27FC236}">
                <a16:creationId xmlns:a16="http://schemas.microsoft.com/office/drawing/2014/main" id="{600B4075-CC5C-B204-7134-EED42683E44E}"/>
              </a:ext>
            </a:extLst>
          </p:cNvPr>
          <p:cNvSpPr txBox="1"/>
          <p:nvPr/>
        </p:nvSpPr>
        <p:spPr>
          <a:xfrm>
            <a:off x="1431863" y="4774168"/>
            <a:ext cx="6280275" cy="369332"/>
          </a:xfrm>
          <a:prstGeom prst="rect">
            <a:avLst/>
          </a:prstGeom>
          <a:solidFill>
            <a:srgbClr val="FFFAF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 IBM. (n.d.). Data Breach.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3"/>
              </a:rPr>
              <a:t>https://www.ibm.com/topics/data-breach</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[2]. Wikipedia. (2024, Apr 14). Data loss. In Wikipedia.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4"/>
              </a:rPr>
              <a:t>https://en.wikipedia.org/wiki/Data_loss</a:t>
            </a:r>
            <a:endParaRPr lang="en-US" sz="6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[3]. </a:t>
            </a:r>
            <a:r>
              <a:rPr lang="en-US" sz="600" err="1">
                <a:latin typeface="Open Sans" panose="020B0606030504020204" pitchFamily="34" charset="0"/>
                <a:ea typeface="Open Sans" panose="020B0606030504020204" pitchFamily="34" charset="0"/>
                <a:cs typeface="Open Sans" panose="020B0606030504020204" pitchFamily="34" charset="0"/>
              </a:rPr>
              <a:t>Legowski</a:t>
            </a:r>
            <a:r>
              <a:rPr lang="en-US" sz="600">
                <a:latin typeface="Open Sans" panose="020B0606030504020204" pitchFamily="34" charset="0"/>
                <a:ea typeface="Open Sans" panose="020B0606030504020204" pitchFamily="34" charset="0"/>
                <a:cs typeface="Open Sans" panose="020B0606030504020204" pitchFamily="34" charset="0"/>
              </a:rPr>
              <a:t>, A. (2022, June 6). System Downtime. </a:t>
            </a:r>
            <a:r>
              <a:rPr lang="en-US" sz="600" err="1">
                <a:latin typeface="Open Sans" panose="020B0606030504020204" pitchFamily="34" charset="0"/>
                <a:ea typeface="Open Sans" panose="020B0606030504020204" pitchFamily="34" charset="0"/>
                <a:cs typeface="Open Sans" panose="020B0606030504020204" pitchFamily="34" charset="0"/>
              </a:rPr>
              <a:t>Pretius</a:t>
            </a:r>
            <a:r>
              <a:rPr lang="en-US" sz="600">
                <a:latin typeface="Open Sans" panose="020B0606030504020204" pitchFamily="34" charset="0"/>
                <a:ea typeface="Open Sans" panose="020B0606030504020204" pitchFamily="34" charset="0"/>
                <a:cs typeface="Open Sans" panose="020B0606030504020204" pitchFamily="34" charset="0"/>
              </a:rPr>
              <a:t> Blog. Retrieved from </a:t>
            </a:r>
            <a:r>
              <a:rPr lang="en-US" sz="600">
                <a:latin typeface="Open Sans" panose="020B0606030504020204" pitchFamily="34" charset="0"/>
                <a:ea typeface="Open Sans" panose="020B0606030504020204" pitchFamily="34" charset="0"/>
                <a:cs typeface="Open Sans" panose="020B0606030504020204" pitchFamily="34" charset="0"/>
                <a:hlinkClick r:id="rId5"/>
              </a:rPr>
              <a:t>https://pretius.com/blog/system-downtime/</a:t>
            </a:r>
            <a:endParaRPr lang="en-US" sz="60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1244;p59">
            <a:extLst>
              <a:ext uri="{FF2B5EF4-FFF2-40B4-BE49-F238E27FC236}">
                <a16:creationId xmlns:a16="http://schemas.microsoft.com/office/drawing/2014/main" id="{1764E471-9CB1-1A18-5476-B1ADABC93083}"/>
              </a:ext>
            </a:extLst>
          </p:cNvPr>
          <p:cNvSpPr txBox="1">
            <a:spLocks/>
          </p:cNvSpPr>
          <p:nvPr/>
        </p:nvSpPr>
        <p:spPr>
          <a:xfrm>
            <a:off x="720000" y="17437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1pPr>
            <a:lvl2pPr marR="0" lvl="1"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2pPr>
            <a:lvl3pPr marR="0" lvl="2"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3pPr>
            <a:lvl4pPr marR="0" lvl="3"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4pPr>
            <a:lvl5pPr marR="0" lvl="4"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5pPr>
            <a:lvl6pPr marR="0" lvl="5"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6pPr>
            <a:lvl7pPr marR="0" lvl="6"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7pPr>
            <a:lvl8pPr marR="0" lvl="7"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8pPr>
            <a:lvl9pPr marR="0" lvl="8" algn="ctr" rtl="0">
              <a:lnSpc>
                <a:spcPct val="100000"/>
              </a:lnSpc>
              <a:spcBef>
                <a:spcPts val="0"/>
              </a:spcBef>
              <a:spcAft>
                <a:spcPts val="0"/>
              </a:spcAft>
              <a:buClr>
                <a:schemeClr val="dk1"/>
              </a:buClr>
              <a:buSzPts val="3000"/>
              <a:buFont typeface="Inter Tight"/>
              <a:buNone/>
              <a:defRPr sz="3000" b="1" i="0" u="none" strike="noStrike" cap="none">
                <a:solidFill>
                  <a:schemeClr val="dk1"/>
                </a:solidFill>
                <a:latin typeface="Inter Tight"/>
                <a:ea typeface="Inter Tight"/>
                <a:cs typeface="Inter Tight"/>
                <a:sym typeface="Inter Tight"/>
              </a:defRPr>
            </a:lvl9pPr>
          </a:lstStyle>
          <a:p>
            <a:r>
              <a:rPr lang="en-US" sz="2400">
                <a:latin typeface="Open Sans" panose="020B0606030504020204" pitchFamily="34" charset="0"/>
                <a:ea typeface="Open Sans" panose="020B0606030504020204" pitchFamily="34" charset="0"/>
                <a:cs typeface="Open Sans" panose="020B0606030504020204" pitchFamily="34" charset="0"/>
              </a:rPr>
              <a:t>Software Disasters &amp; Mitigation</a:t>
            </a:r>
          </a:p>
        </p:txBody>
      </p:sp>
      <p:graphicFrame>
        <p:nvGraphicFramePr>
          <p:cNvPr id="7" name="Table 6">
            <a:extLst>
              <a:ext uri="{FF2B5EF4-FFF2-40B4-BE49-F238E27FC236}">
                <a16:creationId xmlns:a16="http://schemas.microsoft.com/office/drawing/2014/main" id="{F9729BD8-2976-8161-F7E0-204AF025ECEF}"/>
              </a:ext>
            </a:extLst>
          </p:cNvPr>
          <p:cNvGraphicFramePr>
            <a:graphicFrameLocks noGrp="1"/>
          </p:cNvGraphicFramePr>
          <p:nvPr>
            <p:extLst>
              <p:ext uri="{D42A27DB-BD31-4B8C-83A1-F6EECF244321}">
                <p14:modId xmlns:p14="http://schemas.microsoft.com/office/powerpoint/2010/main" val="4232134268"/>
              </p:ext>
            </p:extLst>
          </p:nvPr>
        </p:nvGraphicFramePr>
        <p:xfrm>
          <a:off x="396240" y="747075"/>
          <a:ext cx="8351520" cy="3909060"/>
        </p:xfrm>
        <a:graphic>
          <a:graphicData uri="http://schemas.openxmlformats.org/drawingml/2006/table">
            <a:tbl>
              <a:tblPr firstRow="1" bandRow="1">
                <a:tableStyleId>{F6D6EA9A-273F-4AC8-9EDF-B5E7F9130763}</a:tableStyleId>
              </a:tblPr>
              <a:tblGrid>
                <a:gridCol w="914400">
                  <a:extLst>
                    <a:ext uri="{9D8B030D-6E8A-4147-A177-3AD203B41FA5}">
                      <a16:colId xmlns:a16="http://schemas.microsoft.com/office/drawing/2014/main" val="3936168760"/>
                    </a:ext>
                  </a:extLst>
                </a:gridCol>
                <a:gridCol w="2651760">
                  <a:extLst>
                    <a:ext uri="{9D8B030D-6E8A-4147-A177-3AD203B41FA5}">
                      <a16:colId xmlns:a16="http://schemas.microsoft.com/office/drawing/2014/main" val="2767577473"/>
                    </a:ext>
                  </a:extLst>
                </a:gridCol>
                <a:gridCol w="1219200">
                  <a:extLst>
                    <a:ext uri="{9D8B030D-6E8A-4147-A177-3AD203B41FA5}">
                      <a16:colId xmlns:a16="http://schemas.microsoft.com/office/drawing/2014/main" val="3403970101"/>
                    </a:ext>
                  </a:extLst>
                </a:gridCol>
                <a:gridCol w="3566160">
                  <a:extLst>
                    <a:ext uri="{9D8B030D-6E8A-4147-A177-3AD203B41FA5}">
                      <a16:colId xmlns:a16="http://schemas.microsoft.com/office/drawing/2014/main" val="3998025648"/>
                    </a:ext>
                  </a:extLst>
                </a:gridCol>
              </a:tblGrid>
              <a:tr h="274320">
                <a:tc>
                  <a:txBody>
                    <a:bodyPr/>
                    <a:lstStyle/>
                    <a:p>
                      <a:pPr algn="ctr"/>
                      <a:r>
                        <a:rPr lang="en-US" sz="1050" b="1">
                          <a:solidFill>
                            <a:schemeClr val="bg1"/>
                          </a:solidFill>
                          <a:latin typeface="+mn-lt"/>
                        </a:rPr>
                        <a:t>Disaster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E8477"/>
                    </a:solidFill>
                  </a:tcPr>
                </a:tc>
                <a:tc>
                  <a:txBody>
                    <a:bodyPr/>
                    <a:lstStyle/>
                    <a:p>
                      <a:pPr algn="ctr"/>
                      <a:r>
                        <a:rPr lang="en-US" sz="1050" b="1">
                          <a:solidFill>
                            <a:schemeClr val="bg1"/>
                          </a:solidFill>
                          <a:latin typeface="+mn-lt"/>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E8477"/>
                    </a:solidFill>
                  </a:tcPr>
                </a:tc>
                <a:tc>
                  <a:txBody>
                    <a:bodyPr/>
                    <a:lstStyle/>
                    <a:p>
                      <a:pPr algn="ctr"/>
                      <a:r>
                        <a:rPr lang="en-US" sz="1050" b="1">
                          <a:solidFill>
                            <a:schemeClr val="bg1"/>
                          </a:solidFill>
                          <a:latin typeface="+mn-lt"/>
                        </a:rPr>
                        <a:t>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E8477"/>
                    </a:solidFill>
                  </a:tcPr>
                </a:tc>
                <a:tc>
                  <a:txBody>
                    <a:bodyPr/>
                    <a:lstStyle/>
                    <a:p>
                      <a:pPr algn="ctr"/>
                      <a:r>
                        <a:rPr lang="en-US" sz="1050" b="1">
                          <a:solidFill>
                            <a:schemeClr val="bg1"/>
                          </a:solidFill>
                          <a:latin typeface="+mn-lt"/>
                        </a:rPr>
                        <a:t>Mitigation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E8477"/>
                    </a:solidFill>
                  </a:tcPr>
                </a:tc>
                <a:extLst>
                  <a:ext uri="{0D108BD9-81ED-4DB2-BD59-A6C34878D82A}">
                    <a16:rowId xmlns:a16="http://schemas.microsoft.com/office/drawing/2014/main" val="3424042554"/>
                  </a:ext>
                </a:extLst>
              </a:tr>
              <a:tr h="861003">
                <a:tc>
                  <a:txBody>
                    <a:bodyPr/>
                    <a:lstStyle/>
                    <a:p>
                      <a:pPr algn="ctr"/>
                      <a:r>
                        <a:rPr lang="en-US" sz="1050" i="1">
                          <a:solidFill>
                            <a:schemeClr val="tx1"/>
                          </a:solidFill>
                          <a:latin typeface="+mn-lt"/>
                        </a:rPr>
                        <a:t>Data Breach</a:t>
                      </a:r>
                      <a:r>
                        <a:rPr lang="en-US" sz="1050" i="1" baseline="3000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8D6CF"/>
                    </a:solidFill>
                  </a:tcPr>
                </a:tc>
                <a:tc>
                  <a:txBody>
                    <a:bodyPr/>
                    <a:lstStyle/>
                    <a:p>
                      <a:r>
                        <a:rPr lang="en-US" sz="1050">
                          <a:solidFill>
                            <a:srgbClr val="000000"/>
                          </a:solidFill>
                          <a:latin typeface="+mn-lt"/>
                        </a:rPr>
                        <a:t>Data breach occurs when unauthorized individuals gain access to sensitive environmental data stored within our system, such as customer information, compliance records, or research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r>
                        <a:rPr lang="en-US" sz="1050">
                          <a:solidFill>
                            <a:srgbClr val="000000"/>
                          </a:solidFill>
                          <a:latin typeface="+mn-lt"/>
                        </a:rPr>
                        <a:t>Compromised user privacy, loss of trust, legal consequences.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pPr marL="285750" indent="-285750">
                        <a:buFont typeface="Arial" panose="020B0604020202020204" pitchFamily="34" charset="0"/>
                        <a:buChar char="•"/>
                      </a:pPr>
                      <a:r>
                        <a:rPr lang="en-US" sz="1050">
                          <a:solidFill>
                            <a:srgbClr val="000000"/>
                          </a:solidFill>
                          <a:latin typeface="+mn-lt"/>
                        </a:rPr>
                        <a:t>Enforce strict access controls and authentication mechanisms (User Story 3.1).</a:t>
                      </a:r>
                    </a:p>
                    <a:p>
                      <a:pPr marL="285750" indent="-285750">
                        <a:buFont typeface="Arial" panose="020B0604020202020204" pitchFamily="34" charset="0"/>
                        <a:buChar char="•"/>
                      </a:pPr>
                      <a:r>
                        <a:rPr lang="en-US" sz="1050">
                          <a:solidFill>
                            <a:srgbClr val="000000"/>
                          </a:solidFill>
                          <a:latin typeface="+mn-lt"/>
                        </a:rPr>
                        <a:t>Implement robust encryption protocols to safeguard sensitive data stored within the system (User Story 3.3).</a:t>
                      </a:r>
                    </a:p>
                    <a:p>
                      <a:pPr marL="285750" indent="-285750">
                        <a:buFont typeface="Arial" panose="020B0604020202020204" pitchFamily="34" charset="0"/>
                        <a:buChar char="•"/>
                      </a:pPr>
                      <a:r>
                        <a:rPr lang="en-US" sz="1050">
                          <a:solidFill>
                            <a:srgbClr val="000000"/>
                          </a:solidFill>
                          <a:latin typeface="+mn-lt"/>
                        </a:rPr>
                        <a:t>Conduct regular security audits and vulnerability assessments (User Story 3.3).</a:t>
                      </a:r>
                    </a:p>
                    <a:p>
                      <a:pPr marL="285750" indent="-285750">
                        <a:buFont typeface="Arial" panose="020B0604020202020204" pitchFamily="34" charset="0"/>
                        <a:buChar char="•"/>
                      </a:pPr>
                      <a:r>
                        <a:rPr lang="en-US" sz="1050">
                          <a:solidFill>
                            <a:srgbClr val="000000"/>
                          </a:solidFill>
                          <a:latin typeface="+mn-lt"/>
                        </a:rPr>
                        <a:t>Provide user education on data security.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extLst>
                  <a:ext uri="{0D108BD9-81ED-4DB2-BD59-A6C34878D82A}">
                    <a16:rowId xmlns:a16="http://schemas.microsoft.com/office/drawing/2014/main" val="908009791"/>
                  </a:ext>
                </a:extLst>
              </a:tr>
              <a:tr h="870903">
                <a:tc>
                  <a:txBody>
                    <a:bodyPr/>
                    <a:lstStyle/>
                    <a:p>
                      <a:pPr algn="ctr"/>
                      <a:r>
                        <a:rPr lang="en-US" sz="1050" i="1">
                          <a:solidFill>
                            <a:schemeClr val="tx1"/>
                          </a:solidFill>
                          <a:latin typeface="+mn-lt"/>
                        </a:rPr>
                        <a:t>Data Loss</a:t>
                      </a:r>
                      <a:r>
                        <a:rPr lang="en-US" sz="1050" b="0" i="1" u="none" strike="noStrike" cap="none" baseline="30000">
                          <a:solidFill>
                            <a:schemeClr val="tx1"/>
                          </a:solidFill>
                          <a:latin typeface="Arial"/>
                          <a:cs typeface="Arial"/>
                          <a:sym typeface="Arial"/>
                        </a:rPr>
                        <a:t>2</a:t>
                      </a:r>
                      <a:endParaRPr lang="en-US" sz="1050" i="1">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8D6CF"/>
                    </a:solidFill>
                  </a:tcPr>
                </a:tc>
                <a:tc>
                  <a:txBody>
                    <a:bodyPr/>
                    <a:lstStyle/>
                    <a:p>
                      <a:r>
                        <a:rPr lang="en-US" sz="1050">
                          <a:solidFill>
                            <a:srgbClr val="000000"/>
                          </a:solidFill>
                          <a:latin typeface="+mn-lt"/>
                        </a:rPr>
                        <a:t>Data loss occurs when critical environmental data stored within our system is accidentally deleted, corrupted, or becomes inaccessible due to software errors, hardware failures, or human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r>
                        <a:rPr lang="en-US" sz="1050">
                          <a:solidFill>
                            <a:srgbClr val="000000"/>
                          </a:solidFill>
                          <a:latin typeface="+mn-lt"/>
                        </a:rPr>
                        <a:t>Loss of valuable data, hindrance to decision-making processes.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pPr marL="285750" indent="-285750">
                        <a:buClr>
                          <a:schemeClr val="tx1"/>
                        </a:buClr>
                        <a:buFont typeface="Arial" panose="020B0604020202020204" pitchFamily="34" charset="0"/>
                        <a:buChar char="•"/>
                      </a:pPr>
                      <a:r>
                        <a:rPr lang="en-US" sz="1050">
                          <a:solidFill>
                            <a:srgbClr val="000000"/>
                          </a:solidFill>
                          <a:latin typeface="+mn-lt"/>
                        </a:rPr>
                        <a:t>Implement data backup and recovery procedures (User Story 3.0).</a:t>
                      </a:r>
                    </a:p>
                    <a:p>
                      <a:pPr marL="285750" indent="-285750">
                        <a:buClr>
                          <a:schemeClr val="tx1"/>
                        </a:buClr>
                        <a:buFont typeface="Arial" panose="020B0604020202020204" pitchFamily="34" charset="0"/>
                        <a:buChar char="•"/>
                      </a:pPr>
                      <a:r>
                        <a:rPr lang="en-US" sz="1050">
                          <a:solidFill>
                            <a:srgbClr val="000000"/>
                          </a:solidFill>
                          <a:latin typeface="+mn-lt"/>
                        </a:rPr>
                        <a:t>Conduct regular backups of environmental data (User Story 3.0).</a:t>
                      </a:r>
                    </a:p>
                    <a:p>
                      <a:pPr marL="285750" indent="-285750">
                        <a:buClr>
                          <a:schemeClr val="tx1"/>
                        </a:buClr>
                        <a:buFont typeface="Arial" panose="020B0604020202020204" pitchFamily="34" charset="0"/>
                        <a:buChar char="•"/>
                      </a:pPr>
                      <a:r>
                        <a:rPr lang="en-US" sz="1050">
                          <a:solidFill>
                            <a:srgbClr val="000000"/>
                          </a:solidFill>
                          <a:latin typeface="+mn-lt"/>
                        </a:rPr>
                        <a:t>Test backup and recovery processes for data integrity (User Story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extLst>
                  <a:ext uri="{0D108BD9-81ED-4DB2-BD59-A6C34878D82A}">
                    <a16:rowId xmlns:a16="http://schemas.microsoft.com/office/drawing/2014/main" val="1079550635"/>
                  </a:ext>
                </a:extLst>
              </a:tr>
              <a:tr h="870903">
                <a:tc>
                  <a:txBody>
                    <a:bodyPr/>
                    <a:lstStyle/>
                    <a:p>
                      <a:pPr algn="ctr"/>
                      <a:r>
                        <a:rPr lang="en-US" sz="1050" i="1">
                          <a:solidFill>
                            <a:schemeClr val="tx1"/>
                          </a:solidFill>
                          <a:latin typeface="+mn-lt"/>
                        </a:rPr>
                        <a:t>System Downtime</a:t>
                      </a:r>
                      <a:r>
                        <a:rPr lang="en-US" sz="1050" b="0" i="1" u="none" strike="noStrike" cap="none" baseline="30000">
                          <a:solidFill>
                            <a:schemeClr val="tx1"/>
                          </a:solidFill>
                          <a:latin typeface="Arial"/>
                          <a:cs typeface="Arial"/>
                          <a:sym typeface="Arial"/>
                        </a:rPr>
                        <a:t>3</a:t>
                      </a:r>
                      <a:endParaRPr lang="en-US" sz="1050" i="1">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8D6CF"/>
                    </a:solidFill>
                  </a:tcPr>
                </a:tc>
                <a:tc>
                  <a:txBody>
                    <a:bodyPr/>
                    <a:lstStyle/>
                    <a:p>
                      <a:r>
                        <a:rPr lang="en-US" sz="1050">
                          <a:solidFill>
                            <a:srgbClr val="000000"/>
                          </a:solidFill>
                          <a:latin typeface="+mn-lt"/>
                        </a:rPr>
                        <a:t>System downtime occurs when our Environmental Management System experiences prolonged periods of unavailability due to software bugs, hardware failures, or cyberattacks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r>
                        <a:rPr lang="en-US" sz="1050">
                          <a:solidFill>
                            <a:srgbClr val="000000"/>
                          </a:solidFill>
                          <a:latin typeface="+mn-lt"/>
                        </a:rPr>
                        <a:t>Disrupted access to critical environmental data, loss of productivity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tc>
                  <a:txBody>
                    <a:bodyPr/>
                    <a:lstStyle/>
                    <a:p>
                      <a:pPr marL="285750" indent="-285750">
                        <a:buClr>
                          <a:schemeClr val="tx1"/>
                        </a:buClr>
                        <a:buFont typeface="Arial" panose="020B0604020202020204" pitchFamily="34" charset="0"/>
                        <a:buChar char="•"/>
                      </a:pPr>
                      <a:r>
                        <a:rPr lang="en-US" sz="1050">
                          <a:solidFill>
                            <a:srgbClr val="000000"/>
                          </a:solidFill>
                          <a:latin typeface="+mn-lt"/>
                        </a:rPr>
                        <a:t>Implement redundancy and failover mechanisms (User Story 3.1).</a:t>
                      </a:r>
                    </a:p>
                    <a:p>
                      <a:pPr marL="285750" indent="-285750">
                        <a:buClr>
                          <a:schemeClr val="tx1"/>
                        </a:buClr>
                        <a:buFont typeface="Arial" panose="020B0604020202020204" pitchFamily="34" charset="0"/>
                        <a:buChar char="•"/>
                      </a:pPr>
                      <a:r>
                        <a:rPr lang="en-US" sz="1050">
                          <a:solidFill>
                            <a:srgbClr val="000000"/>
                          </a:solidFill>
                          <a:latin typeface="+mn-lt"/>
                        </a:rPr>
                        <a:t>Conduct regular system maintenance and updates and monitor system health and performance (User Story 3.2).</a:t>
                      </a:r>
                    </a:p>
                    <a:p>
                      <a:pPr marL="285750" indent="-285750">
                        <a:buClr>
                          <a:schemeClr val="tx1"/>
                        </a:buClr>
                        <a:buFont typeface="Arial" panose="020B0604020202020204" pitchFamily="34" charset="0"/>
                        <a:buChar char="•"/>
                      </a:pPr>
                      <a:r>
                        <a:rPr lang="en-US" sz="1050">
                          <a:solidFill>
                            <a:srgbClr val="000000"/>
                          </a:solidFill>
                          <a:latin typeface="+mn-lt"/>
                        </a:rPr>
                        <a:t>Establish incident response procedures (User Story 3.1, 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AF6"/>
                    </a:solidFill>
                  </a:tcPr>
                </a:tc>
                <a:extLst>
                  <a:ext uri="{0D108BD9-81ED-4DB2-BD59-A6C34878D82A}">
                    <a16:rowId xmlns:a16="http://schemas.microsoft.com/office/drawing/2014/main" val="3147354004"/>
                  </a:ext>
                </a:extLst>
              </a:tr>
            </a:tbl>
          </a:graphicData>
        </a:graphic>
      </p:graphicFrame>
      <p:sp>
        <p:nvSpPr>
          <p:cNvPr id="5" name="Google Shape;966;p41">
            <a:extLst>
              <a:ext uri="{FF2B5EF4-FFF2-40B4-BE49-F238E27FC236}">
                <a16:creationId xmlns:a16="http://schemas.microsoft.com/office/drawing/2014/main" id="{0D23C4F0-BDA2-DF54-2C4E-1C08250019C0}"/>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525363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92A1-3947-A219-D4D1-2D951FECCE40}"/>
              </a:ext>
            </a:extLst>
          </p:cNvPr>
          <p:cNvSpPr>
            <a:spLocks noGrp="1"/>
          </p:cNvSpPr>
          <p:nvPr>
            <p:ph type="title"/>
          </p:nvPr>
        </p:nvSpPr>
        <p:spPr>
          <a:xfrm>
            <a:off x="715100" y="282166"/>
            <a:ext cx="7713900" cy="572700"/>
          </a:xfrm>
        </p:spPr>
        <p:txBody>
          <a:bodyPr/>
          <a:lstStyle/>
          <a:p>
            <a:r>
              <a:rPr lang="en-US">
                <a:latin typeface="+mn-lt"/>
              </a:rPr>
              <a:t>Mitigation Plan for Regulatory Change</a:t>
            </a:r>
            <a:endParaRPr lang="en-US" sz="1000" b="0">
              <a:solidFill>
                <a:srgbClr val="000000"/>
              </a:solidFill>
              <a:latin typeface="+mn-lt"/>
            </a:endParaRPr>
          </a:p>
        </p:txBody>
      </p:sp>
      <p:pic>
        <p:nvPicPr>
          <p:cNvPr id="3" name="Picture 2" descr="A screenshot of a computer&#10;&#10;Description automatically generated">
            <a:extLst>
              <a:ext uri="{FF2B5EF4-FFF2-40B4-BE49-F238E27FC236}">
                <a16:creationId xmlns:a16="http://schemas.microsoft.com/office/drawing/2014/main" id="{ECB17AB4-FC55-4A3C-79AE-650E2FA6BE04}"/>
              </a:ext>
            </a:extLst>
          </p:cNvPr>
          <p:cNvPicPr>
            <a:picLocks noChangeAspect="1"/>
          </p:cNvPicPr>
          <p:nvPr/>
        </p:nvPicPr>
        <p:blipFill>
          <a:blip r:embed="rId2"/>
          <a:stretch>
            <a:fillRect/>
          </a:stretch>
        </p:blipFill>
        <p:spPr>
          <a:xfrm>
            <a:off x="0" y="1262873"/>
            <a:ext cx="9144000" cy="3204195"/>
          </a:xfrm>
          <a:prstGeom prst="rect">
            <a:avLst/>
          </a:prstGeom>
        </p:spPr>
      </p:pic>
      <p:sp>
        <p:nvSpPr>
          <p:cNvPr id="5" name="Google Shape;966;p41">
            <a:extLst>
              <a:ext uri="{FF2B5EF4-FFF2-40B4-BE49-F238E27FC236}">
                <a16:creationId xmlns:a16="http://schemas.microsoft.com/office/drawing/2014/main" id="{A83EE071-F28A-6B2C-832C-5C1FBCF530DF}"/>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42652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01"/>
        <p:cNvGrpSpPr/>
        <p:nvPr/>
      </p:nvGrpSpPr>
      <p:grpSpPr>
        <a:xfrm>
          <a:off x="0" y="0"/>
          <a:ext cx="0" cy="0"/>
          <a:chOff x="0" y="0"/>
          <a:chExt cx="0" cy="0"/>
        </a:xfrm>
      </p:grpSpPr>
      <p:sp>
        <p:nvSpPr>
          <p:cNvPr id="4" name="Title 1">
            <a:extLst>
              <a:ext uri="{FF2B5EF4-FFF2-40B4-BE49-F238E27FC236}">
                <a16:creationId xmlns:a16="http://schemas.microsoft.com/office/drawing/2014/main" id="{8328C4CD-E374-7AAA-911A-1BEE21ADCFE2}"/>
              </a:ext>
            </a:extLst>
          </p:cNvPr>
          <p:cNvSpPr>
            <a:spLocks noGrp="1"/>
          </p:cNvSpPr>
          <p:nvPr>
            <p:ph type="title"/>
          </p:nvPr>
        </p:nvSpPr>
        <p:spPr>
          <a:xfrm>
            <a:off x="715100" y="26693"/>
            <a:ext cx="7713900" cy="457200"/>
          </a:xfrm>
        </p:spPr>
        <p:txBody>
          <a:bodyPr anchor="ctr"/>
          <a:lstStyle/>
          <a:p>
            <a:r>
              <a:rPr lang="en-US" sz="2400">
                <a:latin typeface="Open Sans" panose="020B0606030504020204" pitchFamily="34" charset="0"/>
                <a:ea typeface="Open Sans" panose="020B0606030504020204" pitchFamily="34" charset="0"/>
                <a:cs typeface="Open Sans" panose="020B0606030504020204" pitchFamily="34" charset="0"/>
              </a:rPr>
              <a:t>To-Be State</a:t>
            </a:r>
          </a:p>
        </p:txBody>
      </p:sp>
      <p:pic>
        <p:nvPicPr>
          <p:cNvPr id="3" name="Picture 2">
            <a:extLst>
              <a:ext uri="{FF2B5EF4-FFF2-40B4-BE49-F238E27FC236}">
                <a16:creationId xmlns:a16="http://schemas.microsoft.com/office/drawing/2014/main" id="{BBB0A5E1-A91B-7225-94AE-6513CFBB5387}"/>
              </a:ext>
            </a:extLst>
          </p:cNvPr>
          <p:cNvPicPr>
            <a:picLocks noChangeAspect="1"/>
          </p:cNvPicPr>
          <p:nvPr/>
        </p:nvPicPr>
        <p:blipFill>
          <a:blip r:embed="rId3"/>
          <a:srcRect/>
          <a:stretch/>
        </p:blipFill>
        <p:spPr>
          <a:xfrm>
            <a:off x="605615" y="292751"/>
            <a:ext cx="7932770" cy="4101512"/>
          </a:xfrm>
          <a:prstGeom prst="rect">
            <a:avLst/>
          </a:prstGeom>
        </p:spPr>
      </p:pic>
      <p:sp>
        <p:nvSpPr>
          <p:cNvPr id="5" name="TextBox 4">
            <a:extLst>
              <a:ext uri="{FF2B5EF4-FFF2-40B4-BE49-F238E27FC236}">
                <a16:creationId xmlns:a16="http://schemas.microsoft.com/office/drawing/2014/main" id="{C43AF878-AFCB-9BE6-20CB-23AB5A41D04C}"/>
              </a:ext>
            </a:extLst>
          </p:cNvPr>
          <p:cNvSpPr txBox="1"/>
          <p:nvPr/>
        </p:nvSpPr>
        <p:spPr>
          <a:xfrm>
            <a:off x="72501" y="4661172"/>
            <a:ext cx="4985445" cy="461665"/>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a:ea typeface="Open Sans"/>
                <a:cs typeface="Open Sans"/>
              </a:rPr>
              <a:t>Icons used to create diagram from Lucid (</a:t>
            </a:r>
            <a:r>
              <a:rPr lang="en-US" sz="600">
                <a:latin typeface="Open Sans"/>
                <a:ea typeface="Open Sans"/>
                <a:cs typeface="Open Sans"/>
                <a:hlinkClick r:id="rId4"/>
              </a:rPr>
              <a:t>https://lucid.co/</a:t>
            </a:r>
            <a:r>
              <a:rPr lang="en-US" sz="600">
                <a:latin typeface="Open Sans"/>
                <a:ea typeface="Open Sans"/>
                <a:cs typeface="Open Sans"/>
              </a:rPr>
              <a:t>)</a:t>
            </a:r>
          </a:p>
          <a:p>
            <a:pPr>
              <a:buSzPts val="1100"/>
              <a:defRPr/>
            </a:pPr>
            <a:r>
              <a:rPr lang="en-US" sz="600">
                <a:latin typeface="Open Sans"/>
                <a:ea typeface="Open Sans"/>
                <a:cs typeface="Open Sans"/>
              </a:rPr>
              <a:t>[1] </a:t>
            </a:r>
            <a:r>
              <a:rPr lang="en-US" sz="600" err="1">
                <a:latin typeface="Open Sans"/>
                <a:ea typeface="Open Sans"/>
                <a:cs typeface="Open Sans"/>
              </a:rPr>
              <a:t>SeedDMS</a:t>
            </a:r>
            <a:r>
              <a:rPr lang="en-US" sz="600">
                <a:latin typeface="Open Sans"/>
                <a:ea typeface="Open Sans"/>
                <a:cs typeface="Open Sans"/>
              </a:rPr>
              <a:t>. (n.d.) </a:t>
            </a:r>
            <a:r>
              <a:rPr lang="en-US" sz="600" err="1">
                <a:latin typeface="Open Sans"/>
                <a:ea typeface="Open Sans"/>
                <a:cs typeface="Open Sans"/>
              </a:rPr>
              <a:t>SeedDMS</a:t>
            </a:r>
            <a:r>
              <a:rPr lang="en-US" sz="600">
                <a:latin typeface="Open Sans"/>
                <a:ea typeface="Open Sans"/>
                <a:cs typeface="Open Sans"/>
              </a:rPr>
              <a:t> Logo. Retrieved from </a:t>
            </a:r>
            <a:r>
              <a:rPr lang="en-US" sz="600">
                <a:latin typeface="Open Sans"/>
                <a:ea typeface="Open Sans"/>
                <a:cs typeface="Open Sans"/>
                <a:hlinkClick r:id="rId5"/>
              </a:rPr>
              <a:t>https://www.seeddms.org/images/seeddms-logo.svg</a:t>
            </a:r>
            <a:endParaRPr lang="en-US" sz="600">
              <a:latin typeface="Open Sans"/>
              <a:ea typeface="Open Sans"/>
              <a:cs typeface="Open Sans"/>
            </a:endParaRPr>
          </a:p>
          <a:p>
            <a:pPr>
              <a:defRPr/>
            </a:pPr>
            <a:r>
              <a:rPr lang="en-US" sz="600">
                <a:latin typeface="Open Sans"/>
                <a:ea typeface="Open Sans"/>
              </a:rPr>
              <a:t>[2]. IBM. (n.d.). Data Breach. Retrieved from </a:t>
            </a:r>
            <a:r>
              <a:rPr lang="en-US" sz="600">
                <a:solidFill>
                  <a:srgbClr val="005C51"/>
                </a:solidFill>
                <a:latin typeface="Open Sans"/>
                <a:ea typeface="Open Sans"/>
                <a:hlinkClick r:id="rId6"/>
              </a:rPr>
              <a:t>https://www.ibm.com/topics/data-breach</a:t>
            </a:r>
            <a:endParaRPr lang="en-US" sz="600">
              <a:solidFill>
                <a:srgbClr val="005C51"/>
              </a:solidFill>
              <a:latin typeface="Open Sans"/>
              <a:ea typeface="Open Sans"/>
            </a:endParaRPr>
          </a:p>
          <a:p>
            <a:pPr>
              <a:defRPr/>
            </a:pPr>
            <a:r>
              <a:rPr lang="en-US" sz="600">
                <a:latin typeface="Open Sans"/>
                <a:ea typeface="Open Sans"/>
              </a:rPr>
              <a:t>[3]. Wikipedia. (2024, Apr 14). Data loss. In Wikipedia. Retrieved from </a:t>
            </a:r>
            <a:r>
              <a:rPr lang="en-US" sz="600">
                <a:solidFill>
                  <a:srgbClr val="005C51"/>
                </a:solidFill>
                <a:latin typeface="Open Sans"/>
                <a:ea typeface="Open Sans"/>
                <a:hlinkClick r:id="rId7"/>
              </a:rPr>
              <a:t>https://en.wikipedia.org/wiki/Data_loss</a:t>
            </a:r>
            <a:endParaRPr lang="en-US" sz="600">
              <a:solidFill>
                <a:srgbClr val="005C51"/>
              </a:solidFill>
              <a:latin typeface="Open Sans"/>
              <a:ea typeface="Open Sans"/>
            </a:endParaRPr>
          </a:p>
        </p:txBody>
      </p:sp>
      <p:sp>
        <p:nvSpPr>
          <p:cNvPr id="6" name="TextBox 5">
            <a:extLst>
              <a:ext uri="{FF2B5EF4-FFF2-40B4-BE49-F238E27FC236}">
                <a16:creationId xmlns:a16="http://schemas.microsoft.com/office/drawing/2014/main" id="{F6EA8BEC-7ECC-D8A0-86B3-AA42BDF4572A}"/>
              </a:ext>
            </a:extLst>
          </p:cNvPr>
          <p:cNvSpPr txBox="1"/>
          <p:nvPr/>
        </p:nvSpPr>
        <p:spPr>
          <a:xfrm>
            <a:off x="1789265" y="912213"/>
            <a:ext cx="227767"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600">
                <a:latin typeface="Open Sans" panose="020B0606030504020204" pitchFamily="34" charset="0"/>
                <a:ea typeface="Open Sans" panose="020B0606030504020204" pitchFamily="34" charset="0"/>
                <a:cs typeface="Open Sans" panose="020B0606030504020204" pitchFamily="34" charset="0"/>
              </a:rPr>
              <a:t>1</a:t>
            </a:r>
          </a:p>
        </p:txBody>
      </p:sp>
      <p:sp>
        <p:nvSpPr>
          <p:cNvPr id="2" name="TextBox 1">
            <a:extLst>
              <a:ext uri="{FF2B5EF4-FFF2-40B4-BE49-F238E27FC236}">
                <a16:creationId xmlns:a16="http://schemas.microsoft.com/office/drawing/2014/main" id="{DF92957D-B0E8-B624-B6F3-542E1337D877}"/>
              </a:ext>
            </a:extLst>
          </p:cNvPr>
          <p:cNvSpPr txBox="1"/>
          <p:nvPr/>
        </p:nvSpPr>
        <p:spPr>
          <a:xfrm>
            <a:off x="6239150" y="3737174"/>
            <a:ext cx="2647407" cy="1363742"/>
          </a:xfrm>
          <a:prstGeom prst="roundRect">
            <a:avLst>
              <a:gd name="adj" fmla="val 11905"/>
            </a:avLst>
          </a:prstGeom>
          <a:ln>
            <a:prstDash val="sysDash"/>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r>
              <a:rPr lang="en-US" sz="700" b="1">
                <a:solidFill>
                  <a:schemeClr val="tx1"/>
                </a:solidFill>
                <a:ea typeface="+mn-lt"/>
                <a:cs typeface="+mn-lt"/>
              </a:rPr>
              <a:t>Administrative Dashboard</a:t>
            </a:r>
            <a:r>
              <a:rPr lang="en-US" sz="700">
                <a:solidFill>
                  <a:srgbClr val="0D0D0D"/>
                </a:solidFill>
                <a:ea typeface="+mn-lt"/>
                <a:cs typeface="+mn-lt"/>
              </a:rPr>
              <a:t> </a:t>
            </a:r>
          </a:p>
          <a:p>
            <a:r>
              <a:rPr lang="en-US" sz="700">
                <a:solidFill>
                  <a:srgbClr val="000000"/>
                </a:solidFill>
                <a:ea typeface="+mn-lt"/>
                <a:cs typeface="+mn-lt"/>
              </a:rPr>
              <a:t>Database Administrator uses </a:t>
            </a:r>
            <a:r>
              <a:rPr lang="en-US" sz="700">
                <a:solidFill>
                  <a:srgbClr val="0D0D0D"/>
                </a:solidFill>
                <a:ea typeface="+mn-lt"/>
                <a:cs typeface="+mn-lt"/>
              </a:rPr>
              <a:t>this to optimize performance and security of the EMS and data management systems.</a:t>
            </a:r>
          </a:p>
          <a:p>
            <a:r>
              <a:rPr lang="en-US" sz="700" b="1">
                <a:solidFill>
                  <a:schemeClr val="tx1"/>
                </a:solidFill>
                <a:ea typeface="+mn-lt"/>
                <a:cs typeface="+mn-lt"/>
              </a:rPr>
              <a:t>Data Entry &amp; Management </a:t>
            </a:r>
            <a:r>
              <a:rPr lang="en-US" sz="700">
                <a:solidFill>
                  <a:srgbClr val="0D0D0D"/>
                </a:solidFill>
                <a:ea typeface="+mn-lt"/>
                <a:cs typeface="+mn-lt"/>
              </a:rPr>
              <a:t>and </a:t>
            </a:r>
            <a:r>
              <a:rPr lang="en-US" sz="700" b="1">
                <a:solidFill>
                  <a:schemeClr val="tx1"/>
                </a:solidFill>
                <a:ea typeface="+mn-lt"/>
                <a:cs typeface="+mn-lt"/>
              </a:rPr>
              <a:t>Supply Chain Module</a:t>
            </a:r>
            <a:br>
              <a:rPr lang="en-US" sz="700" b="1">
                <a:solidFill>
                  <a:schemeClr val="tx1"/>
                </a:solidFill>
                <a:ea typeface="+mn-lt"/>
                <a:cs typeface="+mn-lt"/>
              </a:rPr>
            </a:br>
            <a:r>
              <a:rPr lang="en-US" sz="700">
                <a:solidFill>
                  <a:srgbClr val="0D0D0D"/>
                </a:solidFill>
                <a:ea typeface="+mn-lt"/>
                <a:cs typeface="+mn-lt"/>
              </a:rPr>
              <a:t>Supply Chain Ops Manager inputs and accesses the centralized data.</a:t>
            </a:r>
          </a:p>
          <a:p>
            <a:r>
              <a:rPr lang="en-US" sz="700" b="1">
                <a:solidFill>
                  <a:schemeClr val="tx1"/>
                </a:solidFill>
                <a:ea typeface="+mn-lt"/>
                <a:cs typeface="+mn-lt"/>
              </a:rPr>
              <a:t>Dashboard &amp; Reports Module</a:t>
            </a:r>
            <a:r>
              <a:rPr lang="en-US" sz="700">
                <a:solidFill>
                  <a:schemeClr val="tx1"/>
                </a:solidFill>
                <a:ea typeface="+mn-lt"/>
                <a:cs typeface="+mn-lt"/>
              </a:rPr>
              <a:t> </a:t>
            </a:r>
            <a:br>
              <a:rPr lang="en-US" sz="700">
                <a:solidFill>
                  <a:schemeClr val="tx1"/>
                </a:solidFill>
                <a:ea typeface="+mn-lt"/>
                <a:cs typeface="+mn-lt"/>
              </a:rPr>
            </a:br>
            <a:r>
              <a:rPr lang="en-US" sz="700">
                <a:solidFill>
                  <a:srgbClr val="0D0D0D"/>
                </a:solidFill>
                <a:ea typeface="+mn-lt"/>
                <a:cs typeface="+mn-lt"/>
              </a:rPr>
              <a:t>Supply Chain Ops Manager and Environmental Director monitor environmental metrics and extract insights for data-driven decision making.</a:t>
            </a:r>
          </a:p>
        </p:txBody>
      </p:sp>
      <p:sp>
        <p:nvSpPr>
          <p:cNvPr id="7" name="Explosion: 8 Points 6">
            <a:extLst>
              <a:ext uri="{FF2B5EF4-FFF2-40B4-BE49-F238E27FC236}">
                <a16:creationId xmlns:a16="http://schemas.microsoft.com/office/drawing/2014/main" id="{F61F599A-6284-584D-99FB-309C326A98E4}"/>
              </a:ext>
            </a:extLst>
          </p:cNvPr>
          <p:cNvSpPr/>
          <p:nvPr/>
        </p:nvSpPr>
        <p:spPr>
          <a:xfrm>
            <a:off x="140062" y="3108660"/>
            <a:ext cx="941092" cy="746029"/>
          </a:xfrm>
          <a:prstGeom prst="irregularSeal1">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600" b="1">
              <a:ea typeface="Open Sans"/>
              <a:cs typeface="Open Sans"/>
            </a:endParaRPr>
          </a:p>
        </p:txBody>
      </p:sp>
      <p:sp>
        <p:nvSpPr>
          <p:cNvPr id="8" name="TextBox 7">
            <a:extLst>
              <a:ext uri="{FF2B5EF4-FFF2-40B4-BE49-F238E27FC236}">
                <a16:creationId xmlns:a16="http://schemas.microsoft.com/office/drawing/2014/main" id="{DDE61995-5686-2AF4-4554-50A142786D2D}"/>
              </a:ext>
            </a:extLst>
          </p:cNvPr>
          <p:cNvSpPr txBox="1"/>
          <p:nvPr/>
        </p:nvSpPr>
        <p:spPr>
          <a:xfrm>
            <a:off x="140777" y="3221300"/>
            <a:ext cx="93990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solidFill>
                  <a:srgbClr val="FFFAF6"/>
                </a:solidFill>
              </a:rPr>
              <a:t>Risk Mitigation</a:t>
            </a:r>
            <a:endParaRPr lang="en-US" sz="1100"/>
          </a:p>
        </p:txBody>
      </p:sp>
      <p:sp>
        <p:nvSpPr>
          <p:cNvPr id="9" name="Rectangle: Rounded Corners 8">
            <a:extLst>
              <a:ext uri="{FF2B5EF4-FFF2-40B4-BE49-F238E27FC236}">
                <a16:creationId xmlns:a16="http://schemas.microsoft.com/office/drawing/2014/main" id="{221550BB-0333-1A13-4AE9-DF161715D95F}"/>
              </a:ext>
            </a:extLst>
          </p:cNvPr>
          <p:cNvSpPr/>
          <p:nvPr/>
        </p:nvSpPr>
        <p:spPr>
          <a:xfrm>
            <a:off x="136394" y="3670743"/>
            <a:ext cx="2795900" cy="992423"/>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a:solidFill>
                  <a:schemeClr val="tx1"/>
                </a:solidFill>
                <a:ea typeface="Open Sans"/>
                <a:cs typeface="Open Sans"/>
              </a:rPr>
              <a:t>Data Breach</a:t>
            </a:r>
            <a:r>
              <a:rPr lang="en-US" sz="800" baseline="30000">
                <a:solidFill>
                  <a:schemeClr val="tx1"/>
                </a:solidFill>
                <a:ea typeface="Open Sans"/>
                <a:cs typeface="Open Sans"/>
              </a:rPr>
              <a:t>2:</a:t>
            </a:r>
            <a:r>
              <a:rPr lang="en-US" sz="800">
                <a:solidFill>
                  <a:schemeClr val="tx1"/>
                </a:solidFill>
                <a:ea typeface="Open Sans"/>
                <a:cs typeface="Open Sans"/>
              </a:rPr>
              <a:t> </a:t>
            </a:r>
            <a:r>
              <a:rPr lang="en-US" sz="800">
                <a:solidFill>
                  <a:srgbClr val="000000"/>
                </a:solidFill>
                <a:latin typeface="Open Sans"/>
                <a:ea typeface="Open Sans"/>
                <a:cs typeface="Arial"/>
              </a:rPr>
              <a:t>Strict</a:t>
            </a:r>
            <a:r>
              <a:rPr lang="en-US" sz="800">
                <a:solidFill>
                  <a:srgbClr val="000000"/>
                </a:solidFill>
                <a:latin typeface="Open Sans"/>
                <a:ea typeface="+mn-lt"/>
                <a:cs typeface="Arial"/>
              </a:rPr>
              <a:t> access controls, robust encryption protocols to safeguard sensitive data, regular security audits and vulnerability assessments, user education on data security. </a:t>
            </a:r>
            <a:endParaRPr lang="en-US" sz="800">
              <a:solidFill>
                <a:srgbClr val="FFFAF6"/>
              </a:solidFill>
              <a:latin typeface="Open Sans"/>
              <a:ea typeface="+mn-lt"/>
              <a:cs typeface="Open Sans"/>
            </a:endParaRPr>
          </a:p>
          <a:p>
            <a:r>
              <a:rPr lang="en-US" sz="800">
                <a:solidFill>
                  <a:schemeClr val="tx1"/>
                </a:solidFill>
                <a:ea typeface="Open Sans"/>
                <a:cs typeface="Open Sans"/>
              </a:rPr>
              <a:t>Data Loss</a:t>
            </a:r>
            <a:r>
              <a:rPr lang="en-US" sz="800" baseline="30000">
                <a:solidFill>
                  <a:schemeClr val="tx1"/>
                </a:solidFill>
                <a:ea typeface="Open Sans"/>
                <a:cs typeface="Open Sans"/>
              </a:rPr>
              <a:t>3</a:t>
            </a:r>
            <a:r>
              <a:rPr lang="en-US" sz="800">
                <a:solidFill>
                  <a:schemeClr val="tx1"/>
                </a:solidFill>
                <a:ea typeface="Open Sans"/>
                <a:cs typeface="Open Sans"/>
              </a:rPr>
              <a:t>: </a:t>
            </a:r>
            <a:r>
              <a:rPr lang="en-US" sz="800">
                <a:solidFill>
                  <a:srgbClr val="000000"/>
                </a:solidFill>
                <a:latin typeface="Open Sans"/>
                <a:ea typeface="Open Sans"/>
                <a:cs typeface="Arial"/>
              </a:rPr>
              <a:t>Conduct regular backups, test backup and recovery processes for data integrity.</a:t>
            </a:r>
          </a:p>
        </p:txBody>
      </p:sp>
    </p:spTree>
    <p:extLst>
      <p:ext uri="{BB962C8B-B14F-4D97-AF65-F5344CB8AC3E}">
        <p14:creationId xmlns:p14="http://schemas.microsoft.com/office/powerpoint/2010/main" val="2150499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6801-BB83-8B82-C2B1-1A6553705C00}"/>
              </a:ext>
            </a:extLst>
          </p:cNvPr>
          <p:cNvSpPr>
            <a:spLocks noGrp="1"/>
          </p:cNvSpPr>
          <p:nvPr>
            <p:ph type="title"/>
          </p:nvPr>
        </p:nvSpPr>
        <p:spPr>
          <a:xfrm>
            <a:off x="910500" y="212147"/>
            <a:ext cx="7704000" cy="572700"/>
          </a:xfrm>
        </p:spPr>
        <p:txBody>
          <a:bodyPr/>
          <a:lstStyle/>
          <a:p>
            <a:r>
              <a:rPr lang="en-IN">
                <a:latin typeface="+mn-lt"/>
              </a:rPr>
              <a:t>Test </a:t>
            </a:r>
            <a:r>
              <a:rPr lang="en" sz="3200">
                <a:latin typeface="+mn-lt"/>
                <a:ea typeface="Patua One"/>
                <a:cs typeface="Patua One"/>
                <a:sym typeface="Patua One"/>
              </a:rPr>
              <a:t>Strategy</a:t>
            </a:r>
            <a:r>
              <a:rPr lang="en" sz="1800" baseline="30000">
                <a:latin typeface="+mn-lt"/>
                <a:ea typeface="Patua One"/>
                <a:cs typeface="Patua One"/>
                <a:sym typeface="Patua One"/>
              </a:rPr>
              <a:t>1</a:t>
            </a:r>
            <a:endParaRPr lang="en-IN" baseline="30000">
              <a:latin typeface="+mn-lt"/>
            </a:endParaRPr>
          </a:p>
        </p:txBody>
      </p:sp>
      <p:graphicFrame>
        <p:nvGraphicFramePr>
          <p:cNvPr id="3" name="Table 2">
            <a:extLst>
              <a:ext uri="{FF2B5EF4-FFF2-40B4-BE49-F238E27FC236}">
                <a16:creationId xmlns:a16="http://schemas.microsoft.com/office/drawing/2014/main" id="{A8FA9412-6F51-9654-B8BE-1865C9B1255B}"/>
              </a:ext>
            </a:extLst>
          </p:cNvPr>
          <p:cNvGraphicFramePr>
            <a:graphicFrameLocks noGrp="1"/>
          </p:cNvGraphicFramePr>
          <p:nvPr>
            <p:extLst>
              <p:ext uri="{D42A27DB-BD31-4B8C-83A1-F6EECF244321}">
                <p14:modId xmlns:p14="http://schemas.microsoft.com/office/powerpoint/2010/main" val="1457150412"/>
              </p:ext>
            </p:extLst>
          </p:nvPr>
        </p:nvGraphicFramePr>
        <p:xfrm>
          <a:off x="588164" y="1362698"/>
          <a:ext cx="8173336" cy="3140364"/>
        </p:xfrm>
        <a:graphic>
          <a:graphicData uri="http://schemas.openxmlformats.org/drawingml/2006/table">
            <a:tbl>
              <a:tblPr firstRow="1" bandRow="1">
                <a:tableStyleId>{F6D6EA9A-273F-4AC8-9EDF-B5E7F9130763}</a:tableStyleId>
              </a:tblPr>
              <a:tblGrid>
                <a:gridCol w="1045247">
                  <a:extLst>
                    <a:ext uri="{9D8B030D-6E8A-4147-A177-3AD203B41FA5}">
                      <a16:colId xmlns:a16="http://schemas.microsoft.com/office/drawing/2014/main" val="1165308480"/>
                    </a:ext>
                  </a:extLst>
                </a:gridCol>
                <a:gridCol w="1390473">
                  <a:extLst>
                    <a:ext uri="{9D8B030D-6E8A-4147-A177-3AD203B41FA5}">
                      <a16:colId xmlns:a16="http://schemas.microsoft.com/office/drawing/2014/main" val="3194414474"/>
                    </a:ext>
                  </a:extLst>
                </a:gridCol>
                <a:gridCol w="4568701">
                  <a:extLst>
                    <a:ext uri="{9D8B030D-6E8A-4147-A177-3AD203B41FA5}">
                      <a16:colId xmlns:a16="http://schemas.microsoft.com/office/drawing/2014/main" val="2685223748"/>
                    </a:ext>
                  </a:extLst>
                </a:gridCol>
                <a:gridCol w="1168915">
                  <a:extLst>
                    <a:ext uri="{9D8B030D-6E8A-4147-A177-3AD203B41FA5}">
                      <a16:colId xmlns:a16="http://schemas.microsoft.com/office/drawing/2014/main" val="189397693"/>
                    </a:ext>
                  </a:extLst>
                </a:gridCol>
              </a:tblGrid>
              <a:tr h="1161052">
                <a:tc>
                  <a:txBody>
                    <a:bodyPr/>
                    <a:lstStyle/>
                    <a:p>
                      <a:pPr lvl="0" algn="ctr">
                        <a:buNone/>
                      </a:pPr>
                      <a:r>
                        <a:rPr lang="en-US" sz="900" b="1" i="0" u="none" strike="noStrike" noProof="0">
                          <a:solidFill>
                            <a:schemeClr val="tx1"/>
                          </a:solidFill>
                          <a:latin typeface="+mn-lt"/>
                        </a:rPr>
                        <a:t>Test Development</a:t>
                      </a:r>
                      <a:endParaRPr lang="en-US">
                        <a:latin typeface="+mn-lt"/>
                      </a:endParaRPr>
                    </a:p>
                  </a:txBody>
                  <a:tcPr anchor="ctr">
                    <a:solidFill>
                      <a:srgbClr val="B8D6CF"/>
                    </a:solidFill>
                  </a:tcPr>
                </a:tc>
                <a:tc>
                  <a:txBody>
                    <a:bodyPr/>
                    <a:lstStyle/>
                    <a:p>
                      <a:r>
                        <a:rPr lang="en-US" sz="900">
                          <a:solidFill>
                            <a:schemeClr val="tx1"/>
                          </a:solidFill>
                          <a:latin typeface="+mn-lt"/>
                        </a:rPr>
                        <a:t>Develop detailed test cases and scripts based on the user stories</a:t>
                      </a:r>
                      <a:endParaRPr lang="en-IN" sz="900" strike="sngStrike">
                        <a:solidFill>
                          <a:schemeClr val="tx1"/>
                        </a:solidFill>
                        <a:latin typeface="+mn-lt"/>
                      </a:endParaRPr>
                    </a:p>
                  </a:txBody>
                  <a:tcPr anchor="ctr">
                    <a:solidFill>
                      <a:srgbClr val="FFFAF6"/>
                    </a:solidFill>
                  </a:tcPr>
                </a:tc>
                <a:tc>
                  <a:txBody>
                    <a:bodyPr/>
                    <a:lstStyle/>
                    <a:p>
                      <a:pPr marL="171450" indent="-171450">
                        <a:buFont typeface="Arial"/>
                        <a:buChar char="•"/>
                      </a:pPr>
                      <a:r>
                        <a:rPr lang="en-US" sz="900">
                          <a:solidFill>
                            <a:schemeClr val="tx1"/>
                          </a:solidFill>
                          <a:latin typeface="+mn-lt"/>
                        </a:rPr>
                        <a:t>Write test cases for each user story and increment.</a:t>
                      </a:r>
                      <a:endParaRPr lang="en-US" sz="900" b="1">
                        <a:solidFill>
                          <a:schemeClr val="tx1"/>
                        </a:solidFill>
                        <a:latin typeface="+mn-lt"/>
                      </a:endParaRPr>
                    </a:p>
                    <a:p>
                      <a:pPr marL="171450" indent="-171450">
                        <a:buFont typeface="Arial" panose="020B0604020202020204" pitchFamily="34" charset="0"/>
                        <a:buChar char="•"/>
                      </a:pPr>
                      <a:r>
                        <a:rPr lang="en-US" sz="900">
                          <a:solidFill>
                            <a:schemeClr val="tx1"/>
                          </a:solidFill>
                          <a:latin typeface="+mn-lt"/>
                        </a:rPr>
                        <a:t>Use Behavior-Driven Development (BDD) to create test scenarios in Cucumber.</a:t>
                      </a:r>
                    </a:p>
                    <a:p>
                      <a:pPr marL="171450" indent="-171450">
                        <a:buFont typeface="Arial" panose="020B0604020202020204" pitchFamily="34" charset="0"/>
                        <a:buChar char="•"/>
                      </a:pPr>
                      <a:r>
                        <a:rPr lang="en-US" sz="900">
                          <a:solidFill>
                            <a:schemeClr val="tx1"/>
                          </a:solidFill>
                          <a:latin typeface="+mn-lt"/>
                        </a:rPr>
                        <a:t>Ensure test cases cover functional, integration, system, security, performance, and compliance aspects.</a:t>
                      </a:r>
                    </a:p>
                  </a:txBody>
                  <a:tcPr anchor="ctr">
                    <a:solidFill>
                      <a:srgbClr val="FFFAF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noProof="0">
                          <a:solidFill>
                            <a:srgbClr val="005C51"/>
                          </a:solidFill>
                          <a:effectLst/>
                          <a:latin typeface="+mn-lt"/>
                        </a:rPr>
                        <a:t>Cucumber for BDD, Selenium for automation, Postman</a:t>
                      </a:r>
                    </a:p>
                    <a:p>
                      <a:endParaRPr lang="en-US" sz="900" b="1">
                        <a:solidFill>
                          <a:schemeClr val="tx1"/>
                        </a:solidFill>
                        <a:latin typeface="+mn-lt"/>
                      </a:endParaRPr>
                    </a:p>
                  </a:txBody>
                  <a:tcPr anchor="ctr">
                    <a:solidFill>
                      <a:srgbClr val="FFFAF6"/>
                    </a:solidFill>
                  </a:tcPr>
                </a:tc>
                <a:extLst>
                  <a:ext uri="{0D108BD9-81ED-4DB2-BD59-A6C34878D82A}">
                    <a16:rowId xmlns:a16="http://schemas.microsoft.com/office/drawing/2014/main" val="4032128431"/>
                  </a:ext>
                </a:extLst>
              </a:tr>
              <a:tr h="1979312">
                <a:tc>
                  <a:txBody>
                    <a:bodyPr/>
                    <a:lstStyle/>
                    <a:p>
                      <a:pPr lvl="0" algn="ctr">
                        <a:buNone/>
                      </a:pPr>
                      <a:r>
                        <a:rPr lang="en-US" sz="900" b="1" i="0" u="none" strike="noStrike" noProof="0">
                          <a:solidFill>
                            <a:schemeClr val="tx1"/>
                          </a:solidFill>
                          <a:latin typeface="+mn-lt"/>
                        </a:rPr>
                        <a:t>Test Execution</a:t>
                      </a:r>
                      <a:r>
                        <a:rPr lang="en-US" sz="900" b="1" i="0" u="none" strike="noStrike" baseline="30000" noProof="0">
                          <a:solidFill>
                            <a:schemeClr val="tx1"/>
                          </a:solidFill>
                          <a:latin typeface="+mn-lt"/>
                        </a:rPr>
                        <a:t>3</a:t>
                      </a:r>
                      <a:endParaRPr lang="en-US" baseline="30000">
                        <a:latin typeface="+mn-lt"/>
                      </a:endParaRPr>
                    </a:p>
                  </a:txBody>
                  <a:tcPr anchor="ctr">
                    <a:solidFill>
                      <a:srgbClr val="B8D6CF"/>
                    </a:solidFill>
                  </a:tcPr>
                </a:tc>
                <a:tc>
                  <a:txBody>
                    <a:bodyPr/>
                    <a:lstStyle/>
                    <a:p>
                      <a:r>
                        <a:rPr lang="en-US" sz="900">
                          <a:solidFill>
                            <a:schemeClr val="tx1"/>
                          </a:solidFill>
                          <a:latin typeface="+mn-lt"/>
                        </a:rPr>
                        <a:t>Execute test cases to validate each increment and ensure the system meets requirements.</a:t>
                      </a:r>
                      <a:endParaRPr lang="en-IN" sz="900">
                        <a:solidFill>
                          <a:schemeClr val="tx1"/>
                        </a:solidFill>
                        <a:latin typeface="+mn-lt"/>
                      </a:endParaRPr>
                    </a:p>
                  </a:txBody>
                  <a:tcPr anchor="ctr">
                    <a:solidFill>
                      <a:srgbClr val="FFFAF6"/>
                    </a:solidFill>
                  </a:tcPr>
                </a:tc>
                <a:tc>
                  <a:txBody>
                    <a:bodyPr/>
                    <a:lstStyle/>
                    <a:p>
                      <a:pPr marL="171450" indent="-171450">
                        <a:buFont typeface="Arial" panose="020B0604020202020204" pitchFamily="34" charset="0"/>
                        <a:buChar char="•"/>
                      </a:pPr>
                      <a:r>
                        <a:rPr lang="en-IN" sz="900" b="1">
                          <a:solidFill>
                            <a:schemeClr val="tx1"/>
                          </a:solidFill>
                          <a:latin typeface="+mn-lt"/>
                        </a:rPr>
                        <a:t>Unit Testing: </a:t>
                      </a:r>
                      <a:r>
                        <a:rPr lang="en-IN" sz="900">
                          <a:solidFill>
                            <a:schemeClr val="tx1"/>
                          </a:solidFill>
                          <a:latin typeface="+mn-lt"/>
                        </a:rPr>
                        <a:t>Validate individual components.</a:t>
                      </a:r>
                      <a:endParaRPr lang="en-US">
                        <a:latin typeface="+mn-lt"/>
                      </a:endParaRPr>
                    </a:p>
                    <a:p>
                      <a:pPr marL="171450" indent="-171450">
                        <a:buFont typeface="Arial" panose="020B0604020202020204" pitchFamily="34" charset="0"/>
                        <a:buChar char="•"/>
                      </a:pPr>
                      <a:r>
                        <a:rPr lang="en-IN" sz="900" b="1">
                          <a:solidFill>
                            <a:schemeClr val="tx1"/>
                          </a:solidFill>
                          <a:latin typeface="+mn-lt"/>
                        </a:rPr>
                        <a:t>Functional Testing</a:t>
                      </a:r>
                      <a:r>
                        <a:rPr lang="en-IN" sz="900">
                          <a:solidFill>
                            <a:schemeClr val="tx1"/>
                          </a:solidFill>
                          <a:latin typeface="+mn-lt"/>
                        </a:rPr>
                        <a:t>: Validate functionalities as described in user stories.</a:t>
                      </a:r>
                    </a:p>
                    <a:p>
                      <a:pPr marL="171450" indent="-171450">
                        <a:buFont typeface="Arial" panose="020B0604020202020204" pitchFamily="34" charset="0"/>
                        <a:buChar char="•"/>
                      </a:pPr>
                      <a:r>
                        <a:rPr lang="en-IN" sz="900" b="1">
                          <a:solidFill>
                            <a:schemeClr val="tx1"/>
                          </a:solidFill>
                          <a:latin typeface="+mn-lt"/>
                        </a:rPr>
                        <a:t>Integration Testing: </a:t>
                      </a:r>
                      <a:r>
                        <a:rPr lang="en-IN" sz="900">
                          <a:solidFill>
                            <a:schemeClr val="tx1"/>
                          </a:solidFill>
                          <a:latin typeface="+mn-lt"/>
                        </a:rPr>
                        <a:t>Ensure integrated components work together.</a:t>
                      </a:r>
                    </a:p>
                    <a:p>
                      <a:pPr marL="171450" indent="-171450">
                        <a:buFont typeface="Arial" panose="020B0604020202020204" pitchFamily="34" charset="0"/>
                        <a:buChar char="•"/>
                      </a:pPr>
                      <a:r>
                        <a:rPr lang="en-IN" sz="900" b="1">
                          <a:solidFill>
                            <a:schemeClr val="tx1"/>
                          </a:solidFill>
                          <a:latin typeface="+mn-lt"/>
                        </a:rPr>
                        <a:t>System Testing: </a:t>
                      </a:r>
                      <a:r>
                        <a:rPr lang="en-IN" sz="900">
                          <a:solidFill>
                            <a:schemeClr val="tx1"/>
                          </a:solidFill>
                          <a:latin typeface="+mn-lt"/>
                        </a:rPr>
                        <a:t>Validate the complete system against requirements.</a:t>
                      </a:r>
                    </a:p>
                    <a:p>
                      <a:pPr marL="171450" indent="-171450">
                        <a:buFont typeface="Arial" panose="020B0604020202020204" pitchFamily="34" charset="0"/>
                        <a:buChar char="•"/>
                      </a:pPr>
                      <a:r>
                        <a:rPr lang="en-IN" sz="900" b="1">
                          <a:solidFill>
                            <a:schemeClr val="tx1"/>
                          </a:solidFill>
                          <a:latin typeface="+mn-lt"/>
                        </a:rPr>
                        <a:t>Security Testing</a:t>
                      </a:r>
                      <a:r>
                        <a:rPr lang="en-IN" sz="900">
                          <a:solidFill>
                            <a:schemeClr val="tx1"/>
                          </a:solidFill>
                          <a:latin typeface="+mn-lt"/>
                        </a:rPr>
                        <a:t>: Test for vulnerabilities and access controls.</a:t>
                      </a:r>
                    </a:p>
                    <a:p>
                      <a:pPr marL="171450" indent="-171450">
                        <a:buFont typeface="Arial" panose="020B0604020202020204" pitchFamily="34" charset="0"/>
                        <a:buChar char="•"/>
                      </a:pPr>
                      <a:r>
                        <a:rPr lang="en-IN" sz="900" b="1">
                          <a:solidFill>
                            <a:schemeClr val="tx1"/>
                          </a:solidFill>
                          <a:latin typeface="+mn-lt"/>
                        </a:rPr>
                        <a:t>Performance Testing</a:t>
                      </a:r>
                      <a:r>
                        <a:rPr lang="en-IN" sz="900">
                          <a:solidFill>
                            <a:schemeClr val="tx1"/>
                          </a:solidFill>
                          <a:latin typeface="+mn-lt"/>
                        </a:rPr>
                        <a:t>: Assess system performance under load.</a:t>
                      </a:r>
                    </a:p>
                    <a:p>
                      <a:pPr marL="171450" indent="-171450">
                        <a:buFont typeface="Arial" panose="020B0604020202020204" pitchFamily="34" charset="0"/>
                        <a:buChar char="•"/>
                      </a:pPr>
                      <a:r>
                        <a:rPr lang="en-IN" sz="900" b="1">
                          <a:solidFill>
                            <a:schemeClr val="tx1"/>
                          </a:solidFill>
                          <a:latin typeface="+mn-lt"/>
                        </a:rPr>
                        <a:t>Regression Testing</a:t>
                      </a:r>
                      <a:r>
                        <a:rPr lang="en-IN" sz="900">
                          <a:solidFill>
                            <a:schemeClr val="tx1"/>
                          </a:solidFill>
                          <a:latin typeface="+mn-lt"/>
                        </a:rPr>
                        <a:t>: Ensure new changes do not affect existing functionalities.</a:t>
                      </a:r>
                    </a:p>
                    <a:p>
                      <a:pPr marL="171450" indent="-171450">
                        <a:buFont typeface="Arial" panose="020B0604020202020204" pitchFamily="34" charset="0"/>
                        <a:buChar char="•"/>
                      </a:pPr>
                      <a:r>
                        <a:rPr lang="en-IN" sz="900" b="1">
                          <a:solidFill>
                            <a:schemeClr val="tx1"/>
                          </a:solidFill>
                          <a:latin typeface="+mn-lt"/>
                        </a:rPr>
                        <a:t>User Acceptance Testing (UAT): </a:t>
                      </a:r>
                      <a:r>
                        <a:rPr lang="en-IN" sz="900">
                          <a:solidFill>
                            <a:schemeClr val="tx1"/>
                          </a:solidFill>
                          <a:latin typeface="+mn-lt"/>
                        </a:rPr>
                        <a:t>Validate system functionality from an end-user perspective.</a:t>
                      </a:r>
                    </a:p>
                  </a:txBody>
                  <a:tcPr anchor="ctr">
                    <a:solidFill>
                      <a:srgbClr val="FFFAF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u="none" strike="noStrike" noProof="0">
                          <a:solidFill>
                            <a:srgbClr val="005C51"/>
                          </a:solidFill>
                          <a:effectLst/>
                          <a:latin typeface="+mn-lt"/>
                        </a:rPr>
                        <a:t>Selenium, JIRA, LoadRunner, JMeter, OWASP ZAP. </a:t>
                      </a:r>
                      <a:endParaRPr lang="en-US" sz="900">
                        <a:latin typeface="+mn-lt"/>
                      </a:endParaRPr>
                    </a:p>
                    <a:p>
                      <a:endParaRPr lang="en-IN" sz="900" b="1">
                        <a:solidFill>
                          <a:schemeClr val="tx1"/>
                        </a:solidFill>
                        <a:latin typeface="+mn-lt"/>
                      </a:endParaRPr>
                    </a:p>
                  </a:txBody>
                  <a:tcPr anchor="ctr">
                    <a:solidFill>
                      <a:srgbClr val="FFFAF6"/>
                    </a:solidFill>
                  </a:tcPr>
                </a:tc>
                <a:extLst>
                  <a:ext uri="{0D108BD9-81ED-4DB2-BD59-A6C34878D82A}">
                    <a16:rowId xmlns:a16="http://schemas.microsoft.com/office/drawing/2014/main" val="4274097738"/>
                  </a:ext>
                </a:extLst>
              </a:tr>
            </a:tbl>
          </a:graphicData>
        </a:graphic>
      </p:graphicFrame>
      <p:graphicFrame>
        <p:nvGraphicFramePr>
          <p:cNvPr id="6" name="Table 5">
            <a:extLst>
              <a:ext uri="{FF2B5EF4-FFF2-40B4-BE49-F238E27FC236}">
                <a16:creationId xmlns:a16="http://schemas.microsoft.com/office/drawing/2014/main" id="{A76B11EE-E664-FDD8-9F3B-056D5BE2B353}"/>
              </a:ext>
            </a:extLst>
          </p:cNvPr>
          <p:cNvGraphicFramePr>
            <a:graphicFrameLocks noGrp="1"/>
          </p:cNvGraphicFramePr>
          <p:nvPr>
            <p:extLst>
              <p:ext uri="{D42A27DB-BD31-4B8C-83A1-F6EECF244321}">
                <p14:modId xmlns:p14="http://schemas.microsoft.com/office/powerpoint/2010/main" val="2520471095"/>
              </p:ext>
            </p:extLst>
          </p:nvPr>
        </p:nvGraphicFramePr>
        <p:xfrm>
          <a:off x="588164" y="1118858"/>
          <a:ext cx="8160933" cy="236220"/>
        </p:xfrm>
        <a:graphic>
          <a:graphicData uri="http://schemas.openxmlformats.org/drawingml/2006/table">
            <a:tbl>
              <a:tblPr bandRow="1">
                <a:tableStyleId>{F6D6EA9A-273F-4AC8-9EDF-B5E7F9130763}</a:tableStyleId>
              </a:tblPr>
              <a:tblGrid>
                <a:gridCol w="1046859">
                  <a:extLst>
                    <a:ext uri="{9D8B030D-6E8A-4147-A177-3AD203B41FA5}">
                      <a16:colId xmlns:a16="http://schemas.microsoft.com/office/drawing/2014/main" val="155219970"/>
                    </a:ext>
                  </a:extLst>
                </a:gridCol>
                <a:gridCol w="1388690">
                  <a:extLst>
                    <a:ext uri="{9D8B030D-6E8A-4147-A177-3AD203B41FA5}">
                      <a16:colId xmlns:a16="http://schemas.microsoft.com/office/drawing/2014/main" val="2969957270"/>
                    </a:ext>
                  </a:extLst>
                </a:gridCol>
                <a:gridCol w="4561317">
                  <a:extLst>
                    <a:ext uri="{9D8B030D-6E8A-4147-A177-3AD203B41FA5}">
                      <a16:colId xmlns:a16="http://schemas.microsoft.com/office/drawing/2014/main" val="3263306319"/>
                    </a:ext>
                  </a:extLst>
                </a:gridCol>
                <a:gridCol w="1164067">
                  <a:extLst>
                    <a:ext uri="{9D8B030D-6E8A-4147-A177-3AD203B41FA5}">
                      <a16:colId xmlns:a16="http://schemas.microsoft.com/office/drawing/2014/main" val="3347216084"/>
                    </a:ext>
                  </a:extLst>
                </a:gridCol>
              </a:tblGrid>
              <a:tr h="217170">
                <a:tc>
                  <a:txBody>
                    <a:bodyPr/>
                    <a:lstStyle/>
                    <a:p>
                      <a:pPr lvl="0" algn="ctr">
                        <a:buNone/>
                      </a:pPr>
                      <a:r>
                        <a:rPr lang="en-US" sz="1050" b="1" i="0" u="none" strike="noStrike" noProof="0">
                          <a:solidFill>
                            <a:srgbClr val="FFFAF6"/>
                          </a:solidFill>
                          <a:effectLst/>
                          <a:latin typeface="+mn-lt"/>
                        </a:rPr>
                        <a:t>Test Strategy</a:t>
                      </a:r>
                      <a:endParaRPr lang="en-US" sz="1200">
                        <a:solidFill>
                          <a:srgbClr val="FFFAF6"/>
                        </a:solidFill>
                        <a:latin typeface="+mn-lt"/>
                      </a:endParaRPr>
                    </a:p>
                  </a:txBody>
                  <a:tcPr marL="76200" marR="76200" marT="38099" marB="38099" anchor="ctr">
                    <a:lnL w="9524">
                      <a:solidFill>
                        <a:srgbClr val="9E9E9E"/>
                      </a:solidFill>
                    </a:lnL>
                    <a:lnR w="9524" cap="flat" cmpd="sng" algn="ctr">
                      <a:solidFill>
                        <a:srgbClr val="9E9E9E"/>
                      </a:solidFill>
                      <a:prstDash val="solid"/>
                      <a:round/>
                      <a:headEnd type="none" w="med" len="med"/>
                      <a:tailEnd type="none" w="med" len="med"/>
                    </a:lnR>
                    <a:lnT w="9524" cap="flat" cmpd="sng" algn="ctr">
                      <a:solidFill>
                        <a:srgbClr val="9E9E9E"/>
                      </a:solidFill>
                      <a:prstDash val="solid"/>
                      <a:round/>
                      <a:headEnd type="none" w="med" len="med"/>
                      <a:tailEnd type="none" w="med" len="med"/>
                    </a:lnT>
                    <a:lnB w="9524" cap="flat" cmpd="sng" algn="ctr">
                      <a:solidFill>
                        <a:srgbClr val="9E9E9E"/>
                      </a:solidFill>
                      <a:prstDash val="solid"/>
                      <a:round/>
                      <a:headEnd type="none" w="med" len="med"/>
                      <a:tailEnd type="none" w="med" len="med"/>
                    </a:lnB>
                    <a:solidFill>
                      <a:srgbClr val="4E8477"/>
                    </a:solidFill>
                  </a:tcPr>
                </a:tc>
                <a:tc>
                  <a:txBody>
                    <a:bodyPr/>
                    <a:lstStyle/>
                    <a:p>
                      <a:pPr lvl="0" algn="ctr">
                        <a:buNone/>
                      </a:pPr>
                      <a:r>
                        <a:rPr lang="en-US" sz="1050" b="1" i="0" u="none" strike="noStrike" noProof="0">
                          <a:solidFill>
                            <a:srgbClr val="FFFAF6"/>
                          </a:solidFill>
                          <a:effectLst/>
                          <a:latin typeface="+mn-lt"/>
                        </a:rPr>
                        <a:t>Objective</a:t>
                      </a:r>
                    </a:p>
                  </a:txBody>
                  <a:tcPr marL="76200" marR="76200" marT="38100" marB="38100" anchor="ctr">
                    <a:lnL w="9524"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4E8477"/>
                    </a:solidFill>
                  </a:tcPr>
                </a:tc>
                <a:tc>
                  <a:txBody>
                    <a:bodyPr/>
                    <a:lstStyle/>
                    <a:p>
                      <a:pPr lvl="0" algn="ctr">
                        <a:buNone/>
                      </a:pPr>
                      <a:r>
                        <a:rPr lang="en-US" sz="1050" b="1" i="0" u="none" strike="noStrike" noProof="0">
                          <a:solidFill>
                            <a:srgbClr val="FFFAF6"/>
                          </a:solidFill>
                          <a:effectLst/>
                          <a:latin typeface="+mn-lt"/>
                        </a:rPr>
                        <a:t>Approach</a:t>
                      </a:r>
                      <a:endParaRPr lang="en-US" sz="1200">
                        <a:solidFill>
                          <a:srgbClr val="FFFAF6"/>
                        </a:solidFill>
                        <a:latin typeface="+mn-lt"/>
                      </a:endParaRPr>
                    </a:p>
                  </a:txBody>
                  <a:tcPr marL="76200" marR="76200" marT="38100" marB="381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4E8477"/>
                    </a:solidFill>
                  </a:tcPr>
                </a:tc>
                <a:tc>
                  <a:txBody>
                    <a:bodyPr/>
                    <a:lstStyle/>
                    <a:p>
                      <a:pPr algn="ctr" rtl="0" fontAlgn="auto"/>
                      <a:r>
                        <a:rPr lang="en-US" sz="1050" b="1">
                          <a:solidFill>
                            <a:srgbClr val="FFFAF6"/>
                          </a:solidFill>
                          <a:effectLst/>
                          <a:latin typeface="+mn-lt"/>
                        </a:rPr>
                        <a:t>Tools</a:t>
                      </a:r>
                      <a:endParaRPr lang="en-US" sz="1050" b="1" baseline="30000">
                        <a:solidFill>
                          <a:srgbClr val="FFFAF6"/>
                        </a:solidFill>
                        <a:effectLst/>
                        <a:latin typeface="+mn-lt"/>
                      </a:endParaRPr>
                    </a:p>
                  </a:txBody>
                  <a:tcPr marL="76200" marR="76200" marT="38100" marB="3810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4E8477"/>
                    </a:solidFill>
                  </a:tcPr>
                </a:tc>
                <a:extLst>
                  <a:ext uri="{0D108BD9-81ED-4DB2-BD59-A6C34878D82A}">
                    <a16:rowId xmlns:a16="http://schemas.microsoft.com/office/drawing/2014/main" val="331270663"/>
                  </a:ext>
                </a:extLst>
              </a:tr>
            </a:tbl>
          </a:graphicData>
        </a:graphic>
      </p:graphicFrame>
      <p:sp>
        <p:nvSpPr>
          <p:cNvPr id="4" name="TextBox 3">
            <a:extLst>
              <a:ext uri="{FF2B5EF4-FFF2-40B4-BE49-F238E27FC236}">
                <a16:creationId xmlns:a16="http://schemas.microsoft.com/office/drawing/2014/main" id="{716305BD-5E0A-666C-8CAA-66334D710804}"/>
              </a:ext>
            </a:extLst>
          </p:cNvPr>
          <p:cNvSpPr txBox="1"/>
          <p:nvPr/>
        </p:nvSpPr>
        <p:spPr>
          <a:xfrm>
            <a:off x="1443313" y="4729088"/>
            <a:ext cx="6644640" cy="415498"/>
          </a:xfrm>
          <a:prstGeom prst="rect">
            <a:avLst/>
          </a:prstGeom>
          <a:noFill/>
        </p:spPr>
        <p:txBody>
          <a:bodyPr wrap="square" lIns="91440" tIns="45720" rIns="91440" bIns="45720" rtlCol="0" anchor="t">
            <a:spAutoFit/>
          </a:bodyPr>
          <a:lstStyle/>
          <a:p>
            <a:r>
              <a:rPr lang="en-IN" sz="700">
                <a:solidFill>
                  <a:srgbClr val="4E8477"/>
                </a:solidFill>
                <a:latin typeface="+mn-lt"/>
                <a:hlinkClick r:id="rId2"/>
              </a:rPr>
              <a:t>Test Strategy:  https://katalon.com/resources-center/blog/test-strategy</a:t>
            </a:r>
          </a:p>
          <a:p>
            <a:r>
              <a:rPr lang="en-IN" sz="700">
                <a:solidFill>
                  <a:srgbClr val="4E8477"/>
                </a:solidFill>
                <a:latin typeface="+mn-lt"/>
              </a:rPr>
              <a:t>Tools : </a:t>
            </a:r>
            <a:r>
              <a:rPr lang="en-IN" sz="700">
                <a:solidFill>
                  <a:srgbClr val="4E8477"/>
                </a:solidFill>
                <a:latin typeface="+mn-lt"/>
                <a:hlinkClick r:id="rId3"/>
              </a:rPr>
              <a:t>https://www.geeksforgeeks.org/software-testing-tools/</a:t>
            </a:r>
            <a:r>
              <a:rPr lang="en-IN" sz="700">
                <a:solidFill>
                  <a:srgbClr val="4E8477"/>
                </a:solidFill>
                <a:latin typeface="+mn-lt"/>
              </a:rPr>
              <a:t> </a:t>
            </a:r>
          </a:p>
          <a:p>
            <a:r>
              <a:rPr lang="en-IN" sz="700">
                <a:solidFill>
                  <a:srgbClr val="4E8477"/>
                </a:solidFill>
                <a:latin typeface="+mn-lt"/>
              </a:rPr>
              <a:t>Type of testing : </a:t>
            </a:r>
            <a:r>
              <a:rPr lang="en-IN" sz="700">
                <a:solidFill>
                  <a:srgbClr val="4E8477"/>
                </a:solidFill>
                <a:latin typeface="+mn-lt"/>
                <a:hlinkClick r:id="rId4"/>
              </a:rPr>
              <a:t>https://www.geeksforgeeks.org/types-software-testing/</a:t>
            </a:r>
            <a:r>
              <a:rPr lang="en-IN" sz="700">
                <a:solidFill>
                  <a:srgbClr val="4E8477"/>
                </a:solidFill>
                <a:latin typeface="+mn-lt"/>
              </a:rPr>
              <a:t> </a:t>
            </a:r>
          </a:p>
        </p:txBody>
      </p:sp>
      <p:sp>
        <p:nvSpPr>
          <p:cNvPr id="7" name="Google Shape;966;p41">
            <a:extLst>
              <a:ext uri="{FF2B5EF4-FFF2-40B4-BE49-F238E27FC236}">
                <a16:creationId xmlns:a16="http://schemas.microsoft.com/office/drawing/2014/main" id="{7D96CFB6-481A-91D4-EF95-D541A77FE55F}"/>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787584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6801-BB83-8B82-C2B1-1A6553705C00}"/>
              </a:ext>
            </a:extLst>
          </p:cNvPr>
          <p:cNvSpPr>
            <a:spLocks noGrp="1"/>
          </p:cNvSpPr>
          <p:nvPr>
            <p:ph type="title"/>
          </p:nvPr>
        </p:nvSpPr>
        <p:spPr>
          <a:xfrm>
            <a:off x="780960" y="261673"/>
            <a:ext cx="7704000" cy="572700"/>
          </a:xfrm>
        </p:spPr>
        <p:txBody>
          <a:bodyPr/>
          <a:lstStyle/>
          <a:p>
            <a:r>
              <a:rPr lang="en-IN">
                <a:latin typeface="+mn-lt"/>
              </a:rPr>
              <a:t>Test </a:t>
            </a:r>
            <a:r>
              <a:rPr lang="en">
                <a:latin typeface="+mn-lt"/>
                <a:sym typeface="Patua One"/>
              </a:rPr>
              <a:t>Strategy</a:t>
            </a:r>
            <a:r>
              <a:rPr lang="en" sz="1800" baseline="30000">
                <a:latin typeface="+mn-lt"/>
                <a:sym typeface="Patua One"/>
              </a:rPr>
              <a:t>2</a:t>
            </a:r>
            <a:endParaRPr lang="en-IN" sz="1800" baseline="30000">
              <a:latin typeface="+mn-lt"/>
            </a:endParaRPr>
          </a:p>
        </p:txBody>
      </p:sp>
      <p:graphicFrame>
        <p:nvGraphicFramePr>
          <p:cNvPr id="3" name="Table 2">
            <a:extLst>
              <a:ext uri="{FF2B5EF4-FFF2-40B4-BE49-F238E27FC236}">
                <a16:creationId xmlns:a16="http://schemas.microsoft.com/office/drawing/2014/main" id="{A8FA9412-6F51-9654-B8BE-1865C9B1255B}"/>
              </a:ext>
            </a:extLst>
          </p:cNvPr>
          <p:cNvGraphicFramePr>
            <a:graphicFrameLocks noGrp="1"/>
          </p:cNvGraphicFramePr>
          <p:nvPr>
            <p:extLst>
              <p:ext uri="{D42A27DB-BD31-4B8C-83A1-F6EECF244321}">
                <p14:modId xmlns:p14="http://schemas.microsoft.com/office/powerpoint/2010/main" val="2264230247"/>
              </p:ext>
            </p:extLst>
          </p:nvPr>
        </p:nvGraphicFramePr>
        <p:xfrm>
          <a:off x="345892" y="944401"/>
          <a:ext cx="8452217" cy="3419470"/>
        </p:xfrm>
        <a:graphic>
          <a:graphicData uri="http://schemas.openxmlformats.org/drawingml/2006/table">
            <a:tbl>
              <a:tblPr firstRow="1" bandRow="1">
                <a:tableStyleId>{F6D6EA9A-273F-4AC8-9EDF-B5E7F9130763}</a:tableStyleId>
              </a:tblPr>
              <a:tblGrid>
                <a:gridCol w="1228457">
                  <a:extLst>
                    <a:ext uri="{9D8B030D-6E8A-4147-A177-3AD203B41FA5}">
                      <a16:colId xmlns:a16="http://schemas.microsoft.com/office/drawing/2014/main" val="464011487"/>
                    </a:ext>
                  </a:extLst>
                </a:gridCol>
                <a:gridCol w="2194560">
                  <a:extLst>
                    <a:ext uri="{9D8B030D-6E8A-4147-A177-3AD203B41FA5}">
                      <a16:colId xmlns:a16="http://schemas.microsoft.com/office/drawing/2014/main" val="1165308480"/>
                    </a:ext>
                  </a:extLst>
                </a:gridCol>
                <a:gridCol w="3566160">
                  <a:extLst>
                    <a:ext uri="{9D8B030D-6E8A-4147-A177-3AD203B41FA5}">
                      <a16:colId xmlns:a16="http://schemas.microsoft.com/office/drawing/2014/main" val="3194414474"/>
                    </a:ext>
                  </a:extLst>
                </a:gridCol>
                <a:gridCol w="1463040">
                  <a:extLst>
                    <a:ext uri="{9D8B030D-6E8A-4147-A177-3AD203B41FA5}">
                      <a16:colId xmlns:a16="http://schemas.microsoft.com/office/drawing/2014/main" val="2685223748"/>
                    </a:ext>
                  </a:extLst>
                </a:gridCol>
              </a:tblGrid>
              <a:tr h="310510">
                <a:tc>
                  <a:txBody>
                    <a:bodyPr/>
                    <a:lstStyle/>
                    <a:p>
                      <a:pPr lvl="0" algn="ctr">
                        <a:buNone/>
                      </a:pPr>
                      <a:r>
                        <a:rPr lang="en-US" sz="1000" b="1" i="0" u="none" strike="noStrike" noProof="0">
                          <a:solidFill>
                            <a:srgbClr val="FFFAF6"/>
                          </a:solidFill>
                          <a:effectLst/>
                          <a:latin typeface="+mn-lt"/>
                        </a:rPr>
                        <a:t>Test Strategy</a:t>
                      </a:r>
                      <a:endParaRPr lang="en-US" sz="1000">
                        <a:solidFill>
                          <a:srgbClr val="FFFAF6"/>
                        </a:solidFill>
                        <a:latin typeface="+mn-lt"/>
                      </a:endParaRPr>
                    </a:p>
                  </a:txBody>
                  <a:tcPr marL="76200" marR="76200" marT="38099" marB="380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lvl="0" algn="ctr">
                        <a:buNone/>
                      </a:pPr>
                      <a:r>
                        <a:rPr lang="en-US" sz="1000" b="1" i="0" u="none" strike="noStrike" noProof="0">
                          <a:solidFill>
                            <a:srgbClr val="FFFAF6"/>
                          </a:solidFill>
                          <a:effectLst/>
                          <a:latin typeface="+mn-lt"/>
                        </a:rPr>
                        <a:t>Objective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lvl="0" algn="ctr">
                        <a:buNone/>
                      </a:pPr>
                      <a:r>
                        <a:rPr lang="en-US" sz="1000" b="1" i="0" u="none" strike="noStrike" noProof="0">
                          <a:solidFill>
                            <a:srgbClr val="FFFAF6"/>
                          </a:solidFill>
                          <a:effectLst/>
                          <a:latin typeface="+mn-lt"/>
                        </a:rPr>
                        <a:t>Approach</a:t>
                      </a:r>
                      <a:endParaRPr lang="en-US" sz="1000">
                        <a:solidFill>
                          <a:srgbClr val="FFFAF6"/>
                        </a:solidFill>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tc>
                  <a:txBody>
                    <a:bodyPr/>
                    <a:lstStyle/>
                    <a:p>
                      <a:pPr algn="ctr" rtl="0" fontAlgn="auto"/>
                      <a:r>
                        <a:rPr lang="en-US" sz="1000" b="1">
                          <a:solidFill>
                            <a:srgbClr val="FFFAF6"/>
                          </a:solidFill>
                          <a:effectLst/>
                          <a:latin typeface="+mn-lt"/>
                        </a:rPr>
                        <a:t>Tools</a:t>
                      </a:r>
                      <a:endParaRPr lang="en-US" sz="1000" b="1" baseline="30000">
                        <a:solidFill>
                          <a:srgbClr val="FFFAF6"/>
                        </a:solidFill>
                        <a:effectLst/>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8477"/>
                    </a:solidFill>
                  </a:tcPr>
                </a:tc>
                <a:extLst>
                  <a:ext uri="{0D108BD9-81ED-4DB2-BD59-A6C34878D82A}">
                    <a16:rowId xmlns:a16="http://schemas.microsoft.com/office/drawing/2014/main" val="1518333904"/>
                  </a:ext>
                </a:extLst>
              </a:tr>
              <a:tr h="777240">
                <a:tc>
                  <a:txBody>
                    <a:bodyPr/>
                    <a:lstStyle/>
                    <a:p>
                      <a:pPr marL="0" lvl="0" indent="0" algn="ctr">
                        <a:lnSpc>
                          <a:spcPct val="100000"/>
                        </a:lnSpc>
                        <a:buNone/>
                      </a:pPr>
                      <a:r>
                        <a:rPr lang="en-US" sz="1000" b="0" i="1" u="none" strike="noStrike" cap="none" baseline="0" noProof="0">
                          <a:solidFill>
                            <a:srgbClr val="005C51"/>
                          </a:solidFill>
                          <a:effectLst/>
                          <a:latin typeface="+mn-lt"/>
                        </a:rPr>
                        <a:t>Performance and Security Testing</a:t>
                      </a:r>
                      <a:endParaRPr lang="en-US" sz="1000" b="0" i="1">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a:lnSpc>
                          <a:spcPct val="100000"/>
                        </a:lnSpc>
                        <a:buNone/>
                      </a:pPr>
                      <a:r>
                        <a:rPr lang="en-US" sz="1000" b="0" i="0" u="none" strike="noStrike" cap="none" baseline="0" noProof="0">
                          <a:solidFill>
                            <a:srgbClr val="000000"/>
                          </a:solidFill>
                          <a:effectLst/>
                          <a:latin typeface="+mn-lt"/>
                        </a:rPr>
                        <a:t>Validate system performance and security to ensure reliability and data protection</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a:buChar char="•"/>
                      </a:pPr>
                      <a:r>
                        <a:rPr lang="en-US" sz="1000" b="0" i="0" u="none" strike="noStrike" cap="none" noProof="0">
                          <a:solidFill>
                            <a:srgbClr val="000000"/>
                          </a:solidFill>
                          <a:effectLst/>
                          <a:latin typeface="+mn-lt"/>
                        </a:rPr>
                        <a:t>Simulate peak load conditions using LoadRunner/JMeter  </a:t>
                      </a:r>
                      <a:endParaRPr lang="en-US" sz="1000">
                        <a:solidFill>
                          <a:srgbClr val="000000"/>
                        </a:solidFill>
                        <a:latin typeface="+mn-lt"/>
                      </a:endParaRPr>
                    </a:p>
                    <a:p>
                      <a:pPr marL="171450" lvl="0" indent="-171450" algn="l">
                        <a:lnSpc>
                          <a:spcPct val="100000"/>
                        </a:lnSpc>
                        <a:spcBef>
                          <a:spcPts val="0"/>
                        </a:spcBef>
                        <a:spcAft>
                          <a:spcPts val="0"/>
                        </a:spcAft>
                        <a:buFont typeface="Arial"/>
                        <a:buChar char="•"/>
                      </a:pPr>
                      <a:r>
                        <a:rPr lang="en-US" sz="1000" b="0" i="0" u="none" strike="noStrike" cap="none" noProof="0">
                          <a:solidFill>
                            <a:srgbClr val="000000"/>
                          </a:solidFill>
                          <a:effectLst/>
                          <a:latin typeface="+mn-lt"/>
                        </a:rPr>
                        <a:t>Identify and mitigate vulnerabilities using OWASP ZAP</a:t>
                      </a:r>
                      <a:endParaRPr lang="en-US" sz="1000">
                        <a:solidFill>
                          <a:srgbClr val="000000"/>
                        </a:solidFill>
                        <a:latin typeface="+mn-lt"/>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indent="0" algn="l">
                        <a:buNone/>
                      </a:pPr>
                      <a:r>
                        <a:rPr lang="en-US" sz="1000" b="0" i="0" u="none" strike="noStrike" cap="none" noProof="0">
                          <a:solidFill>
                            <a:srgbClr val="000000"/>
                          </a:solidFill>
                          <a:effectLst/>
                          <a:latin typeface="+mn-lt"/>
                        </a:rPr>
                        <a:t>LoadRunner, JMeter, OWASP ZAP</a:t>
                      </a:r>
                      <a:endParaRPr lang="en-US" sz="1000" b="0" i="0" u="none" strike="noStrike" cap="none">
                        <a:solidFill>
                          <a:srgbClr val="000000"/>
                        </a:solidFill>
                        <a:effectLst/>
                        <a:latin typeface="+mn-lt"/>
                        <a:ea typeface="Arial"/>
                        <a:cs typeface="Arial"/>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786284610"/>
                  </a:ext>
                </a:extLst>
              </a:tr>
              <a:tr h="777240">
                <a:tc>
                  <a:txBody>
                    <a:bodyPr/>
                    <a:lstStyle/>
                    <a:p>
                      <a:pPr lvl="0" algn="ctr">
                        <a:buNone/>
                      </a:pPr>
                      <a:r>
                        <a:rPr lang="en-US" sz="1000" b="0" i="1" u="none" strike="noStrike" noProof="0">
                          <a:solidFill>
                            <a:schemeClr val="tx1"/>
                          </a:solidFill>
                          <a:latin typeface="+mn-lt"/>
                        </a:rPr>
                        <a:t>User Acceptance Testing (UAT) </a:t>
                      </a:r>
                      <a:endParaRPr lang="en-US" sz="1000" b="0" i="1">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a:buNone/>
                      </a:pPr>
                      <a:r>
                        <a:rPr lang="en-US" sz="1000" b="0" i="0" u="none" strike="noStrike" noProof="0">
                          <a:solidFill>
                            <a:srgbClr val="000000"/>
                          </a:solidFill>
                          <a:latin typeface="+mn-lt"/>
                        </a:rPr>
                        <a:t>Ensure the system meets business requirements and user expectations. </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mn-lt"/>
                        </a:rPr>
                        <a:t>Engage end-users to validate the system. </a:t>
                      </a:r>
                      <a:endParaRPr lang="en-US" sz="1000">
                        <a:solidFill>
                          <a:srgbClr val="000000"/>
                        </a:solidFill>
                        <a:latin typeface="+mn-lt"/>
                      </a:endParaRP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mn-lt"/>
                        </a:rPr>
                        <a:t>Conduct testing sessions to collect user feedback. </a:t>
                      </a:r>
                      <a:endParaRPr lang="en-US" sz="1000">
                        <a:solidFill>
                          <a:srgbClr val="000000"/>
                        </a:solidFill>
                        <a:latin typeface="+mn-lt"/>
                      </a:endParaRPr>
                    </a:p>
                    <a:p>
                      <a:pPr marL="171450" lvl="0" indent="-171450" algn="l">
                        <a:buFont typeface="Arial"/>
                        <a:buChar char="•"/>
                      </a:pPr>
                      <a:r>
                        <a:rPr lang="en-US" sz="1000" b="0" i="0" u="none" strike="noStrike" noProof="0">
                          <a:solidFill>
                            <a:srgbClr val="000000"/>
                          </a:solidFill>
                          <a:latin typeface="+mn-lt"/>
                        </a:rPr>
                        <a:t>Make necessary adjustments based on feedback.</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indent="0" algn="l">
                        <a:buNone/>
                      </a:pPr>
                      <a:r>
                        <a:rPr lang="en-US" sz="1000" b="0" i="0" u="none" strike="noStrike" noProof="0">
                          <a:solidFill>
                            <a:srgbClr val="000000"/>
                          </a:solidFill>
                          <a:latin typeface="+mn-lt"/>
                        </a:rPr>
                        <a:t>UAT checklists, feedback forms</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4032128431"/>
                  </a:ext>
                </a:extLst>
              </a:tr>
              <a:tr h="777240">
                <a:tc>
                  <a:txBody>
                    <a:bodyPr/>
                    <a:lstStyle/>
                    <a:p>
                      <a:pPr lvl="0" algn="ctr">
                        <a:buNone/>
                      </a:pPr>
                      <a:r>
                        <a:rPr lang="en-US" sz="1000" b="0" i="1" u="none" strike="noStrike" noProof="0">
                          <a:solidFill>
                            <a:schemeClr val="tx1"/>
                          </a:solidFill>
                          <a:latin typeface="+mn-lt"/>
                        </a:rPr>
                        <a:t>Compliance and Reporting </a:t>
                      </a:r>
                      <a:endParaRPr lang="en-US" sz="1000" b="0" i="1">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marL="0" lvl="0" indent="0" algn="l">
                        <a:buNone/>
                      </a:pPr>
                      <a:r>
                        <a:rPr lang="en-US" sz="1000" b="0" i="0" u="none" strike="noStrike" noProof="0">
                          <a:solidFill>
                            <a:srgbClr val="000000"/>
                          </a:solidFill>
                          <a:latin typeface="+mn-lt"/>
                        </a:rPr>
                        <a:t>Ensure the system complies with all regulatory and compliance requirements. </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latin typeface="+mn-lt"/>
                        </a:rPr>
                        <a:t>Conduct compliance tests to verify adherence to regulations. </a:t>
                      </a:r>
                      <a:endParaRPr lang="en-US" sz="1000">
                        <a:solidFill>
                          <a:srgbClr val="000000"/>
                        </a:solidFill>
                        <a:latin typeface="+mn-lt"/>
                      </a:endParaRPr>
                    </a:p>
                    <a:p>
                      <a:pPr marL="171450" lvl="0" indent="-171450" algn="l">
                        <a:buFont typeface="Arial"/>
                        <a:buChar char="•"/>
                      </a:pPr>
                      <a:r>
                        <a:rPr lang="en-US" sz="1000" b="0" i="0" u="none" strike="noStrike" noProof="0">
                          <a:solidFill>
                            <a:srgbClr val="000000"/>
                          </a:solidFill>
                          <a:latin typeface="+mn-lt"/>
                        </a:rPr>
                        <a:t>Validate reporting functionalities for accuracy.</a:t>
                      </a:r>
                      <a:endParaRPr lang="en-US"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0" indent="0" algn="l">
                        <a:buNone/>
                      </a:pPr>
                      <a:r>
                        <a:rPr lang="en-IN" sz="1000" b="0" i="0" u="none" strike="noStrike" noProof="0">
                          <a:solidFill>
                            <a:srgbClr val="000000"/>
                          </a:solidFill>
                          <a:latin typeface="+mn-lt"/>
                        </a:rPr>
                        <a:t>Compliance testing tools, Selenium for automated tests</a:t>
                      </a:r>
                      <a:endParaRPr lang="en-IN" sz="1000">
                        <a:solidFill>
                          <a:srgbClr val="00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4274097738"/>
                  </a:ext>
                </a:extLst>
              </a:tr>
              <a:tr h="777240">
                <a:tc>
                  <a:txBody>
                    <a:bodyPr/>
                    <a:lstStyle/>
                    <a:p>
                      <a:pPr lvl="0" algn="ctr">
                        <a:buNone/>
                      </a:pPr>
                      <a:r>
                        <a:rPr lang="en-US" sz="1000" b="0" i="1" u="none" strike="noStrike" noProof="0">
                          <a:solidFill>
                            <a:srgbClr val="005C51"/>
                          </a:solidFill>
                          <a:effectLst/>
                          <a:latin typeface="+mn-lt"/>
                        </a:rPr>
                        <a:t>Continuous Improvement </a:t>
                      </a:r>
                      <a:endParaRPr lang="en-US" sz="1000" b="0" i="1">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D6CF"/>
                    </a:solidFill>
                  </a:tcPr>
                </a:tc>
                <a:tc>
                  <a:txBody>
                    <a:bodyPr/>
                    <a:lstStyle/>
                    <a:p>
                      <a:pPr lvl="0">
                        <a:buNone/>
                      </a:pPr>
                      <a:r>
                        <a:rPr lang="en-US" sz="1000" b="0" i="0" u="none" strike="noStrike" noProof="0">
                          <a:solidFill>
                            <a:srgbClr val="000000"/>
                          </a:solidFill>
                          <a:effectLst/>
                          <a:latin typeface="+mn-lt"/>
                        </a:rPr>
                        <a:t>Continuously improve testing processes and methodologies. </a:t>
                      </a:r>
                      <a:endParaRPr lang="en-US" sz="1000">
                        <a:solidFill>
                          <a:srgbClr val="000000"/>
                        </a:solidFill>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marL="171450" lvl="0" indent="-171450" algn="l">
                        <a:lnSpc>
                          <a:spcPct val="100000"/>
                        </a:lnSpc>
                        <a:spcBef>
                          <a:spcPts val="0"/>
                        </a:spcBef>
                        <a:spcAft>
                          <a:spcPts val="0"/>
                        </a:spcAft>
                        <a:buFont typeface="Arial"/>
                        <a:buChar char="•"/>
                      </a:pPr>
                      <a:r>
                        <a:rPr lang="en-US" sz="1000" b="0" i="0" u="none" strike="noStrike" noProof="0">
                          <a:solidFill>
                            <a:srgbClr val="000000"/>
                          </a:solidFill>
                          <a:effectLst/>
                          <a:latin typeface="+mn-lt"/>
                        </a:rPr>
                        <a:t>Collect feedback from testing team and stakeholders. </a:t>
                      </a:r>
                      <a:endParaRPr lang="en-US" sz="1000">
                        <a:solidFill>
                          <a:srgbClr val="000000"/>
                        </a:solidFill>
                        <a:latin typeface="+mn-lt"/>
                      </a:endParaRPr>
                    </a:p>
                    <a:p>
                      <a:pPr marL="171450" lvl="0" indent="-171450" algn="l">
                        <a:lnSpc>
                          <a:spcPct val="100000"/>
                        </a:lnSpc>
                        <a:spcBef>
                          <a:spcPts val="0"/>
                        </a:spcBef>
                        <a:spcAft>
                          <a:spcPts val="0"/>
                        </a:spcAft>
                        <a:buFont typeface="Arial"/>
                        <a:buChar char="•"/>
                      </a:pPr>
                      <a:r>
                        <a:rPr lang="en-US" sz="1000" b="0" i="0" u="none" strike="noStrike" noProof="0">
                          <a:solidFill>
                            <a:srgbClr val="000000"/>
                          </a:solidFill>
                          <a:effectLst/>
                          <a:latin typeface="+mn-lt"/>
                        </a:rPr>
                        <a:t>Analyze testing metrics and outcomes. </a:t>
                      </a:r>
                      <a:endParaRPr lang="en-US" sz="1000">
                        <a:solidFill>
                          <a:srgbClr val="000000"/>
                        </a:solidFill>
                        <a:latin typeface="+mn-lt"/>
                      </a:endParaRPr>
                    </a:p>
                    <a:p>
                      <a:pPr marL="171450" lvl="0" indent="-171450">
                        <a:buFont typeface="Arial"/>
                        <a:buChar char="•"/>
                      </a:pPr>
                      <a:r>
                        <a:rPr lang="en-US" sz="1000" b="0" i="0" u="none" strike="noStrike" noProof="0">
                          <a:solidFill>
                            <a:srgbClr val="000000"/>
                          </a:solidFill>
                          <a:effectLst/>
                          <a:latin typeface="+mn-lt"/>
                        </a:rPr>
                        <a:t>Implement process improvements based on feedback and analysis. </a:t>
                      </a:r>
                      <a:endParaRPr lang="en-US" sz="1000">
                        <a:solidFill>
                          <a:srgbClr val="000000"/>
                        </a:solidFill>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tc>
                  <a:txBody>
                    <a:bodyPr/>
                    <a:lstStyle/>
                    <a:p>
                      <a:pPr lvl="0">
                        <a:buNone/>
                      </a:pPr>
                      <a:r>
                        <a:rPr lang="en-IN" sz="1000" b="0" i="0" u="none" strike="noStrike" noProof="0">
                          <a:solidFill>
                            <a:srgbClr val="000000"/>
                          </a:solidFill>
                          <a:effectLst/>
                          <a:latin typeface="+mn-lt"/>
                        </a:rPr>
                        <a:t>JIRA for feedback collection, data analysis tools for metrics</a:t>
                      </a:r>
                      <a:endParaRPr lang="en-US" sz="1000">
                        <a:solidFill>
                          <a:srgbClr val="000000"/>
                        </a:solidFill>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F6"/>
                    </a:solidFill>
                  </a:tcPr>
                </a:tc>
                <a:extLst>
                  <a:ext uri="{0D108BD9-81ED-4DB2-BD59-A6C34878D82A}">
                    <a16:rowId xmlns:a16="http://schemas.microsoft.com/office/drawing/2014/main" val="3861251464"/>
                  </a:ext>
                </a:extLst>
              </a:tr>
            </a:tbl>
          </a:graphicData>
        </a:graphic>
      </p:graphicFrame>
      <p:sp>
        <p:nvSpPr>
          <p:cNvPr id="4" name="TextBox 3">
            <a:extLst>
              <a:ext uri="{FF2B5EF4-FFF2-40B4-BE49-F238E27FC236}">
                <a16:creationId xmlns:a16="http://schemas.microsoft.com/office/drawing/2014/main" id="{D1F6F198-3605-1E9E-9BF0-E7C10389C5D5}"/>
              </a:ext>
            </a:extLst>
          </p:cNvPr>
          <p:cNvSpPr txBox="1"/>
          <p:nvPr/>
        </p:nvSpPr>
        <p:spPr>
          <a:xfrm>
            <a:off x="1399724" y="4652428"/>
            <a:ext cx="6644640" cy="415498"/>
          </a:xfrm>
          <a:prstGeom prst="rect">
            <a:avLst/>
          </a:prstGeom>
          <a:noFill/>
        </p:spPr>
        <p:txBody>
          <a:bodyPr wrap="square" lIns="91440" tIns="45720" rIns="91440" bIns="45720" rtlCol="0" anchor="t">
            <a:spAutoFit/>
          </a:bodyPr>
          <a:lstStyle/>
          <a:p>
            <a:r>
              <a:rPr lang="en-IN" sz="700">
                <a:solidFill>
                  <a:srgbClr val="4E8477"/>
                </a:solidFill>
                <a:latin typeface="+mn-lt"/>
                <a:hlinkClick r:id="rId2">
                  <a:extLst>
                    <a:ext uri="{A12FA001-AC4F-418D-AE19-62706E023703}">
                      <ahyp:hlinkClr xmlns:ahyp="http://schemas.microsoft.com/office/drawing/2018/hyperlinkcolor" val="tx"/>
                    </a:ext>
                  </a:extLst>
                </a:hlinkClick>
              </a:rPr>
              <a:t>Test Strategy:</a:t>
            </a:r>
            <a:r>
              <a:rPr lang="en-IN" sz="700">
                <a:solidFill>
                  <a:srgbClr val="4E8477"/>
                </a:solidFill>
                <a:latin typeface="+mn-lt"/>
                <a:hlinkClick r:id="rId2"/>
              </a:rPr>
              <a:t> </a:t>
            </a:r>
            <a:r>
              <a:rPr lang="en-IN" sz="700">
                <a:solidFill>
                  <a:srgbClr val="4E8477"/>
                </a:solidFill>
                <a:latin typeface="+mn-lt"/>
                <a:hlinkClick r:id="rId2">
                  <a:extLst>
                    <a:ext uri="{A12FA001-AC4F-418D-AE19-62706E023703}">
                      <ahyp:hlinkClr xmlns:ahyp="http://schemas.microsoft.com/office/drawing/2018/hyperlinkcolor" val="tx"/>
                    </a:ext>
                  </a:extLst>
                </a:hlinkClick>
              </a:rPr>
              <a:t> https://katalon.com/resources-center/blog/test-strategy</a:t>
            </a:r>
            <a:endParaRPr lang="en-IN" sz="700">
              <a:solidFill>
                <a:srgbClr val="4E8477"/>
              </a:solidFill>
              <a:latin typeface="+mn-lt"/>
            </a:endParaRPr>
          </a:p>
          <a:p>
            <a:r>
              <a:rPr lang="en-IN" sz="700">
                <a:solidFill>
                  <a:srgbClr val="4E8477"/>
                </a:solidFill>
                <a:latin typeface="+mn-lt"/>
              </a:rPr>
              <a:t>Tools : </a:t>
            </a:r>
            <a:r>
              <a:rPr lang="en-IN" sz="700">
                <a:solidFill>
                  <a:srgbClr val="4E8477"/>
                </a:solidFill>
                <a:latin typeface="+mn-lt"/>
                <a:hlinkClick r:id="rId3"/>
              </a:rPr>
              <a:t>https://www.geeksforgeeks.org/software-testing-tools/</a:t>
            </a:r>
            <a:r>
              <a:rPr lang="en-IN" sz="700">
                <a:solidFill>
                  <a:srgbClr val="4E8477"/>
                </a:solidFill>
                <a:latin typeface="+mn-lt"/>
              </a:rPr>
              <a:t> </a:t>
            </a:r>
          </a:p>
          <a:p>
            <a:r>
              <a:rPr lang="en-IN" sz="700">
                <a:solidFill>
                  <a:srgbClr val="4E8477"/>
                </a:solidFill>
                <a:latin typeface="+mn-lt"/>
              </a:rPr>
              <a:t>Type of testing : </a:t>
            </a:r>
            <a:r>
              <a:rPr lang="en-IN" sz="700">
                <a:solidFill>
                  <a:srgbClr val="4E8477"/>
                </a:solidFill>
                <a:latin typeface="+mn-lt"/>
                <a:hlinkClick r:id="rId4"/>
              </a:rPr>
              <a:t>https://www.geeksforgeeks.org/types-software-testing/</a:t>
            </a:r>
            <a:r>
              <a:rPr lang="en-IN" sz="700">
                <a:solidFill>
                  <a:srgbClr val="4E8477"/>
                </a:solidFill>
                <a:latin typeface="+mn-lt"/>
              </a:rPr>
              <a:t> </a:t>
            </a:r>
          </a:p>
        </p:txBody>
      </p:sp>
      <p:sp>
        <p:nvSpPr>
          <p:cNvPr id="6" name="Google Shape;966;p41">
            <a:extLst>
              <a:ext uri="{FF2B5EF4-FFF2-40B4-BE49-F238E27FC236}">
                <a16:creationId xmlns:a16="http://schemas.microsoft.com/office/drawing/2014/main" id="{E691C314-688B-DA19-A50C-8E5A71AD87E4}"/>
              </a:ext>
            </a:extLst>
          </p:cNvPr>
          <p:cNvSpPr txBox="1"/>
          <p:nvPr/>
        </p:nvSpPr>
        <p:spPr>
          <a:xfrm>
            <a:off x="0" y="0"/>
            <a:ext cx="64008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a:cs typeface="Open Sans"/>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074203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144488579"/>
              </p:ext>
            </p:extLst>
          </p:nvPr>
        </p:nvGraphicFramePr>
        <p:xfrm>
          <a:off x="646276" y="950719"/>
          <a:ext cx="7782315" cy="3845590"/>
        </p:xfrm>
        <a:graphic>
          <a:graphicData uri="http://schemas.openxmlformats.org/drawingml/2006/table">
            <a:tbl>
              <a:tblPr bandRow="1">
                <a:tableStyleId>{F6D6EA9A-273F-4AC8-9EDF-B5E7F9130763}</a:tableStyleId>
              </a:tblPr>
              <a:tblGrid>
                <a:gridCol w="861431">
                  <a:extLst>
                    <a:ext uri="{9D8B030D-6E8A-4147-A177-3AD203B41FA5}">
                      <a16:colId xmlns:a16="http://schemas.microsoft.com/office/drawing/2014/main" val="2709771412"/>
                    </a:ext>
                  </a:extLst>
                </a:gridCol>
                <a:gridCol w="1212820">
                  <a:extLst>
                    <a:ext uri="{9D8B030D-6E8A-4147-A177-3AD203B41FA5}">
                      <a16:colId xmlns:a16="http://schemas.microsoft.com/office/drawing/2014/main" val="2226034223"/>
                    </a:ext>
                  </a:extLst>
                </a:gridCol>
                <a:gridCol w="1455124">
                  <a:extLst>
                    <a:ext uri="{9D8B030D-6E8A-4147-A177-3AD203B41FA5}">
                      <a16:colId xmlns:a16="http://schemas.microsoft.com/office/drawing/2014/main" val="2634453374"/>
                    </a:ext>
                  </a:extLst>
                </a:gridCol>
                <a:gridCol w="1168004">
                  <a:extLst>
                    <a:ext uri="{9D8B030D-6E8A-4147-A177-3AD203B41FA5}">
                      <a16:colId xmlns:a16="http://schemas.microsoft.com/office/drawing/2014/main" val="3060834461"/>
                    </a:ext>
                  </a:extLst>
                </a:gridCol>
                <a:gridCol w="733375">
                  <a:extLst>
                    <a:ext uri="{9D8B030D-6E8A-4147-A177-3AD203B41FA5}">
                      <a16:colId xmlns:a16="http://schemas.microsoft.com/office/drawing/2014/main" val="1916907430"/>
                    </a:ext>
                  </a:extLst>
                </a:gridCol>
                <a:gridCol w="1003926">
                  <a:extLst>
                    <a:ext uri="{9D8B030D-6E8A-4147-A177-3AD203B41FA5}">
                      <a16:colId xmlns:a16="http://schemas.microsoft.com/office/drawing/2014/main" val="282752497"/>
                    </a:ext>
                  </a:extLst>
                </a:gridCol>
                <a:gridCol w="1347635">
                  <a:extLst>
                    <a:ext uri="{9D8B030D-6E8A-4147-A177-3AD203B41FA5}">
                      <a16:colId xmlns:a16="http://schemas.microsoft.com/office/drawing/2014/main" val="1217935287"/>
                    </a:ext>
                  </a:extLst>
                </a:gridCol>
              </a:tblGrid>
              <a:tr h="461900">
                <a:tc>
                  <a:txBody>
                    <a:bodyPr/>
                    <a:lstStyle/>
                    <a:p>
                      <a:pPr lvl="0" algn="ctr">
                        <a:spcBef>
                          <a:spcPts val="0"/>
                        </a:spcBef>
                        <a:spcAft>
                          <a:spcPts val="0"/>
                        </a:spcAft>
                        <a:buNone/>
                      </a:pPr>
                      <a:r>
                        <a:rPr lang="en-US" sz="800" b="1" i="0" u="none" strike="noStrike" noProof="0">
                          <a:solidFill>
                            <a:srgbClr val="ECECEC"/>
                          </a:solidFill>
                          <a:effectLst/>
                          <a:latin typeface="+mn-lt"/>
                        </a:rPr>
                        <a:t>Testing Type</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User Story</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Objective</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Tools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a:t>
                      </a:r>
                      <a:endParaRPr lang="en-US" sz="800">
                        <a:latin typeface="+mn-lt"/>
                      </a:endParaRPr>
                    </a:p>
                    <a:p>
                      <a:pPr lvl="0" algn="ctr">
                        <a:spcBef>
                          <a:spcPts val="0"/>
                        </a:spcBef>
                        <a:spcAft>
                          <a:spcPts val="0"/>
                        </a:spcAft>
                        <a:buNone/>
                      </a:pPr>
                      <a:r>
                        <a:rPr lang="en-US" sz="800" b="1" i="0" u="none" strike="noStrike" noProof="0">
                          <a:solidFill>
                            <a:srgbClr val="ECECEC"/>
                          </a:solidFill>
                          <a:effectLst/>
                          <a:latin typeface="+mn-lt"/>
                        </a:rPr>
                        <a:t>Environment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Acceptance Criteria</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730446">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Unit Testing</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i="0" u="none" strike="noStrike" noProof="0">
                          <a:solidFill>
                            <a:schemeClr val="accent3">
                              <a:lumMod val="10000"/>
                            </a:schemeClr>
                          </a:solidFill>
                          <a:effectLst/>
                          <a:latin typeface="+mn-lt"/>
                        </a:rPr>
                        <a:t>All user stories</a:t>
                      </a: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noProof="0">
                          <a:solidFill>
                            <a:schemeClr val="accent3">
                              <a:lumMod val="10000"/>
                            </a:schemeClr>
                          </a:solidFill>
                          <a:effectLst/>
                          <a:latin typeface="+mn-lt"/>
                        </a:rPr>
                        <a:t>Validate individual components for functionality and reliability.</a:t>
                      </a:r>
                    </a:p>
                  </a:txBody>
                  <a:tcPr marL="95249" marR="95249" marT="95249" marB="95249" anchor="ctr">
                    <a:lnL w="9524"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noProof="0">
                          <a:solidFill>
                            <a:schemeClr val="accent3">
                              <a:lumMod val="10000"/>
                            </a:schemeClr>
                          </a:solidFill>
                          <a:effectLst/>
                          <a:latin typeface="+mn-lt"/>
                        </a:rPr>
                        <a:t>Ensure each component works as expected in isolation.</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FFFAF6"/>
                    </a:solidFill>
                  </a:tcPr>
                </a:tc>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JUnit, NUnit, PyTest</a:t>
                      </a:r>
                      <a:endParaRPr lang="en-US" sz="800">
                        <a:solidFill>
                          <a:schemeClr val="accent3">
                            <a:lumMod val="10000"/>
                          </a:schemeClr>
                        </a:solidFill>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Development environment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Components meet specified functional requirements and pass all unit tests</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385700">
                <a:tc rowSpan="2">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Integration Testing</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800">
                          <a:solidFill>
                            <a:srgbClr val="000000"/>
                          </a:solidFill>
                          <a:effectLst/>
                          <a:latin typeface="+mn-lt"/>
                        </a:rPr>
                        <a:t>As a Supply Chain Ops Manager,</a:t>
                      </a:r>
                      <a:r>
                        <a:rPr lang="en-US" sz="800" b="0" i="0" u="none" strike="noStrike" cap="none">
                          <a:solidFill>
                            <a:schemeClr val="accent3">
                              <a:lumMod val="10000"/>
                            </a:schemeClr>
                          </a:solidFill>
                          <a:latin typeface="+mn-lt"/>
                          <a:cs typeface="Arial"/>
                          <a:sym typeface="Arial"/>
                        </a:rPr>
                        <a:t> want data consolidated in the Supply Chain Module from various supply chain aspects.</a:t>
                      </a:r>
                      <a:r>
                        <a:rPr lang="en-US" sz="800" b="0" i="0" u="none" strike="noStrike" cap="none">
                          <a:solidFill>
                            <a:schemeClr val="accent3">
                              <a:lumMod val="10000"/>
                            </a:schemeClr>
                          </a:solidFill>
                          <a:latin typeface="+mn-lt"/>
                          <a:cs typeface="Arial"/>
                        </a:rPr>
                        <a:t> </a:t>
                      </a:r>
                    </a:p>
                    <a:p>
                      <a:pPr marL="0" marR="0" lvl="0" indent="0" algn="l" defTabSz="914400">
                        <a:lnSpc>
                          <a:spcPct val="100000"/>
                        </a:lnSpc>
                        <a:spcBef>
                          <a:spcPts val="0"/>
                        </a:spcBef>
                        <a:spcAft>
                          <a:spcPts val="0"/>
                        </a:spcAft>
                        <a:buSzTx/>
                        <a:buFont typeface="Arial"/>
                        <a:buNone/>
                        <a:tabLst/>
                        <a:defRPr/>
                      </a:pPr>
                      <a:r>
                        <a:rPr lang="en-US" sz="800" b="0" i="0" u="none" strike="noStrike" cap="none">
                          <a:solidFill>
                            <a:schemeClr val="accent3">
                              <a:lumMod val="10000"/>
                            </a:schemeClr>
                          </a:solidFill>
                          <a:latin typeface="+mn-lt"/>
                          <a:cs typeface="Arial"/>
                          <a:sym typeface="Arial"/>
                        </a:rPr>
                        <a:t>( User Story 2.0)</a:t>
                      </a:r>
                    </a:p>
                    <a:p>
                      <a:pPr lvl="0" algn="l">
                        <a:spcBef>
                          <a:spcPts val="0"/>
                        </a:spcBef>
                        <a:spcAft>
                          <a:spcPts val="0"/>
                        </a:spcAft>
                        <a:buNone/>
                      </a:pPr>
                      <a:endParaRPr lang="en-US" sz="800">
                        <a:solidFill>
                          <a:schemeClr val="accent3">
                            <a:lumMod val="10000"/>
                          </a:schemeClr>
                        </a:solidFill>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Ensure seamless integration of data from supplier information, raw material sourcing, manufacturing processes, transportation and logistics, and inventory into the module.</a:t>
                      </a: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Data from all sources is accurately integrated and visualized within the Supply Chain Module.</a:t>
                      </a:r>
                    </a:p>
                    <a:p>
                      <a:pPr lvl="0" algn="l">
                        <a:spcBef>
                          <a:spcPts val="0"/>
                        </a:spcBef>
                        <a:spcAft>
                          <a:spcPts val="0"/>
                        </a:spcAft>
                        <a:buNone/>
                      </a:pPr>
                      <a:endParaRPr lang="en-US" sz="800">
                        <a:solidFill>
                          <a:schemeClr val="accent3">
                            <a:lumMod val="10000"/>
                          </a:schemeClr>
                        </a:solidFill>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Postman, SoapUI</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Integration testing platform.</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All data sources are integrated without errors and display correctly in the module.</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4283407626"/>
                  </a:ext>
                </a:extLst>
              </a:tr>
              <a:tr h="1267544">
                <a:tc vMerge="1">
                  <a:txBody>
                    <a:bodyPr/>
                    <a:lstStyle/>
                    <a:p>
                      <a:pPr lvl="0" algn="ctr">
                        <a:spcBef>
                          <a:spcPts val="0"/>
                        </a:spcBef>
                        <a:spcAft>
                          <a:spcPts val="0"/>
                        </a:spcAft>
                        <a:buNone/>
                      </a:pPr>
                      <a:endParaRPr lang="en-US" sz="9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800">
                          <a:solidFill>
                            <a:schemeClr val="accent3">
                              <a:lumMod val="10000"/>
                            </a:schemeClr>
                          </a:solidFill>
                          <a:latin typeface="+mn-lt"/>
                        </a:rPr>
                        <a:t>As a Supply Chain Ops Manager, I need APIs that facilitate data integration and extraction for detailed analysis. (User Story 2.2)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800">
                        <a:solidFill>
                          <a:schemeClr val="accent3">
                            <a:lumMod val="10000"/>
                          </a:schemeClr>
                        </a:solidFill>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Assess API functionality for system integration and robust data handling under operational conditions</a:t>
                      </a: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APIs effectively integrate and perform data handling.</a:t>
                      </a:r>
                    </a:p>
                    <a:p>
                      <a:pPr lvl="0" algn="l">
                        <a:spcBef>
                          <a:spcPts val="0"/>
                        </a:spcBef>
                        <a:spcAft>
                          <a:spcPts val="0"/>
                        </a:spcAft>
                        <a:buNone/>
                      </a:pPr>
                      <a:endParaRPr lang="en-US" sz="800">
                        <a:solidFill>
                          <a:schemeClr val="accent3">
                            <a:lumMod val="10000"/>
                          </a:schemeClr>
                        </a:solidFill>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Postman, SoapUI</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Integrated development environment (IDE) with live data streams.</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a:solidFill>
                            <a:schemeClr val="accent3">
                              <a:lumMod val="10000"/>
                            </a:schemeClr>
                          </a:solidFill>
                          <a:latin typeface="+mn-lt"/>
                        </a:rPr>
                        <a:t>APIs demonstrate successful integration and data handling capabilities.</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583027686"/>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958834"/>
            <a:ext cx="6422528" cy="184666"/>
          </a:xfrm>
          <a:prstGeom prst="rect">
            <a:avLst/>
          </a:prstGeom>
          <a:solidFill>
            <a:srgbClr val="FFFAF6"/>
          </a:solidFill>
        </p:spPr>
        <p:txBody>
          <a:bodyPr wrap="square" lIns="91440" tIns="45720" rIns="91440" bIns="45720" rtlCol="0" anchor="t">
            <a:spAutoFit/>
          </a:bodyPr>
          <a:lstStyle/>
          <a:p>
            <a:pPr>
              <a:defRPr/>
            </a:pPr>
            <a:r>
              <a:rPr lang="en-US" sz="600">
                <a:latin typeface="+mn-lt"/>
                <a:ea typeface="Open Sans"/>
                <a:cs typeface="Open Sans"/>
              </a:rPr>
              <a:t>Avipsha Ghosh, </a:t>
            </a:r>
            <a:r>
              <a:rPr lang="en-US" sz="600">
                <a:latin typeface="+mn-lt"/>
                <a:ea typeface="Open Sans"/>
              </a:rPr>
              <a:t>April 21, 2022 </a:t>
            </a:r>
            <a:r>
              <a:rPr lang="en-US" sz="600">
                <a:latin typeface="+mn-lt"/>
                <a:ea typeface="Open Sans"/>
                <a:hlinkClick r:id="rId3"/>
              </a:rPr>
              <a:t>https://www.headspin.io/blog/unit-integration-and-functional-testing-4-main-points-of-difference</a:t>
            </a:r>
            <a:endParaRPr lang="en-US" sz="600">
              <a:latin typeface="+mn-lt"/>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3732891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954934080"/>
              </p:ext>
            </p:extLst>
          </p:nvPr>
        </p:nvGraphicFramePr>
        <p:xfrm>
          <a:off x="715001" y="744709"/>
          <a:ext cx="7610429" cy="4017485"/>
        </p:xfrm>
        <a:graphic>
          <a:graphicData uri="http://schemas.openxmlformats.org/drawingml/2006/table">
            <a:tbl>
              <a:tblPr bandRow="1">
                <a:tableStyleId>{F6D6EA9A-273F-4AC8-9EDF-B5E7F9130763}</a:tableStyleId>
              </a:tblPr>
              <a:tblGrid>
                <a:gridCol w="919081">
                  <a:extLst>
                    <a:ext uri="{9D8B030D-6E8A-4147-A177-3AD203B41FA5}">
                      <a16:colId xmlns:a16="http://schemas.microsoft.com/office/drawing/2014/main" val="2709771412"/>
                    </a:ext>
                  </a:extLst>
                </a:gridCol>
                <a:gridCol w="1362134">
                  <a:extLst>
                    <a:ext uri="{9D8B030D-6E8A-4147-A177-3AD203B41FA5}">
                      <a16:colId xmlns:a16="http://schemas.microsoft.com/office/drawing/2014/main" val="2226034223"/>
                    </a:ext>
                  </a:extLst>
                </a:gridCol>
                <a:gridCol w="1081288">
                  <a:extLst>
                    <a:ext uri="{9D8B030D-6E8A-4147-A177-3AD203B41FA5}">
                      <a16:colId xmlns:a16="http://schemas.microsoft.com/office/drawing/2014/main" val="2634453374"/>
                    </a:ext>
                  </a:extLst>
                </a:gridCol>
                <a:gridCol w="1553142">
                  <a:extLst>
                    <a:ext uri="{9D8B030D-6E8A-4147-A177-3AD203B41FA5}">
                      <a16:colId xmlns:a16="http://schemas.microsoft.com/office/drawing/2014/main" val="3060834461"/>
                    </a:ext>
                  </a:extLst>
                </a:gridCol>
                <a:gridCol w="843896">
                  <a:extLst>
                    <a:ext uri="{9D8B030D-6E8A-4147-A177-3AD203B41FA5}">
                      <a16:colId xmlns:a16="http://schemas.microsoft.com/office/drawing/2014/main" val="1916907430"/>
                    </a:ext>
                  </a:extLst>
                </a:gridCol>
                <a:gridCol w="833214">
                  <a:extLst>
                    <a:ext uri="{9D8B030D-6E8A-4147-A177-3AD203B41FA5}">
                      <a16:colId xmlns:a16="http://schemas.microsoft.com/office/drawing/2014/main" val="282752497"/>
                    </a:ext>
                  </a:extLst>
                </a:gridCol>
                <a:gridCol w="1017674">
                  <a:extLst>
                    <a:ext uri="{9D8B030D-6E8A-4147-A177-3AD203B41FA5}">
                      <a16:colId xmlns:a16="http://schemas.microsoft.com/office/drawing/2014/main" val="1217935287"/>
                    </a:ext>
                  </a:extLst>
                </a:gridCol>
              </a:tblGrid>
              <a:tr h="566118">
                <a:tc>
                  <a:txBody>
                    <a:bodyPr/>
                    <a:lstStyle/>
                    <a:p>
                      <a:pPr lvl="0" algn="l">
                        <a:spcBef>
                          <a:spcPts val="0"/>
                        </a:spcBef>
                        <a:spcAft>
                          <a:spcPts val="0"/>
                        </a:spcAft>
                        <a:buNone/>
                      </a:pPr>
                      <a:r>
                        <a:rPr lang="en-US" sz="800" b="1" i="0" u="none" strike="noStrike" noProof="0">
                          <a:solidFill>
                            <a:srgbClr val="ECECEC"/>
                          </a:solidFill>
                          <a:effectLst/>
                          <a:latin typeface="+mn-lt"/>
                        </a:rPr>
                        <a:t>Testing Type</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User Story</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Objective</a:t>
                      </a:r>
                      <a:endParaRPr lang="en-US" sz="8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Test Tools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Test </a:t>
                      </a:r>
                      <a:endParaRPr lang="en-US" sz="800">
                        <a:latin typeface="+mn-lt"/>
                      </a:endParaRPr>
                    </a:p>
                    <a:p>
                      <a:pPr lvl="0" algn="l">
                        <a:spcBef>
                          <a:spcPts val="0"/>
                        </a:spcBef>
                        <a:spcAft>
                          <a:spcPts val="0"/>
                        </a:spcAft>
                        <a:buNone/>
                      </a:pPr>
                      <a:r>
                        <a:rPr lang="en-US" sz="800" b="1" i="0" u="none" strike="noStrike" noProof="0">
                          <a:solidFill>
                            <a:srgbClr val="ECECEC"/>
                          </a:solidFill>
                          <a:effectLst/>
                          <a:latin typeface="+mn-lt"/>
                        </a:rPr>
                        <a:t>Environment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l">
                        <a:spcBef>
                          <a:spcPts val="0"/>
                        </a:spcBef>
                        <a:spcAft>
                          <a:spcPts val="0"/>
                        </a:spcAft>
                        <a:buNone/>
                      </a:pPr>
                      <a:r>
                        <a:rPr lang="en-US" sz="800" b="1" i="0" u="none" strike="noStrike" noProof="0">
                          <a:solidFill>
                            <a:srgbClr val="ECECEC"/>
                          </a:solidFill>
                          <a:effectLst/>
                          <a:latin typeface="+mn-lt"/>
                        </a:rPr>
                        <a:t>Acceptance Criteria</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1260504">
                <a:tc rowSpan="3">
                  <a:txBody>
                    <a:bodyPr/>
                    <a:lstStyle/>
                    <a:p>
                      <a:pPr lvl="0" algn="l">
                        <a:spcBef>
                          <a:spcPts val="0"/>
                        </a:spcBef>
                        <a:spcAft>
                          <a:spcPts val="0"/>
                        </a:spcAft>
                        <a:buNone/>
                      </a:pPr>
                      <a:r>
                        <a:rPr lang="en-US" sz="800">
                          <a:solidFill>
                            <a:schemeClr val="accent3">
                              <a:lumMod val="10000"/>
                            </a:schemeClr>
                          </a:solidFill>
                          <a:latin typeface="+mn-lt"/>
                        </a:rPr>
                        <a:t>Performance Testing</a:t>
                      </a:r>
                    </a:p>
                    <a:p>
                      <a:pPr lvl="0" algn="l">
                        <a:spcBef>
                          <a:spcPts val="0"/>
                        </a:spcBef>
                        <a:spcAft>
                          <a:spcPts val="0"/>
                        </a:spcAft>
                        <a:buNone/>
                      </a:pP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i="0" u="none" strike="noStrike" noProof="0">
                          <a:solidFill>
                            <a:schemeClr val="accent3">
                              <a:lumMod val="10000"/>
                            </a:schemeClr>
                          </a:solidFill>
                          <a:effectLst/>
                          <a:latin typeface="+mn-lt"/>
                        </a:rPr>
                        <a:t>As a Supply Chain Ops Manager, I need the system to perform efficiently and handle operations quickly. (User Story 2.0) </a:t>
                      </a:r>
                      <a:endParaRPr lang="en-US" sz="800" b="0">
                        <a:solidFill>
                          <a:schemeClr val="accent3">
                            <a:lumMod val="10000"/>
                          </a:schemeClr>
                        </a:solidFill>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r>
                        <a:rPr lang="en-US" sz="800" b="0">
                          <a:solidFill>
                            <a:srgbClr val="000000"/>
                          </a:solidFill>
                          <a:effectLst/>
                          <a:latin typeface="+mn-lt"/>
                        </a:rPr>
                        <a:t>Test system performance to handle simultaneous data queries and operations effectively and efficiently.</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FFFAF6"/>
                    </a:solidFill>
                  </a:tcPr>
                </a:tc>
                <a:tc>
                  <a:txBody>
                    <a:bodyPr/>
                    <a:lstStyle/>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r>
                        <a:rPr lang="en-US" sz="800" b="0">
                          <a:solidFill>
                            <a:srgbClr val="000000"/>
                          </a:solidFill>
                          <a:effectLst/>
                          <a:latin typeface="+mn-lt"/>
                        </a:rPr>
                        <a:t>System processes and visualizes data within acceptable time limits, supporting efficient operations.</a:t>
                      </a:r>
                    </a:p>
                  </a:txBody>
                  <a:tcPr marL="95249" marR="95249" marT="95249" marB="95249" anchor="ctr">
                    <a:lnL w="9524">
                      <a:solidFill>
                        <a:srgbClr val="005C51"/>
                      </a:solidFill>
                    </a:lnL>
                    <a:lnR w="9524">
                      <a:solidFill>
                        <a:srgbClr val="005C51"/>
                      </a:solidFill>
                    </a:lnR>
                    <a:lnT w="9524">
                      <a:solidFill>
                        <a:srgbClr val="005C51"/>
                      </a:solidFill>
                    </a:lnT>
                    <a:lnB w="9524">
                      <a:solidFill>
                        <a:srgbClr val="005C51"/>
                      </a:solidFill>
                    </a:lnB>
                    <a:solidFill>
                      <a:srgbClr val="FFFAF6"/>
                    </a:solidFill>
                  </a:tcPr>
                </a:tc>
                <a:tc>
                  <a:txBody>
                    <a:bodyPr/>
                    <a:lstStyle/>
                    <a:p>
                      <a:pPr lvl="0" algn="l">
                        <a:spcBef>
                          <a:spcPts val="0"/>
                        </a:spcBef>
                        <a:spcAft>
                          <a:spcPts val="0"/>
                        </a:spcAft>
                        <a:buNone/>
                      </a:pPr>
                      <a:r>
                        <a:rPr lang="en-US" sz="800" b="0">
                          <a:solidFill>
                            <a:schemeClr val="accent3">
                              <a:lumMod val="10000"/>
                            </a:schemeClr>
                          </a:solidFill>
                          <a:latin typeface="+mn-lt"/>
                        </a:rPr>
                        <a:t>JMeter, LoadRunner</a:t>
                      </a:r>
                    </a:p>
                    <a:p>
                      <a:pPr lvl="0" algn="l">
                        <a:spcBef>
                          <a:spcPts val="0"/>
                        </a:spcBef>
                        <a:spcAft>
                          <a:spcPts val="0"/>
                        </a:spcAft>
                        <a:buNone/>
                      </a:pPr>
                      <a:endParaRPr lang="en-US" sz="800" b="0">
                        <a:solidFill>
                          <a:schemeClr val="accent3">
                            <a:lumMod val="10000"/>
                          </a:schemeClr>
                        </a:solidFill>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800" b="0">
                          <a:solidFill>
                            <a:srgbClr val="000000"/>
                          </a:solidFill>
                          <a:effectLst/>
                          <a:latin typeface="+mn-lt"/>
                        </a:rPr>
                        <a:t>Production-like environment.</a:t>
                      </a:r>
                    </a:p>
                    <a:p>
                      <a:pPr lvl="0" algn="l">
                        <a:spcBef>
                          <a:spcPts val="0"/>
                        </a:spcBef>
                        <a:spcAft>
                          <a:spcPts val="0"/>
                        </a:spcAft>
                        <a:buNone/>
                      </a:pPr>
                      <a:endParaRPr lang="en-US" sz="800" b="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a:solidFill>
                            <a:schemeClr val="accent3">
                              <a:lumMod val="10000"/>
                            </a:schemeClr>
                          </a:solidFill>
                          <a:latin typeface="+mn-lt"/>
                        </a:rPr>
                        <a:t>System response times for data processing and visualization are within acceptable limits.</a:t>
                      </a:r>
                    </a:p>
                    <a:p>
                      <a:pPr lvl="0" algn="l">
                        <a:spcBef>
                          <a:spcPts val="0"/>
                        </a:spcBef>
                        <a:spcAft>
                          <a:spcPts val="0"/>
                        </a:spcAft>
                        <a:buNone/>
                      </a:pPr>
                      <a:endParaRPr lang="en-US" sz="800" b="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399373">
                <a:tc vMerge="1">
                  <a:txBody>
                    <a:bodyPr/>
                    <a:lstStyle/>
                    <a:p>
                      <a:pPr lvl="0" algn="ctr">
                        <a:spcBef>
                          <a:spcPts val="0"/>
                        </a:spcBef>
                        <a:spcAft>
                          <a:spcPts val="0"/>
                        </a:spcAft>
                        <a:buNone/>
                      </a:pPr>
                      <a:endParaRPr lang="en-US" sz="9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a:solidFill>
                            <a:schemeClr val="accent3">
                              <a:lumMod val="10000"/>
                            </a:schemeClr>
                          </a:solidFill>
                          <a:latin typeface="+mn-lt"/>
                        </a:rPr>
                        <a:t>As a Supply Chain Ops Manager, I need quick processing and visualization of environmental data.</a:t>
                      </a:r>
                      <a:br>
                        <a:rPr lang="en-US" sz="800" b="0">
                          <a:solidFill>
                            <a:srgbClr val="2F0700"/>
                          </a:solidFill>
                          <a:latin typeface="+mn-lt"/>
                        </a:rPr>
                      </a:br>
                      <a:r>
                        <a:rPr lang="en-US" sz="800" b="0">
                          <a:solidFill>
                            <a:schemeClr val="accent3">
                              <a:lumMod val="10000"/>
                            </a:schemeClr>
                          </a:solidFill>
                          <a:latin typeface="+mn-lt"/>
                        </a:rPr>
                        <a:t>(User Story 2.2)</a:t>
                      </a:r>
                    </a:p>
                    <a:p>
                      <a:pPr lvl="0" algn="l">
                        <a:spcBef>
                          <a:spcPts val="1500"/>
                        </a:spcBef>
                        <a:spcAft>
                          <a:spcPts val="1500"/>
                        </a:spcAft>
                        <a:buNone/>
                      </a:pPr>
                      <a:endParaRPr lang="en-US" sz="800" b="0">
                        <a:solidFill>
                          <a:schemeClr val="accent3">
                            <a:lumMod val="10000"/>
                          </a:schemeClr>
                        </a:solidFill>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r>
                        <a:rPr lang="en-US" sz="800" b="0">
                          <a:solidFill>
                            <a:srgbClr val="000000"/>
                          </a:solidFill>
                          <a:effectLst/>
                          <a:latin typeface="+mn-lt"/>
                        </a:rPr>
                        <a:t>Ensure the system processes data and provides visualizations within 24 hours.</a:t>
                      </a:r>
                    </a:p>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endParaRPr lang="en-US" sz="800" b="0">
                        <a:solidFill>
                          <a:srgbClr val="000000"/>
                        </a:solidFill>
                        <a:effectLst/>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r>
                        <a:rPr lang="en-US" sz="800" b="0">
                          <a:solidFill>
                            <a:srgbClr val="000000"/>
                          </a:solidFill>
                          <a:effectLst/>
                          <a:latin typeface="+mn-lt"/>
                        </a:rPr>
                        <a:t>Data is processed and visualized within the 24-hour timeframe.</a:t>
                      </a:r>
                    </a:p>
                    <a:p>
                      <a:pPr marL="0" marR="0" lvl="0" indent="0" algn="l" defTabSz="914400" rtl="0" eaLnBrk="1" fontAlgn="auto" latinLnBrk="0" hangingPunct="1">
                        <a:lnSpc>
                          <a:spcPct val="100000"/>
                        </a:lnSpc>
                        <a:spcBef>
                          <a:spcPts val="1500"/>
                        </a:spcBef>
                        <a:spcAft>
                          <a:spcPts val="1500"/>
                        </a:spcAft>
                        <a:buClr>
                          <a:srgbClr val="000000"/>
                        </a:buClr>
                        <a:buSzTx/>
                        <a:buFont typeface="Arial"/>
                        <a:buNone/>
                        <a:tabLst/>
                        <a:defRPr/>
                      </a:pPr>
                      <a:endParaRPr lang="en-US" sz="800" b="0">
                        <a:solidFill>
                          <a:srgbClr val="000000"/>
                        </a:solidFill>
                        <a:effectLst/>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JMeter, LoadRunner</a:t>
                      </a:r>
                    </a:p>
                  </a:txBody>
                  <a:tcPr marL="21175" marR="21175" marT="10588" marB="10588"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Production-like test environment.</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System meets the 24-hour processing and visualization deadline.</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85244708"/>
                  </a:ext>
                </a:extLst>
              </a:tr>
              <a:tr h="765925">
                <a:tc vMerge="1">
                  <a:txBody>
                    <a:bodyPr/>
                    <a:lstStyle/>
                    <a:p>
                      <a:pPr lvl="0" algn="ctr">
                        <a:spcBef>
                          <a:spcPts val="0"/>
                        </a:spcBef>
                        <a:spcAft>
                          <a:spcPts val="0"/>
                        </a:spcAft>
                        <a:buNone/>
                      </a:pPr>
                      <a:endParaRPr lang="en-US" sz="9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IN" sz="800" b="0">
                          <a:effectLst/>
                          <a:latin typeface="+mn-lt"/>
                        </a:rPr>
                        <a:t>Export process efficiency.</a:t>
                      </a:r>
                      <a:br>
                        <a:rPr lang="en-IN" sz="800" b="0">
                          <a:effectLst/>
                          <a:latin typeface="+mn-lt"/>
                        </a:rPr>
                      </a:br>
                      <a:r>
                        <a:rPr lang="en-IN" sz="800" b="0">
                          <a:effectLst/>
                          <a:latin typeface="+mn-lt"/>
                        </a:rPr>
                        <a:t>(User Story 2.3)</a:t>
                      </a:r>
                    </a:p>
                  </a:txBody>
                  <a:tcPr marL="29793" marR="29793" marT="14897" marB="14897"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effectLst/>
                          <a:latin typeface="+mn-lt"/>
                        </a:rPr>
                        <a:t>Ensure that the export process does not exceed 5 minutes for reports up to 500 MB.</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algn="l" fontAlgn="base"/>
                      <a:r>
                        <a:rPr lang="en-US" sz="800" b="0">
                          <a:effectLst/>
                          <a:latin typeface="+mn-lt"/>
                        </a:rPr>
                        <a:t>Export completes within 5 minutes.</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algn="l" fontAlgn="base"/>
                      <a:r>
                        <a:rPr lang="en-IN" sz="800" b="0">
                          <a:effectLst/>
                          <a:latin typeface="+mn-lt"/>
                        </a:rPr>
                        <a:t>JMeter, LoadRunner</a:t>
                      </a:r>
                    </a:p>
                  </a:txBody>
                  <a:tcPr marL="29793" marR="29793" marT="14897" marB="14897"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effectLst/>
                          <a:latin typeface="+mn-lt"/>
                        </a:rPr>
                        <a:t>Production-like environment</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effectLst/>
                          <a:latin typeface="+mn-lt"/>
                        </a:rPr>
                        <a:t>Export process is efficient and meets the 5-minute requirement.</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756657985"/>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958834"/>
            <a:ext cx="6422528" cy="184666"/>
          </a:xfrm>
          <a:prstGeom prst="rect">
            <a:avLst/>
          </a:prstGeom>
          <a:solidFill>
            <a:srgbClr val="FFFAF6"/>
          </a:solidFill>
        </p:spPr>
        <p:txBody>
          <a:bodyPr wrap="square" lIns="91440" tIns="45720" rIns="91440" bIns="45720" rtlCol="0" anchor="t">
            <a:spAutoFit/>
          </a:bodyPr>
          <a:lstStyle/>
          <a:p>
            <a:pPr>
              <a:defRPr/>
            </a:pPr>
            <a:r>
              <a:rPr lang="en-US" sz="600" err="1">
                <a:latin typeface="+mn-lt"/>
                <a:ea typeface="Open Sans"/>
              </a:rPr>
              <a:t>Tricentis</a:t>
            </a:r>
            <a:r>
              <a:rPr lang="en-US" sz="600">
                <a:latin typeface="+mn-lt"/>
                <a:ea typeface="Open Sans"/>
              </a:rPr>
              <a:t> Staff.</a:t>
            </a:r>
            <a:r>
              <a:rPr lang="en-US" sz="600">
                <a:latin typeface="+mn-lt"/>
                <a:ea typeface="Open Sans"/>
                <a:cs typeface="Open Sans"/>
              </a:rPr>
              <a:t> Mar</a:t>
            </a:r>
            <a:r>
              <a:rPr lang="en-US" sz="600">
                <a:latin typeface="+mn-lt"/>
                <a:ea typeface="Open Sans"/>
              </a:rPr>
              <a:t> 21, 2024 (</a:t>
            </a:r>
            <a:r>
              <a:rPr lang="en-US" sz="600">
                <a:latin typeface="+mn-lt"/>
                <a:ea typeface="Open Sans"/>
                <a:hlinkClick r:id="rId3"/>
              </a:rPr>
              <a:t>https://www.tricentis.com/learn/performance-testing</a:t>
            </a:r>
            <a:r>
              <a:rPr lang="en-US" sz="600">
                <a:latin typeface="+mn-lt"/>
                <a:ea typeface="Open Sans"/>
              </a:rPr>
              <a:t>)</a:t>
            </a:r>
            <a:endParaRPr lang="en-US" sz="600">
              <a:latin typeface="+mn-lt"/>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721783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2953533979"/>
              </p:ext>
            </p:extLst>
          </p:nvPr>
        </p:nvGraphicFramePr>
        <p:xfrm>
          <a:off x="645567" y="830167"/>
          <a:ext cx="7727948" cy="4069476"/>
        </p:xfrm>
        <a:graphic>
          <a:graphicData uri="http://schemas.openxmlformats.org/drawingml/2006/table">
            <a:tbl>
              <a:tblPr bandRow="1">
                <a:tableStyleId>{F6D6EA9A-273F-4AC8-9EDF-B5E7F9130763}</a:tableStyleId>
              </a:tblPr>
              <a:tblGrid>
                <a:gridCol w="799872">
                  <a:extLst>
                    <a:ext uri="{9D8B030D-6E8A-4147-A177-3AD203B41FA5}">
                      <a16:colId xmlns:a16="http://schemas.microsoft.com/office/drawing/2014/main" val="2709771412"/>
                    </a:ext>
                  </a:extLst>
                </a:gridCol>
                <a:gridCol w="1143000">
                  <a:extLst>
                    <a:ext uri="{9D8B030D-6E8A-4147-A177-3AD203B41FA5}">
                      <a16:colId xmlns:a16="http://schemas.microsoft.com/office/drawing/2014/main" val="2226034223"/>
                    </a:ext>
                  </a:extLst>
                </a:gridCol>
                <a:gridCol w="1277475">
                  <a:extLst>
                    <a:ext uri="{9D8B030D-6E8A-4147-A177-3AD203B41FA5}">
                      <a16:colId xmlns:a16="http://schemas.microsoft.com/office/drawing/2014/main" val="2634453374"/>
                    </a:ext>
                  </a:extLst>
                </a:gridCol>
                <a:gridCol w="1215480">
                  <a:extLst>
                    <a:ext uri="{9D8B030D-6E8A-4147-A177-3AD203B41FA5}">
                      <a16:colId xmlns:a16="http://schemas.microsoft.com/office/drawing/2014/main" val="3060834461"/>
                    </a:ext>
                  </a:extLst>
                </a:gridCol>
                <a:gridCol w="774523">
                  <a:extLst>
                    <a:ext uri="{9D8B030D-6E8A-4147-A177-3AD203B41FA5}">
                      <a16:colId xmlns:a16="http://schemas.microsoft.com/office/drawing/2014/main" val="1916907430"/>
                    </a:ext>
                  </a:extLst>
                </a:gridCol>
                <a:gridCol w="839374">
                  <a:extLst>
                    <a:ext uri="{9D8B030D-6E8A-4147-A177-3AD203B41FA5}">
                      <a16:colId xmlns:a16="http://schemas.microsoft.com/office/drawing/2014/main" val="282752497"/>
                    </a:ext>
                  </a:extLst>
                </a:gridCol>
                <a:gridCol w="1678224">
                  <a:extLst>
                    <a:ext uri="{9D8B030D-6E8A-4147-A177-3AD203B41FA5}">
                      <a16:colId xmlns:a16="http://schemas.microsoft.com/office/drawing/2014/main" val="1217935287"/>
                    </a:ext>
                  </a:extLst>
                </a:gridCol>
              </a:tblGrid>
              <a:tr h="471284">
                <a:tc>
                  <a:txBody>
                    <a:bodyPr/>
                    <a:lstStyle/>
                    <a:p>
                      <a:pPr lvl="0" algn="ctr">
                        <a:spcBef>
                          <a:spcPts val="0"/>
                        </a:spcBef>
                        <a:spcAft>
                          <a:spcPts val="0"/>
                        </a:spcAft>
                        <a:buNone/>
                      </a:pPr>
                      <a:r>
                        <a:rPr lang="en-US" sz="800" b="1" i="0" u="none" strike="noStrike" noProof="0">
                          <a:solidFill>
                            <a:srgbClr val="ECECEC"/>
                          </a:solidFill>
                          <a:effectLst/>
                          <a:latin typeface="+mn-lt"/>
                        </a:rPr>
                        <a:t>Testing Type</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User Story</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Objective</a:t>
                      </a:r>
                      <a:endParaRPr lang="en-US" sz="8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Tools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a:t>
                      </a:r>
                      <a:endParaRPr lang="en-US" sz="800">
                        <a:latin typeface="+mn-lt"/>
                      </a:endParaRPr>
                    </a:p>
                    <a:p>
                      <a:pPr lvl="0" algn="ctr">
                        <a:spcBef>
                          <a:spcPts val="0"/>
                        </a:spcBef>
                        <a:spcAft>
                          <a:spcPts val="0"/>
                        </a:spcAft>
                        <a:buNone/>
                      </a:pPr>
                      <a:r>
                        <a:rPr lang="en-US" sz="800" b="1" i="0" u="none" strike="noStrike" noProof="0">
                          <a:solidFill>
                            <a:srgbClr val="ECECEC"/>
                          </a:solidFill>
                          <a:effectLst/>
                          <a:latin typeface="+mn-lt"/>
                        </a:rPr>
                        <a:t>Environment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Acceptance Criteria</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1199637">
                <a:tc>
                  <a:txBody>
                    <a:bodyPr/>
                    <a:lstStyle/>
                    <a:p>
                      <a:pPr fontAlgn="base"/>
                      <a:r>
                        <a:rPr lang="en-IN" sz="800" b="0">
                          <a:solidFill>
                            <a:srgbClr val="000000"/>
                          </a:solidFill>
                          <a:effectLst/>
                          <a:latin typeface="+mn-lt"/>
                        </a:rPr>
                        <a:t>Reliability Testing</a:t>
                      </a:r>
                    </a:p>
                  </a:txBody>
                  <a:tcPr marL="21307" marR="21307" marT="10654" marB="10654"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fontAlgn="base"/>
                      <a:r>
                        <a:rPr lang="en-US" sz="800">
                          <a:solidFill>
                            <a:srgbClr val="000000"/>
                          </a:solidFill>
                          <a:effectLst/>
                          <a:latin typeface="+mn-lt"/>
                        </a:rPr>
                        <a:t>The EMS should have a system uptime of at least 99.5%.</a:t>
                      </a:r>
                      <a:br>
                        <a:rPr lang="en-US" sz="800">
                          <a:solidFill>
                            <a:srgbClr val="000000"/>
                          </a:solidFill>
                          <a:effectLst/>
                          <a:latin typeface="+mn-lt"/>
                        </a:rPr>
                      </a:br>
                      <a:r>
                        <a:rPr lang="en-US" sz="800">
                          <a:solidFill>
                            <a:srgbClr val="000000"/>
                          </a:solidFill>
                          <a:effectLst/>
                          <a:latin typeface="+mn-lt"/>
                        </a:rPr>
                        <a:t>(User Story 2.0)</a:t>
                      </a:r>
                    </a:p>
                  </a:txBody>
                  <a:tcPr marL="21307" marR="21307" marT="10654" marB="10654"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a:solidFill>
                            <a:srgbClr val="000000"/>
                          </a:solidFill>
                          <a:effectLst/>
                          <a:latin typeface="+mn-lt"/>
                        </a:rPr>
                        <a:t>Confirm the system meets the uptime requirement to ensure continuous operation.</a:t>
                      </a:r>
                    </a:p>
                  </a:txBody>
                  <a:tcPr marL="21307" marR="21307" marT="10654" marB="10654"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a:solidFill>
                            <a:srgbClr val="000000"/>
                          </a:solidFill>
                          <a:effectLst/>
                          <a:latin typeface="+mn-lt"/>
                        </a:rPr>
                        <a:t>System demonstrates reliability with at least 99.5% uptime.</a:t>
                      </a:r>
                    </a:p>
                  </a:txBody>
                  <a:tcPr marL="21307" marR="21307" marT="10654" marB="10654"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b="0">
                          <a:solidFill>
                            <a:srgbClr val="000000"/>
                          </a:solidFill>
                          <a:effectLst/>
                          <a:latin typeface="+mn-lt"/>
                        </a:rPr>
                        <a:t>Pingdom, Uptime Robot</a:t>
                      </a:r>
                    </a:p>
                  </a:txBody>
                  <a:tcPr marL="21307" marR="21307" marT="10654" marB="10654"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a:solidFill>
                            <a:srgbClr val="000000"/>
                          </a:solidFill>
                          <a:effectLst/>
                          <a:latin typeface="+mn-lt"/>
                        </a:rPr>
                        <a:t>Operational environment.</a:t>
                      </a:r>
                    </a:p>
                  </a:txBody>
                  <a:tcPr marL="21307" marR="21307" marT="10654" marB="10654"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a:solidFill>
                            <a:srgbClr val="000000"/>
                          </a:solidFill>
                          <a:effectLst/>
                          <a:latin typeface="+mn-lt"/>
                        </a:rPr>
                        <a:t>System uptime meets or exceeds 99.5%, ensuring reliability for operational continuity.</a:t>
                      </a:r>
                    </a:p>
                  </a:txBody>
                  <a:tcPr marL="21307" marR="21307" marT="10654" marB="10654"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049678">
                <a:tc>
                  <a:txBody>
                    <a:bodyPr/>
                    <a:lstStyle/>
                    <a:p>
                      <a:pPr fontAlgn="base"/>
                      <a:r>
                        <a:rPr lang="en-IN" sz="800" b="0">
                          <a:solidFill>
                            <a:srgbClr val="000000"/>
                          </a:solidFill>
                          <a:effectLst/>
                          <a:latin typeface="+mn-lt"/>
                        </a:rPr>
                        <a:t>Data Coverage Testing</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fontAlgn="base"/>
                      <a:r>
                        <a:rPr lang="en-US" sz="800" b="0">
                          <a:solidFill>
                            <a:srgbClr val="000000"/>
                          </a:solidFill>
                          <a:effectLst/>
                          <a:latin typeface="+mn-lt"/>
                        </a:rPr>
                        <a:t>Coverage of at least 95% of active suppliers.</a:t>
                      </a:r>
                    </a:p>
                    <a:p>
                      <a:pPr lvl="0">
                        <a:buNone/>
                      </a:pPr>
                      <a:r>
                        <a:rPr lang="en-US" sz="800" b="0" i="0" u="none" strike="noStrike" noProof="0">
                          <a:solidFill>
                            <a:srgbClr val="000000"/>
                          </a:solidFill>
                          <a:effectLst/>
                          <a:latin typeface="+mn-lt"/>
                        </a:rPr>
                        <a:t>(User Story 2.1)</a:t>
                      </a:r>
                      <a:endParaRPr lang="en-US">
                        <a:latin typeface="+mn-lt"/>
                      </a:endParaRPr>
                    </a:p>
                  </a:txBody>
                  <a:tcPr marL="21806" marR="21806" marT="10903" marB="10903"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Verify that the system includes data from at least 95% of active suppliers in each generated report.</a:t>
                      </a:r>
                    </a:p>
                  </a:txBody>
                  <a:tcPr marL="21806" marR="21806" marT="10903" marB="10903"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b="0">
                          <a:solidFill>
                            <a:srgbClr val="000000"/>
                          </a:solidFill>
                          <a:effectLst/>
                          <a:latin typeface="+mn-lt"/>
                        </a:rPr>
                        <a:t>Comprehensive data coverage in reports.</a:t>
                      </a:r>
                    </a:p>
                  </a:txBody>
                  <a:tcPr marL="21806" marR="21806" marT="10903" marB="10903"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SQL queries, Data validation tools</a:t>
                      </a:r>
                    </a:p>
                  </a:txBody>
                  <a:tcPr marL="21806" marR="21806" marT="10903" marB="10903"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b="0">
                          <a:solidFill>
                            <a:srgbClr val="000000"/>
                          </a:solidFill>
                          <a:effectLst/>
                          <a:latin typeface="+mn-lt"/>
                        </a:rPr>
                        <a:t>Development environment</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Reports include data from at least 95% of active suppliers.</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166167152"/>
                  </a:ext>
                </a:extLst>
              </a:tr>
              <a:tr h="1263901">
                <a:tc>
                  <a:txBody>
                    <a:bodyPr/>
                    <a:lstStyle/>
                    <a:p>
                      <a:pPr fontAlgn="base"/>
                      <a:r>
                        <a:rPr lang="en-IN" sz="800" b="0">
                          <a:solidFill>
                            <a:srgbClr val="000000"/>
                          </a:solidFill>
                          <a:effectLst/>
                          <a:latin typeface="+mn-lt"/>
                        </a:rPr>
                        <a:t>Data Accuracy Testing</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fontAlgn="base"/>
                      <a:r>
                        <a:rPr lang="en-US" sz="800" b="0">
                          <a:solidFill>
                            <a:srgbClr val="000000"/>
                          </a:solidFill>
                          <a:effectLst/>
                          <a:latin typeface="+mn-lt"/>
                        </a:rPr>
                        <a:t>Current and correct data on supplier performance.</a:t>
                      </a:r>
                      <a:br>
                        <a:rPr lang="en-US" sz="800" b="0">
                          <a:solidFill>
                            <a:srgbClr val="000000"/>
                          </a:solidFill>
                          <a:effectLst/>
                          <a:latin typeface="+mn-lt"/>
                        </a:rPr>
                      </a:br>
                      <a:r>
                        <a:rPr lang="en-US" sz="800" b="0" i="0" u="none" strike="noStrike" noProof="0">
                          <a:solidFill>
                            <a:srgbClr val="000000"/>
                          </a:solidFill>
                          <a:effectLst/>
                          <a:latin typeface="+mn-lt"/>
                        </a:rPr>
                        <a:t>(User Story 2.1)</a:t>
                      </a:r>
                      <a:endParaRPr lang="en-US" sz="800" b="0">
                        <a:solidFill>
                          <a:srgbClr val="000000"/>
                        </a:solidFill>
                        <a:effectLst/>
                        <a:latin typeface="+mn-lt"/>
                      </a:endParaRPr>
                    </a:p>
                  </a:txBody>
                  <a:tcPr marL="21806" marR="21806" marT="10903" marB="10903"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Confirm that reports reflect the latest and most accurate data on supplier performance.</a:t>
                      </a:r>
                    </a:p>
                  </a:txBody>
                  <a:tcPr marL="21806" marR="21806" marT="10903" marB="10903"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fontAlgn="base"/>
                      <a:r>
                        <a:rPr lang="en-US" sz="800" b="0">
                          <a:solidFill>
                            <a:srgbClr val="000000"/>
                          </a:solidFill>
                          <a:effectLst/>
                          <a:latin typeface="+mn-lt"/>
                        </a:rPr>
                        <a:t>Data in reports is up-to-date and correct.</a:t>
                      </a:r>
                    </a:p>
                  </a:txBody>
                  <a:tcPr marL="21806" marR="21806" marT="10903" marB="10903"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fontAlgn="base"/>
                      <a:r>
                        <a:rPr lang="en-US" sz="800" b="0">
                          <a:solidFill>
                            <a:srgbClr val="000000"/>
                          </a:solidFill>
                          <a:effectLst/>
                          <a:latin typeface="+mn-lt"/>
                        </a:rPr>
                        <a:t>Data verification tools, Database audits</a:t>
                      </a:r>
                    </a:p>
                  </a:txBody>
                  <a:tcPr marL="21806" marR="21806" marT="10903" marB="10903"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IN" sz="800" b="0">
                          <a:solidFill>
                            <a:srgbClr val="000000"/>
                          </a:solidFill>
                          <a:effectLst/>
                          <a:latin typeface="+mn-lt"/>
                        </a:rPr>
                        <a:t>Production environment</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fontAlgn="base"/>
                      <a:r>
                        <a:rPr lang="en-US" sz="800" b="0">
                          <a:solidFill>
                            <a:srgbClr val="000000"/>
                          </a:solidFill>
                          <a:effectLst/>
                          <a:latin typeface="+mn-lt"/>
                        </a:rPr>
                        <a:t>Data is verified as current and accurate in final reports.</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972873651"/>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862694"/>
            <a:ext cx="6422528" cy="276999"/>
          </a:xfrm>
          <a:prstGeom prst="rect">
            <a:avLst/>
          </a:prstGeom>
          <a:solidFill>
            <a:srgbClr val="FFFAF6"/>
          </a:solidFill>
        </p:spPr>
        <p:txBody>
          <a:bodyPr wrap="square" lIns="91440" tIns="45720" rIns="91440" bIns="45720" rtlCol="0" anchor="t">
            <a:spAutoFit/>
          </a:bodyPr>
          <a:lstStyle/>
          <a:p>
            <a:pPr>
              <a:defRPr/>
            </a:pPr>
            <a:r>
              <a:rPr lang="en-US" sz="600">
                <a:latin typeface="+mn-lt"/>
                <a:ea typeface="Open Sans"/>
              </a:rPr>
              <a:t>E. W. Dijkstra, JANUARY 28, 2021(</a:t>
            </a:r>
            <a:r>
              <a:rPr lang="en-US" sz="600">
                <a:latin typeface="+mn-lt"/>
                <a:ea typeface="Open Sans"/>
                <a:hlinkClick r:id="rId3"/>
              </a:rPr>
              <a:t>https://www.gremlin.com/blog/reliability-testing-definition-history-methods-and-examples</a:t>
            </a:r>
            <a:r>
              <a:rPr lang="en-US" sz="600">
                <a:latin typeface="+mn-lt"/>
                <a:ea typeface="Open Sans"/>
                <a:cs typeface="Open Sans"/>
              </a:rPr>
              <a:t>)</a:t>
            </a:r>
          </a:p>
          <a:p>
            <a:pPr>
              <a:defRPr/>
            </a:pPr>
            <a:r>
              <a:rPr lang="en-US" sz="600">
                <a:latin typeface="+mn-lt"/>
                <a:ea typeface="Open Sans"/>
              </a:rPr>
              <a:t>Helen Soloveichik, August 30, 2023</a:t>
            </a:r>
            <a:r>
              <a:rPr lang="en-US" sz="600">
                <a:latin typeface="+mn-lt"/>
                <a:ea typeface="Open Sans"/>
                <a:hlinkClick r:id="rId4"/>
              </a:rPr>
              <a:t> (https://www.ibm.com/blog/7-data-testing-methods/</a:t>
            </a:r>
            <a:r>
              <a:rPr lang="en-US" sz="600">
                <a:latin typeface="+mn-lt"/>
                <a:ea typeface="Open Sans"/>
              </a:rPr>
              <a:t>)</a:t>
            </a:r>
            <a:endParaRPr lang="en-US">
              <a:latin typeface="+mn-lt"/>
              <a:ea typeface="Open Sans"/>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693293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474218551"/>
              </p:ext>
            </p:extLst>
          </p:nvPr>
        </p:nvGraphicFramePr>
        <p:xfrm>
          <a:off x="598205" y="795827"/>
          <a:ext cx="7872751" cy="4037861"/>
        </p:xfrm>
        <a:graphic>
          <a:graphicData uri="http://schemas.openxmlformats.org/drawingml/2006/table">
            <a:tbl>
              <a:tblPr bandRow="1">
                <a:tableStyleId>{F6D6EA9A-273F-4AC8-9EDF-B5E7F9130763}</a:tableStyleId>
              </a:tblPr>
              <a:tblGrid>
                <a:gridCol w="814858">
                  <a:extLst>
                    <a:ext uri="{9D8B030D-6E8A-4147-A177-3AD203B41FA5}">
                      <a16:colId xmlns:a16="http://schemas.microsoft.com/office/drawing/2014/main" val="2709771412"/>
                    </a:ext>
                  </a:extLst>
                </a:gridCol>
                <a:gridCol w="1057541">
                  <a:extLst>
                    <a:ext uri="{9D8B030D-6E8A-4147-A177-3AD203B41FA5}">
                      <a16:colId xmlns:a16="http://schemas.microsoft.com/office/drawing/2014/main" val="2226034223"/>
                    </a:ext>
                  </a:extLst>
                </a:gridCol>
                <a:gridCol w="1324598">
                  <a:extLst>
                    <a:ext uri="{9D8B030D-6E8A-4147-A177-3AD203B41FA5}">
                      <a16:colId xmlns:a16="http://schemas.microsoft.com/office/drawing/2014/main" val="2634453374"/>
                    </a:ext>
                  </a:extLst>
                </a:gridCol>
                <a:gridCol w="1164215">
                  <a:extLst>
                    <a:ext uri="{9D8B030D-6E8A-4147-A177-3AD203B41FA5}">
                      <a16:colId xmlns:a16="http://schemas.microsoft.com/office/drawing/2014/main" val="3060834461"/>
                    </a:ext>
                  </a:extLst>
                </a:gridCol>
                <a:gridCol w="814858">
                  <a:extLst>
                    <a:ext uri="{9D8B030D-6E8A-4147-A177-3AD203B41FA5}">
                      <a16:colId xmlns:a16="http://schemas.microsoft.com/office/drawing/2014/main" val="1916907430"/>
                    </a:ext>
                  </a:extLst>
                </a:gridCol>
                <a:gridCol w="987013">
                  <a:extLst>
                    <a:ext uri="{9D8B030D-6E8A-4147-A177-3AD203B41FA5}">
                      <a16:colId xmlns:a16="http://schemas.microsoft.com/office/drawing/2014/main" val="282752497"/>
                    </a:ext>
                  </a:extLst>
                </a:gridCol>
                <a:gridCol w="1709668">
                  <a:extLst>
                    <a:ext uri="{9D8B030D-6E8A-4147-A177-3AD203B41FA5}">
                      <a16:colId xmlns:a16="http://schemas.microsoft.com/office/drawing/2014/main" val="1217935287"/>
                    </a:ext>
                  </a:extLst>
                </a:gridCol>
              </a:tblGrid>
              <a:tr h="622862">
                <a:tc>
                  <a:txBody>
                    <a:bodyPr/>
                    <a:lstStyle/>
                    <a:p>
                      <a:pPr lvl="0" algn="ctr">
                        <a:spcBef>
                          <a:spcPts val="0"/>
                        </a:spcBef>
                        <a:spcAft>
                          <a:spcPts val="0"/>
                        </a:spcAft>
                        <a:buNone/>
                      </a:pPr>
                      <a:r>
                        <a:rPr lang="en-US" sz="900" b="1" i="0" u="none" strike="noStrike" noProof="0">
                          <a:solidFill>
                            <a:srgbClr val="ECECEC"/>
                          </a:solidFill>
                          <a:effectLst/>
                          <a:latin typeface="+mn-lt"/>
                        </a:rPr>
                        <a:t>Testing Type</a:t>
                      </a:r>
                      <a:endParaRPr lang="en-US" sz="9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User Story</a:t>
                      </a:r>
                      <a:endParaRPr lang="en-US" sz="9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Objective</a:t>
                      </a:r>
                      <a:endParaRPr lang="en-US" sz="9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Test Tools</a:t>
                      </a:r>
                      <a:endParaRPr lang="en-US" sz="9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Test </a:t>
                      </a:r>
                      <a:endParaRPr lang="en-US" sz="900">
                        <a:latin typeface="+mn-lt"/>
                      </a:endParaRPr>
                    </a:p>
                    <a:p>
                      <a:pPr lvl="0" algn="ctr">
                        <a:spcBef>
                          <a:spcPts val="0"/>
                        </a:spcBef>
                        <a:spcAft>
                          <a:spcPts val="0"/>
                        </a:spcAft>
                        <a:buNone/>
                      </a:pPr>
                      <a:r>
                        <a:rPr lang="en-US" sz="900" b="1" i="0" u="none" strike="noStrike" noProof="0">
                          <a:solidFill>
                            <a:srgbClr val="ECECEC"/>
                          </a:solidFill>
                          <a:effectLst/>
                          <a:latin typeface="+mn-lt"/>
                        </a:rPr>
                        <a:t>Environment</a:t>
                      </a:r>
                      <a:endParaRPr lang="en-US" sz="9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900" b="1" i="0" u="none" strike="noStrike" noProof="0">
                          <a:solidFill>
                            <a:srgbClr val="ECECEC"/>
                          </a:solidFill>
                          <a:effectLst/>
                          <a:latin typeface="+mn-lt"/>
                        </a:rPr>
                        <a:t>Acceptance Criteria</a:t>
                      </a:r>
                      <a:endParaRPr lang="en-US" sz="9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751730">
                <a:tc>
                  <a:txBody>
                    <a:bodyPr/>
                    <a:lstStyle/>
                    <a:p>
                      <a:pPr algn="l" fontAlgn="base"/>
                      <a:r>
                        <a:rPr lang="en-IN" sz="800" b="0">
                          <a:solidFill>
                            <a:srgbClr val="000000"/>
                          </a:solidFill>
                          <a:effectLst/>
                          <a:latin typeface="+mn-lt"/>
                        </a:rPr>
                        <a:t>Usability Testing</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IN" sz="800" b="0">
                          <a:solidFill>
                            <a:srgbClr val="000000"/>
                          </a:solidFill>
                          <a:effectLst/>
                          <a:latin typeface="+mn-lt"/>
                        </a:rPr>
                        <a:t>Report accessibility and readability.</a:t>
                      </a:r>
                    </a:p>
                    <a:p>
                      <a:pPr algn="l" fontAlgn="base"/>
                      <a:r>
                        <a:rPr lang="en-IN" sz="800" b="0">
                          <a:solidFill>
                            <a:srgbClr val="000000"/>
                          </a:solidFill>
                          <a:effectLst/>
                          <a:latin typeface="+mn-lt"/>
                        </a:rPr>
                        <a:t>(User Story 2.1)</a:t>
                      </a:r>
                    </a:p>
                  </a:txBody>
                  <a:tcPr marL="21806" marR="21806" marT="10903" marB="10903"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Test the ease of access and the readability of the reports by supply chain management team.</a:t>
                      </a:r>
                    </a:p>
                  </a:txBody>
                  <a:tcPr marL="21806" marR="21806" marT="10903" marB="10903"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Reports are easily accessible and interpretable.</a:t>
                      </a:r>
                    </a:p>
                  </a:txBody>
                  <a:tcPr marL="21806" marR="21806" marT="10903" marB="10903"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User testing protocols, Survey feedback</a:t>
                      </a:r>
                    </a:p>
                  </a:txBody>
                  <a:tcPr marL="21806" marR="21806" marT="10903" marB="10903"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Staging environment</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Reports are user-friendly and easily interpretable.</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1106114">
                <a:tc>
                  <a:txBody>
                    <a:bodyPr/>
                    <a:lstStyle/>
                    <a:p>
                      <a:pPr algn="l" fontAlgn="base"/>
                      <a:r>
                        <a:rPr lang="en-IN" sz="800" b="0">
                          <a:solidFill>
                            <a:srgbClr val="000000"/>
                          </a:solidFill>
                          <a:effectLst/>
                          <a:latin typeface="+mn-lt"/>
                        </a:rPr>
                        <a:t>Compliance Testing</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a:solidFill>
                            <a:srgbClr val="000000"/>
                          </a:solidFill>
                          <a:effectLst/>
                          <a:latin typeface="+mn-lt"/>
                        </a:rPr>
                        <a:t>As a Supply Chain Ops Manager, I need automated compliance reports generated monthly.</a:t>
                      </a:r>
                    </a:p>
                    <a:p>
                      <a:pPr algn="l" fontAlgn="base"/>
                      <a:r>
                        <a:rPr lang="en-US" sz="800">
                          <a:solidFill>
                            <a:srgbClr val="000000"/>
                          </a:solidFill>
                          <a:effectLst/>
                          <a:latin typeface="+mn-lt"/>
                        </a:rPr>
                        <a:t>(User Story 2.2)</a:t>
                      </a:r>
                    </a:p>
                  </a:txBody>
                  <a:tcPr marL="21175" marR="21175" marT="10588" marB="10588"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Test the system's ability to automate and schedule environmental compliance reports.</a:t>
                      </a:r>
                    </a:p>
                  </a:txBody>
                  <a:tcPr marL="21175" marR="21175" marT="10588" marB="10588"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Compliance reports are generated on schedule and meet regulatory standards.</a:t>
                      </a:r>
                    </a:p>
                  </a:txBody>
                  <a:tcPr marL="21175" marR="21175" marT="10588" marB="10588"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ComplianceQuest, Qualys</a:t>
                      </a:r>
                    </a:p>
                  </a:txBody>
                  <a:tcPr marL="21175" marR="21175" marT="10588" marB="10588"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Cloud-based environment with compliance data.</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Automated reports are generated monthly and adhere to compliance standards.</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166167152"/>
                  </a:ext>
                </a:extLst>
              </a:tr>
              <a:tr h="633601">
                <a:tc>
                  <a:txBody>
                    <a:bodyPr/>
                    <a:lstStyle/>
                    <a:p>
                      <a:pPr algn="l" fontAlgn="base"/>
                      <a:r>
                        <a:rPr lang="en-IN" sz="800" b="0">
                          <a:effectLst/>
                          <a:latin typeface="+mn-lt"/>
                        </a:rPr>
                        <a:t>Security Testing</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a:effectLst/>
                          <a:latin typeface="+mn-lt"/>
                        </a:rPr>
                        <a:t>Maintaining a log of export activities.</a:t>
                      </a:r>
                    </a:p>
                    <a:p>
                      <a:pPr algn="l" fontAlgn="base"/>
                      <a:r>
                        <a:rPr lang="en-US" sz="800">
                          <a:effectLst/>
                          <a:latin typeface="+mn-lt"/>
                        </a:rPr>
                        <a:t>(User Story 2.3)</a:t>
                      </a:r>
                    </a:p>
                  </a:txBody>
                  <a:tcPr marL="29793" marR="29793" marT="14897" marB="14897"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Confirm that the system logs all export activities accurately, including date, time, user, and file size.</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Complete and accurate activity logs are maintained.</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Security audit tools, Log analysis tools</a:t>
                      </a:r>
                    </a:p>
                  </a:txBody>
                  <a:tcPr marL="29793" marR="29793" marT="14897" marB="14897"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a:effectLst/>
                          <a:latin typeface="+mn-lt"/>
                        </a:rPr>
                        <a:t>Production environment</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Activity logs are detailed and comply with audit standards.</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972873651"/>
                  </a:ext>
                </a:extLst>
              </a:tr>
              <a:tr h="923554">
                <a:tc>
                  <a:txBody>
                    <a:bodyPr/>
                    <a:lstStyle/>
                    <a:p>
                      <a:pPr lvl="0" algn="l">
                        <a:spcBef>
                          <a:spcPts val="0"/>
                        </a:spcBef>
                        <a:spcAft>
                          <a:spcPts val="0"/>
                        </a:spcAft>
                        <a:buNone/>
                      </a:pPr>
                      <a:r>
                        <a:rPr lang="en-US" sz="800" b="0" i="0" u="none" strike="noStrike" noProof="0">
                          <a:solidFill>
                            <a:schemeClr val="accent3">
                              <a:lumMod val="10000"/>
                            </a:schemeClr>
                          </a:solidFill>
                          <a:effectLst/>
                          <a:latin typeface="+mn-lt"/>
                        </a:rPr>
                        <a:t>System Testing</a:t>
                      </a:r>
                      <a:endParaRPr lang="en-US" sz="800">
                        <a:solidFill>
                          <a:schemeClr val="accent3">
                            <a:lumMod val="10000"/>
                          </a:schemeClr>
                        </a:solidFill>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Comprehensive system validation</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Validate the complete and integrated system to ensure it meets all specified requirements.</a:t>
                      </a:r>
                      <a:endParaRPr lang="en-US" sz="800" baseline="0">
                        <a:solidFill>
                          <a:srgbClr val="2F0700"/>
                        </a:solidFill>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Ensure the entire system works as intended when all components are integrated.</a:t>
                      </a:r>
                      <a:endParaRPr lang="en-US" sz="800" baseline="0">
                        <a:solidFill>
                          <a:srgbClr val="2F0700"/>
                        </a:solidFill>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Selenium, JIRA</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Staging and production environments</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System functions correctly in an integrated environment, meeting all functional and non-functional requirements.</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605244139"/>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862694"/>
            <a:ext cx="6422528" cy="276999"/>
          </a:xfrm>
          <a:prstGeom prst="rect">
            <a:avLst/>
          </a:prstGeom>
          <a:solidFill>
            <a:srgbClr val="FFFAF6"/>
          </a:solidFill>
        </p:spPr>
        <p:txBody>
          <a:bodyPr wrap="square" lIns="91440" tIns="45720" rIns="91440" bIns="45720" rtlCol="0" anchor="t">
            <a:spAutoFit/>
          </a:bodyPr>
          <a:lstStyle/>
          <a:p>
            <a:pPr>
              <a:defRPr/>
            </a:pPr>
            <a:r>
              <a:rPr lang="en-US" sz="600">
                <a:latin typeface="+mn-lt"/>
                <a:ea typeface="Open Sans"/>
              </a:rPr>
              <a:t>Hotjar, 9 OCT 2023 (</a:t>
            </a:r>
            <a:r>
              <a:rPr lang="en-US" sz="600">
                <a:latin typeface="+mn-lt"/>
                <a:ea typeface="Open Sans"/>
                <a:hlinkClick r:id="rId3"/>
              </a:rPr>
              <a:t>https://www.hotjar.com/usability-testing/</a:t>
            </a:r>
            <a:r>
              <a:rPr lang="en-US" sz="600">
                <a:latin typeface="+mn-lt"/>
                <a:ea typeface="Open Sans"/>
              </a:rPr>
              <a:t>)</a:t>
            </a:r>
            <a:endParaRPr lang="en-US">
              <a:latin typeface="+mn-lt"/>
            </a:endParaRPr>
          </a:p>
          <a:p>
            <a:pPr>
              <a:defRPr/>
            </a:pPr>
            <a:r>
              <a:rPr lang="en-US" sz="600">
                <a:latin typeface="+mn-lt"/>
                <a:ea typeface="Open Sans"/>
              </a:rPr>
              <a:t>Oliver Moradov</a:t>
            </a:r>
            <a:r>
              <a:rPr lang="en-US" sz="600">
                <a:latin typeface="+mn-lt"/>
                <a:ea typeface="Open Sans"/>
                <a:cs typeface="Open Sans"/>
              </a:rPr>
              <a:t>, </a:t>
            </a:r>
            <a:r>
              <a:rPr lang="en-US" sz="600">
                <a:latin typeface="+mn-lt"/>
                <a:ea typeface="Open Sans"/>
              </a:rPr>
              <a:t>May 29, 2022 (</a:t>
            </a:r>
            <a:r>
              <a:rPr lang="en-US" sz="600">
                <a:latin typeface="+mn-lt"/>
                <a:ea typeface="Open Sans"/>
                <a:hlinkClick r:id="rId4"/>
              </a:rPr>
              <a:t>https://brightsec.com/blog/security-testing/</a:t>
            </a:r>
            <a:r>
              <a:rPr lang="en-US" sz="600">
                <a:latin typeface="+mn-lt"/>
                <a:ea typeface="Open Sans"/>
              </a:rPr>
              <a:t>)</a:t>
            </a:r>
            <a:endParaRPr lang="en-US" sz="600">
              <a:latin typeface="+mn-lt"/>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957104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3F7D-9725-E4F0-8AB0-0A1E3228D5D8}"/>
              </a:ext>
            </a:extLst>
          </p:cNvPr>
          <p:cNvSpPr>
            <a:spLocks noGrp="1"/>
          </p:cNvSpPr>
          <p:nvPr>
            <p:ph type="title"/>
          </p:nvPr>
        </p:nvSpPr>
        <p:spPr>
          <a:xfrm>
            <a:off x="715100" y="91066"/>
            <a:ext cx="7713900" cy="739020"/>
          </a:xfrm>
        </p:spPr>
        <p:txBody>
          <a:bodyPr/>
          <a:lstStyle/>
          <a:p>
            <a:r>
              <a:rPr lang="en-US" sz="2400">
                <a:latin typeface="+mn-lt"/>
                <a:ea typeface="Open Sans"/>
                <a:cs typeface="Open Sans"/>
              </a:rPr>
              <a:t>Test Methodology</a:t>
            </a:r>
            <a:endParaRPr lang="en-US" sz="2400">
              <a:latin typeface="+mn-lt"/>
              <a:ea typeface="Open Sans" panose="020B0606030504020204" pitchFamily="34" charset="0"/>
              <a:cs typeface="Open Sans" panose="020B0606030504020204" pitchFamily="34" charset="0"/>
            </a:endParaRPr>
          </a:p>
        </p:txBody>
      </p:sp>
      <p:graphicFrame>
        <p:nvGraphicFramePr>
          <p:cNvPr id="4" name="Table 3">
            <a:extLst>
              <a:ext uri="{FF2B5EF4-FFF2-40B4-BE49-F238E27FC236}">
                <a16:creationId xmlns:a16="http://schemas.microsoft.com/office/drawing/2014/main" id="{CBCF71CC-6A5E-1198-AA15-4717A635DE8F}"/>
              </a:ext>
            </a:extLst>
          </p:cNvPr>
          <p:cNvGraphicFramePr>
            <a:graphicFrameLocks noGrp="1"/>
          </p:cNvGraphicFramePr>
          <p:nvPr>
            <p:extLst>
              <p:ext uri="{D42A27DB-BD31-4B8C-83A1-F6EECF244321}">
                <p14:modId xmlns:p14="http://schemas.microsoft.com/office/powerpoint/2010/main" val="1933195253"/>
              </p:ext>
            </p:extLst>
          </p:nvPr>
        </p:nvGraphicFramePr>
        <p:xfrm>
          <a:off x="715710" y="763780"/>
          <a:ext cx="7670341" cy="4373716"/>
        </p:xfrm>
        <a:graphic>
          <a:graphicData uri="http://schemas.openxmlformats.org/drawingml/2006/table">
            <a:tbl>
              <a:tblPr bandRow="1">
                <a:tableStyleId>{F6D6EA9A-273F-4AC8-9EDF-B5E7F9130763}</a:tableStyleId>
              </a:tblPr>
              <a:tblGrid>
                <a:gridCol w="777821">
                  <a:extLst>
                    <a:ext uri="{9D8B030D-6E8A-4147-A177-3AD203B41FA5}">
                      <a16:colId xmlns:a16="http://schemas.microsoft.com/office/drawing/2014/main" val="2709771412"/>
                    </a:ext>
                  </a:extLst>
                </a:gridCol>
                <a:gridCol w="1516878">
                  <a:extLst>
                    <a:ext uri="{9D8B030D-6E8A-4147-A177-3AD203B41FA5}">
                      <a16:colId xmlns:a16="http://schemas.microsoft.com/office/drawing/2014/main" val="2226034223"/>
                    </a:ext>
                  </a:extLst>
                </a:gridCol>
                <a:gridCol w="1527555">
                  <a:extLst>
                    <a:ext uri="{9D8B030D-6E8A-4147-A177-3AD203B41FA5}">
                      <a16:colId xmlns:a16="http://schemas.microsoft.com/office/drawing/2014/main" val="2634453374"/>
                    </a:ext>
                  </a:extLst>
                </a:gridCol>
                <a:gridCol w="898740">
                  <a:extLst>
                    <a:ext uri="{9D8B030D-6E8A-4147-A177-3AD203B41FA5}">
                      <a16:colId xmlns:a16="http://schemas.microsoft.com/office/drawing/2014/main" val="3060834461"/>
                    </a:ext>
                  </a:extLst>
                </a:gridCol>
                <a:gridCol w="835365">
                  <a:extLst>
                    <a:ext uri="{9D8B030D-6E8A-4147-A177-3AD203B41FA5}">
                      <a16:colId xmlns:a16="http://schemas.microsoft.com/office/drawing/2014/main" val="1916907430"/>
                    </a:ext>
                  </a:extLst>
                </a:gridCol>
                <a:gridCol w="810482">
                  <a:extLst>
                    <a:ext uri="{9D8B030D-6E8A-4147-A177-3AD203B41FA5}">
                      <a16:colId xmlns:a16="http://schemas.microsoft.com/office/drawing/2014/main" val="282752497"/>
                    </a:ext>
                  </a:extLst>
                </a:gridCol>
                <a:gridCol w="1303500">
                  <a:extLst>
                    <a:ext uri="{9D8B030D-6E8A-4147-A177-3AD203B41FA5}">
                      <a16:colId xmlns:a16="http://schemas.microsoft.com/office/drawing/2014/main" val="1217935287"/>
                    </a:ext>
                  </a:extLst>
                </a:gridCol>
              </a:tblGrid>
              <a:tr h="437005">
                <a:tc>
                  <a:txBody>
                    <a:bodyPr/>
                    <a:lstStyle/>
                    <a:p>
                      <a:pPr lvl="0" algn="ctr">
                        <a:spcBef>
                          <a:spcPts val="0"/>
                        </a:spcBef>
                        <a:spcAft>
                          <a:spcPts val="0"/>
                        </a:spcAft>
                        <a:buNone/>
                      </a:pPr>
                      <a:r>
                        <a:rPr lang="en-US" sz="800" b="1" i="0" u="none" strike="noStrike" noProof="0">
                          <a:solidFill>
                            <a:srgbClr val="ECECEC"/>
                          </a:solidFill>
                          <a:effectLst/>
                          <a:latin typeface="+mn-lt"/>
                        </a:rPr>
                        <a:t>Testing Type</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User Story</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Objective</a:t>
                      </a:r>
                      <a:endParaRPr lang="en-US" sz="800">
                        <a:latin typeface="+mn-lt"/>
                      </a:endParaRP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Outcome</a:t>
                      </a:r>
                    </a:p>
                  </a:txBody>
                  <a:tcPr marL="95249" marR="95249" marT="95249" marB="95249"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Tools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Test </a:t>
                      </a:r>
                      <a:endParaRPr lang="en-US" sz="800">
                        <a:latin typeface="+mn-lt"/>
                      </a:endParaRPr>
                    </a:p>
                    <a:p>
                      <a:pPr lvl="0" algn="ctr">
                        <a:spcBef>
                          <a:spcPts val="0"/>
                        </a:spcBef>
                        <a:spcAft>
                          <a:spcPts val="0"/>
                        </a:spcAft>
                        <a:buNone/>
                      </a:pPr>
                      <a:r>
                        <a:rPr lang="en-US" sz="800" b="1" i="0" u="none" strike="noStrike" noProof="0">
                          <a:solidFill>
                            <a:srgbClr val="ECECEC"/>
                          </a:solidFill>
                          <a:effectLst/>
                          <a:latin typeface="+mn-lt"/>
                        </a:rPr>
                        <a:t>Environment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tc>
                  <a:txBody>
                    <a:bodyPr/>
                    <a:lstStyle/>
                    <a:p>
                      <a:pPr lvl="0" algn="ctr">
                        <a:spcBef>
                          <a:spcPts val="0"/>
                        </a:spcBef>
                        <a:spcAft>
                          <a:spcPts val="0"/>
                        </a:spcAft>
                        <a:buNone/>
                      </a:pPr>
                      <a:r>
                        <a:rPr lang="en-US" sz="800" b="1" i="0" u="none" strike="noStrike" noProof="0">
                          <a:solidFill>
                            <a:srgbClr val="ECECEC"/>
                          </a:solidFill>
                          <a:effectLst/>
                          <a:latin typeface="+mn-lt"/>
                        </a:rPr>
                        <a:t>Acceptance Criteria</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4E8477"/>
                    </a:solidFill>
                  </a:tcPr>
                </a:tc>
                <a:extLst>
                  <a:ext uri="{0D108BD9-81ED-4DB2-BD59-A6C34878D82A}">
                    <a16:rowId xmlns:a16="http://schemas.microsoft.com/office/drawing/2014/main" val="3583531022"/>
                  </a:ext>
                </a:extLst>
              </a:tr>
              <a:tr h="622732">
                <a:tc rowSpan="3">
                  <a:txBody>
                    <a:bodyPr/>
                    <a:lstStyle/>
                    <a:p>
                      <a:pPr algn="ctr" fontAlgn="base"/>
                      <a:r>
                        <a:rPr lang="en-IN" sz="800" b="0">
                          <a:solidFill>
                            <a:srgbClr val="000000"/>
                          </a:solidFill>
                          <a:effectLst/>
                          <a:latin typeface="+mn-lt"/>
                        </a:rPr>
                        <a:t>Functional Testing</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b="0">
                          <a:solidFill>
                            <a:srgbClr val="000000"/>
                          </a:solidFill>
                          <a:effectLst/>
                          <a:latin typeface="+mn-lt"/>
                        </a:rPr>
                        <a:t>Metrics on delivery time, cost compliance, etc.</a:t>
                      </a:r>
                    </a:p>
                    <a:p>
                      <a:pPr algn="l" fontAlgn="base"/>
                      <a:r>
                        <a:rPr lang="en-US" sz="800">
                          <a:effectLst/>
                          <a:latin typeface="+mn-lt"/>
                        </a:rPr>
                        <a:t>(User Story 2.1)</a:t>
                      </a:r>
                      <a:endParaRPr lang="en-US" sz="800" b="0">
                        <a:solidFill>
                          <a:srgbClr val="000000"/>
                        </a:solidFill>
                        <a:effectLst/>
                        <a:latin typeface="+mn-lt"/>
                      </a:endParaRPr>
                    </a:p>
                  </a:txBody>
                  <a:tcPr marL="21806" marR="21806" marT="10903" marB="10903" anchor="ctr">
                    <a:lnL w="9525" cap="flat" cmpd="sng" algn="ctr">
                      <a:solidFill>
                        <a:srgbClr val="005C51"/>
                      </a:solidFill>
                      <a:prstDash val="solid"/>
                      <a:round/>
                      <a:headEnd type="none" w="med" len="med"/>
                      <a:tailEnd type="none" w="med" len="med"/>
                    </a:lnL>
                    <a:lnR w="9524">
                      <a:solidFill>
                        <a:srgbClr val="005C51"/>
                      </a:solidFill>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Ensure that all required metrics are correctly calculated and displayed in reports.</a:t>
                      </a:r>
                    </a:p>
                    <a:p>
                      <a:pPr algn="l" fontAlgn="base"/>
                      <a:endParaRPr lang="en-US" sz="800" b="0">
                        <a:solidFill>
                          <a:srgbClr val="000000"/>
                        </a:solidFill>
                        <a:effectLst/>
                        <a:latin typeface="+mn-lt"/>
                      </a:endParaRPr>
                    </a:p>
                  </a:txBody>
                  <a:tcPr marL="21806" marR="21806" marT="10903" marB="10903"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Accurate and complete metrics display.</a:t>
                      </a:r>
                    </a:p>
                  </a:txBody>
                  <a:tcPr marL="21806" marR="21806" marT="10903" marB="10903" anchor="ctr">
                    <a:lnL w="9524">
                      <a:solidFill>
                        <a:srgbClr val="005C51"/>
                      </a:solidFill>
                    </a:lnL>
                    <a:lnR w="9524">
                      <a:solidFill>
                        <a:srgbClr val="005C51"/>
                      </a:solidFill>
                    </a:lnR>
                    <a:lnT w="9524">
                      <a:solidFill>
                        <a:srgbClr val="005C51"/>
                      </a:solidFill>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Selenium, TestComplete</a:t>
                      </a:r>
                      <a:endParaRPr lang="en-IN" sz="800" b="0" err="1">
                        <a:solidFill>
                          <a:srgbClr val="000000"/>
                        </a:solidFill>
                        <a:effectLst/>
                        <a:latin typeface="+mn-lt"/>
                      </a:endParaRPr>
                    </a:p>
                  </a:txBody>
                  <a:tcPr marL="21806" marR="21806" marT="10903" marB="10903"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Testing environment</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b="0">
                          <a:solidFill>
                            <a:srgbClr val="000000"/>
                          </a:solidFill>
                          <a:effectLst/>
                          <a:latin typeface="+mn-lt"/>
                        </a:rPr>
                        <a:t>Reports accurately reflect all specified metrics.</a:t>
                      </a: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3438862024"/>
                  </a:ext>
                </a:extLst>
              </a:tr>
              <a:tr h="833214">
                <a:tc vMerge="1">
                  <a:txBody>
                    <a:bodyPr/>
                    <a:lstStyle/>
                    <a:p>
                      <a:pPr fontAlgn="base"/>
                      <a:endParaRPr lang="en-IN" sz="800">
                        <a:solidFill>
                          <a:srgbClr val="000000"/>
                        </a:solidFill>
                        <a:effectLst/>
                      </a:endParaRP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a:solidFill>
                            <a:srgbClr val="000000"/>
                          </a:solidFill>
                          <a:effectLst/>
                          <a:latin typeface="+mn-lt"/>
                        </a:rPr>
                        <a:t>As a Supply Chain Ops Manager, I need to analyze environmental data including historical data up to five years.</a:t>
                      </a:r>
                    </a:p>
                    <a:p>
                      <a:pPr algn="l" fontAlgn="base"/>
                      <a:r>
                        <a:rPr lang="en-US" sz="800">
                          <a:effectLst/>
                          <a:latin typeface="+mn-lt"/>
                        </a:rPr>
                        <a:t>(User Story 2.2)</a:t>
                      </a:r>
                      <a:endParaRPr lang="en-US" sz="800">
                        <a:solidFill>
                          <a:srgbClr val="000000"/>
                        </a:solidFill>
                        <a:effectLst/>
                        <a:latin typeface="+mn-lt"/>
                      </a:endParaRPr>
                    </a:p>
                  </a:txBody>
                  <a:tcPr marL="21175" marR="21175" marT="10588" marB="10588"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Verify system capabilities to capture and analyze environmental metrics and historical data.</a:t>
                      </a:r>
                    </a:p>
                    <a:p>
                      <a:pPr algn="l" fontAlgn="base"/>
                      <a:endParaRPr lang="en-US" sz="800">
                        <a:solidFill>
                          <a:srgbClr val="000000"/>
                        </a:solidFill>
                        <a:effectLst/>
                        <a:latin typeface="+mn-lt"/>
                      </a:endParaRPr>
                    </a:p>
                  </a:txBody>
                  <a:tcPr marL="21175" marR="21175" marT="10588" marB="10588"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System correctly handles specified metrics and historical data analysis.</a:t>
                      </a:r>
                    </a:p>
                  </a:txBody>
                  <a:tcPr marL="21175" marR="21175" marT="10588" marB="10588"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b="0">
                          <a:solidFill>
                            <a:srgbClr val="000000"/>
                          </a:solidFill>
                          <a:effectLst/>
                          <a:latin typeface="+mn-lt"/>
                        </a:rPr>
                        <a:t>TestComplete, Selenium</a:t>
                      </a:r>
                    </a:p>
                  </a:txBody>
                  <a:tcPr marL="21175" marR="21175" marT="10588" marB="10588"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a:solidFill>
                            <a:srgbClr val="000000"/>
                          </a:solidFill>
                          <a:effectLst/>
                          <a:latin typeface="+mn-lt"/>
                        </a:rPr>
                        <a:t>Development and staging environment.</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solidFill>
                            <a:srgbClr val="000000"/>
                          </a:solidFill>
                          <a:effectLst/>
                          <a:latin typeface="+mn-lt"/>
                        </a:rPr>
                        <a:t>Accurate capture and analysis of specified environmental metrics.</a:t>
                      </a:r>
                    </a:p>
                  </a:txBody>
                  <a:tcPr marL="21175" marR="21175" marT="10588" marB="10588"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166167152"/>
                  </a:ext>
                </a:extLst>
              </a:tr>
              <a:tr h="619570">
                <a:tc vMerge="1">
                  <a:txBody>
                    <a:bodyPr/>
                    <a:lstStyle/>
                    <a:p>
                      <a:pPr fontAlgn="base"/>
                      <a:endParaRPr lang="en-IN" sz="800" b="0">
                        <a:solidFill>
                          <a:srgbClr val="000000"/>
                        </a:solidFill>
                        <a:effectLst/>
                      </a:endParaRPr>
                    </a:p>
                  </a:txBody>
                  <a:tcPr marL="21806" marR="21806" marT="10903" marB="10903"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algn="l" fontAlgn="base"/>
                      <a:r>
                        <a:rPr lang="en-US" sz="800">
                          <a:effectLst/>
                          <a:latin typeface="+mn-lt"/>
                        </a:rPr>
                        <a:t>Ability to export data in multiple formats.</a:t>
                      </a:r>
                    </a:p>
                    <a:p>
                      <a:pPr algn="l" fontAlgn="base"/>
                      <a:r>
                        <a:rPr lang="en-US" sz="800">
                          <a:effectLst/>
                          <a:latin typeface="+mn-lt"/>
                        </a:rPr>
                        <a:t>(User Story 2.3)</a:t>
                      </a:r>
                    </a:p>
                  </a:txBody>
                  <a:tcPr marL="29793" marR="29793" marT="14897" marB="14897"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Verify that the system supports data export in at least three formats: CSV, Excel, PDF, XML, JSON.</a:t>
                      </a:r>
                      <a:br>
                        <a:rPr lang="en-US" sz="800">
                          <a:effectLst/>
                          <a:latin typeface="+mn-lt"/>
                        </a:rPr>
                      </a:br>
                      <a:endParaRPr lang="en-US" sz="800">
                        <a:effectLst/>
                        <a:latin typeface="+mn-lt"/>
                      </a:endParaRP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Successful data export in chosen formats.</a:t>
                      </a:r>
                    </a:p>
                  </a:txBody>
                  <a:tcPr marL="29793" marR="29793" marT="14897" marB="14897"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a:effectLst/>
                          <a:latin typeface="+mn-lt"/>
                        </a:rPr>
                        <a:t>Selenium, Postman</a:t>
                      </a:r>
                    </a:p>
                  </a:txBody>
                  <a:tcPr marL="29793" marR="29793" marT="14897" marB="14897"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IN" sz="800">
                          <a:effectLst/>
                          <a:latin typeface="+mn-lt"/>
                        </a:rPr>
                        <a:t>Development environment</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algn="l" fontAlgn="base"/>
                      <a:r>
                        <a:rPr lang="en-US" sz="800">
                          <a:effectLst/>
                          <a:latin typeface="+mn-lt"/>
                        </a:rPr>
                        <a:t>Data export is supported in at least three specified formats.</a:t>
                      </a:r>
                    </a:p>
                  </a:txBody>
                  <a:tcPr marL="29793" marR="29793" marT="14897" marB="14897"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972873651"/>
                  </a:ext>
                </a:extLst>
              </a:tr>
              <a:tr h="897308">
                <a:tc>
                  <a:txBody>
                    <a:bodyPr/>
                    <a:lstStyle/>
                    <a:p>
                      <a:pPr lvl="0" algn="l">
                        <a:spcBef>
                          <a:spcPts val="0"/>
                        </a:spcBef>
                        <a:spcAft>
                          <a:spcPts val="0"/>
                        </a:spcAft>
                        <a:buNone/>
                      </a:pPr>
                      <a:r>
                        <a:rPr lang="en-US" sz="800" b="0" i="0" u="none" strike="noStrike" baseline="0" noProof="0">
                          <a:solidFill>
                            <a:srgbClr val="2F0700"/>
                          </a:solidFill>
                          <a:effectLst/>
                          <a:latin typeface="+mn-lt"/>
                        </a:rPr>
                        <a:t>UAT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Final system validation</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Ensure the system meets business requirements and user expectations.</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1500"/>
                        </a:spcBef>
                        <a:spcAft>
                          <a:spcPts val="1500"/>
                        </a:spcAft>
                        <a:buNone/>
                      </a:pPr>
                      <a:r>
                        <a:rPr lang="en-US" sz="800" b="0" i="0" u="none" strike="noStrike" baseline="0" noProof="0">
                          <a:solidFill>
                            <a:srgbClr val="2F0700"/>
                          </a:solidFill>
                          <a:effectLst/>
                          <a:latin typeface="+mn-lt"/>
                        </a:rPr>
                        <a:t>Validate system functionality from an end-user perspective</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UAT checklists, Feedback forms</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Staging and production environment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Users confirm the system meets all their requirements and is ready for deployment.</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2079745674"/>
                  </a:ext>
                </a:extLst>
              </a:tr>
              <a:tr h="779803">
                <a:tc>
                  <a:txBody>
                    <a:bodyPr/>
                    <a:lstStyle/>
                    <a:p>
                      <a:pPr lvl="0" algn="l">
                        <a:spcBef>
                          <a:spcPts val="0"/>
                        </a:spcBef>
                        <a:spcAft>
                          <a:spcPts val="0"/>
                        </a:spcAft>
                        <a:buNone/>
                      </a:pPr>
                      <a:r>
                        <a:rPr lang="en-US" sz="800" b="0" i="0" u="none" strike="noStrike" baseline="0" noProof="0">
                          <a:solidFill>
                            <a:srgbClr val="2F0700"/>
                          </a:solidFill>
                          <a:effectLst/>
                          <a:latin typeface="+mn-lt"/>
                        </a:rPr>
                        <a:t>Regression Testing</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B8D6CF"/>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All user stories</a:t>
                      </a:r>
                      <a:endParaRPr lang="en-US" sz="800">
                        <a:latin typeface="+mn-lt"/>
                      </a:endParaRPr>
                    </a:p>
                  </a:txBody>
                  <a:tcPr marL="95249" marR="95249" marT="95249" marB="95249" anchor="ctr">
                    <a:lnL w="9525"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Ensure new code changes do not adversely affect existing functionalities.</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Maintain system stability after changes or updates.</a:t>
                      </a:r>
                      <a:endParaRPr lang="en-US" sz="800">
                        <a:latin typeface="+mn-lt"/>
                      </a:endParaRPr>
                    </a:p>
                  </a:txBody>
                  <a:tcPr marL="95249" marR="95249" marT="95249" marB="95249" anchor="ctr">
                    <a:lnL w="9524" cap="flat" cmpd="sng" algn="ctr">
                      <a:solidFill>
                        <a:srgbClr val="005C51"/>
                      </a:solidFill>
                      <a:prstDash val="solid"/>
                      <a:round/>
                      <a:headEnd type="none" w="med" len="med"/>
                      <a:tailEnd type="none" w="med" len="med"/>
                    </a:lnL>
                    <a:lnR w="9524" cap="flat" cmpd="sng" algn="ctr">
                      <a:solidFill>
                        <a:srgbClr val="005C51"/>
                      </a:solidFill>
                      <a:prstDash val="solid"/>
                      <a:round/>
                      <a:headEnd type="none" w="med" len="med"/>
                      <a:tailEnd type="none" w="med" len="med"/>
                    </a:lnR>
                    <a:lnT w="9524" cap="flat" cmpd="sng" algn="ctr">
                      <a:solidFill>
                        <a:srgbClr val="005C51"/>
                      </a:solidFill>
                      <a:prstDash val="solid"/>
                      <a:round/>
                      <a:headEnd type="none" w="med" len="med"/>
                      <a:tailEnd type="none" w="med" len="med"/>
                    </a:lnT>
                    <a:lnB w="9524">
                      <a:solidFill>
                        <a:srgbClr val="005C51"/>
                      </a:solidFill>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Selenium, JIRA, TestRail</a:t>
                      </a:r>
                      <a:endParaRPr lang="en-US" sz="800">
                        <a:latin typeface="+mn-lt"/>
                      </a:endParaRPr>
                    </a:p>
                  </a:txBody>
                  <a:tcPr marL="95250" marR="95250" marT="95250" marB="95250" anchor="ctr">
                    <a:lnL w="9524"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Development and staging environment</a:t>
                      </a: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tc>
                  <a:txBody>
                    <a:bodyPr/>
                    <a:lstStyle/>
                    <a:p>
                      <a:pPr lvl="0" algn="l">
                        <a:spcBef>
                          <a:spcPts val="0"/>
                        </a:spcBef>
                        <a:spcAft>
                          <a:spcPts val="0"/>
                        </a:spcAft>
                        <a:buNone/>
                      </a:pPr>
                      <a:r>
                        <a:rPr lang="en-US" sz="800" b="0" i="0" u="none" strike="noStrike" baseline="0" noProof="0">
                          <a:solidFill>
                            <a:srgbClr val="2F0700"/>
                          </a:solidFill>
                          <a:effectLst/>
                          <a:latin typeface="+mn-lt"/>
                        </a:rPr>
                        <a:t>System remains stable with no functional regressions after updates.</a:t>
                      </a:r>
                      <a:endParaRPr lang="en-US" sz="800">
                        <a:latin typeface="+mn-lt"/>
                      </a:endParaRPr>
                    </a:p>
                  </a:txBody>
                  <a:tcPr marL="95250" marR="95250" marT="95250" marB="95250" anchor="ctr">
                    <a:lnL w="9525" cap="flat" cmpd="sng" algn="ctr">
                      <a:solidFill>
                        <a:srgbClr val="005C51"/>
                      </a:solidFill>
                      <a:prstDash val="solid"/>
                      <a:round/>
                      <a:headEnd type="none" w="med" len="med"/>
                      <a:tailEnd type="none" w="med" len="med"/>
                    </a:lnL>
                    <a:lnR w="9525" cap="flat" cmpd="sng" algn="ctr">
                      <a:solidFill>
                        <a:srgbClr val="005C51"/>
                      </a:solidFill>
                      <a:prstDash val="solid"/>
                      <a:round/>
                      <a:headEnd type="none" w="med" len="med"/>
                      <a:tailEnd type="none" w="med" len="med"/>
                    </a:lnR>
                    <a:lnT w="9525" cap="flat" cmpd="sng" algn="ctr">
                      <a:solidFill>
                        <a:srgbClr val="005C51"/>
                      </a:solidFill>
                      <a:prstDash val="solid"/>
                      <a:round/>
                      <a:headEnd type="none" w="med" len="med"/>
                      <a:tailEnd type="none" w="med" len="med"/>
                    </a:lnT>
                    <a:lnB w="9525" cap="flat" cmpd="sng" algn="ctr">
                      <a:solidFill>
                        <a:srgbClr val="005C51"/>
                      </a:solidFill>
                      <a:prstDash val="solid"/>
                      <a:round/>
                      <a:headEnd type="none" w="med" len="med"/>
                      <a:tailEnd type="none" w="med" len="med"/>
                    </a:lnB>
                    <a:solidFill>
                      <a:srgbClr val="FFFAF6"/>
                    </a:solidFill>
                  </a:tcPr>
                </a:tc>
                <a:extLst>
                  <a:ext uri="{0D108BD9-81ED-4DB2-BD59-A6C34878D82A}">
                    <a16:rowId xmlns:a16="http://schemas.microsoft.com/office/drawing/2014/main" val="1482981957"/>
                  </a:ext>
                </a:extLst>
              </a:tr>
            </a:tbl>
          </a:graphicData>
        </a:graphic>
      </p:graphicFrame>
      <p:sp>
        <p:nvSpPr>
          <p:cNvPr id="3" name="TextBox 2">
            <a:extLst>
              <a:ext uri="{FF2B5EF4-FFF2-40B4-BE49-F238E27FC236}">
                <a16:creationId xmlns:a16="http://schemas.microsoft.com/office/drawing/2014/main" id="{384619DB-B180-676F-85AB-57858B9309AA}"/>
              </a:ext>
            </a:extLst>
          </p:cNvPr>
          <p:cNvSpPr txBox="1"/>
          <p:nvPr/>
        </p:nvSpPr>
        <p:spPr>
          <a:xfrm>
            <a:off x="983546" y="4958834"/>
            <a:ext cx="6422528" cy="184666"/>
          </a:xfrm>
          <a:prstGeom prst="rect">
            <a:avLst/>
          </a:prstGeom>
          <a:solidFill>
            <a:srgbClr val="FFFAF6"/>
          </a:solidFill>
        </p:spPr>
        <p:txBody>
          <a:bodyPr wrap="square" lIns="91440" tIns="45720" rIns="91440" bIns="45720" rtlCol="0" anchor="t">
            <a:spAutoFit/>
          </a:bodyPr>
          <a:lstStyle/>
          <a:p>
            <a:pPr>
              <a:defRPr/>
            </a:pPr>
            <a:r>
              <a:rPr lang="en-US" sz="600">
                <a:latin typeface="+mn-lt"/>
                <a:ea typeface="Open Sans"/>
              </a:rPr>
              <a:t>Angela Hausman, August 22, 2023 </a:t>
            </a:r>
            <a:r>
              <a:rPr lang="en-US" sz="600">
                <a:latin typeface="+mn-lt"/>
                <a:ea typeface="Open Sans"/>
                <a:cs typeface="Open Sans"/>
              </a:rPr>
              <a:t>(</a:t>
            </a:r>
            <a:r>
              <a:rPr lang="en-US" sz="600">
                <a:latin typeface="+mn-lt"/>
                <a:ea typeface="Open Sans"/>
                <a:hlinkClick r:id="rId3"/>
              </a:rPr>
              <a:t>https://www.hausmanmarketingletter.com/software-testing-user-acceptance-testing-vs-regression-testing/</a:t>
            </a:r>
            <a:r>
              <a:rPr lang="en-US" sz="600">
                <a:latin typeface="+mn-lt"/>
                <a:ea typeface="Open Sans"/>
                <a:cs typeface="Open Sans"/>
              </a:rPr>
              <a:t>)</a:t>
            </a:r>
            <a:endParaRPr lang="en-US" sz="600">
              <a:latin typeface="+mn-lt"/>
              <a:ea typeface="Open Sans" panose="020B0606030504020204" pitchFamily="34" charset="0"/>
              <a:cs typeface="Open Sans" panose="020B0606030504020204" pitchFamily="34" charset="0"/>
            </a:endParaRPr>
          </a:p>
        </p:txBody>
      </p:sp>
      <p:sp>
        <p:nvSpPr>
          <p:cNvPr id="6" name="Google Shape;966;p41">
            <a:extLst>
              <a:ext uri="{FF2B5EF4-FFF2-40B4-BE49-F238E27FC236}">
                <a16:creationId xmlns:a16="http://schemas.microsoft.com/office/drawing/2014/main" id="{7A06C3B3-6665-80A2-898C-029E5E5957A5}"/>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mn-lt"/>
                <a:ea typeface="Open Sans" panose="020B0606030504020204" pitchFamily="34" charset="0"/>
                <a:cs typeface="Open Sans" panose="020B0606030504020204" pitchFamily="34" charset="0"/>
                <a:sym typeface="Inter Tight"/>
              </a:rPr>
              <a:t>SIMPLE</a:t>
            </a:r>
            <a:endParaRPr lang="en-US" sz="700">
              <a:solidFill>
                <a:schemeClr val="tx1"/>
              </a:solidFill>
              <a:latin typeface="+mn-lt"/>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90526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grpSp>
        <p:nvGrpSpPr>
          <p:cNvPr id="4" name="Group 3">
            <a:extLst>
              <a:ext uri="{FF2B5EF4-FFF2-40B4-BE49-F238E27FC236}">
                <a16:creationId xmlns:a16="http://schemas.microsoft.com/office/drawing/2014/main" id="{111F0C12-E954-3E1C-67DA-A2F9B4A8F6B3}"/>
              </a:ext>
            </a:extLst>
          </p:cNvPr>
          <p:cNvGrpSpPr/>
          <p:nvPr/>
        </p:nvGrpSpPr>
        <p:grpSpPr>
          <a:xfrm>
            <a:off x="20031" y="1436097"/>
            <a:ext cx="9103938" cy="2763346"/>
            <a:chOff x="0" y="1229534"/>
            <a:chExt cx="8843953" cy="2684432"/>
          </a:xfrm>
        </p:grpSpPr>
        <p:pic>
          <p:nvPicPr>
            <p:cNvPr id="5" name="Picture 4">
              <a:extLst>
                <a:ext uri="{FF2B5EF4-FFF2-40B4-BE49-F238E27FC236}">
                  <a16:creationId xmlns:a16="http://schemas.microsoft.com/office/drawing/2014/main" id="{34D27CF1-1FC4-8D73-FE87-91F343D87BA7}"/>
                </a:ext>
              </a:extLst>
            </p:cNvPr>
            <p:cNvPicPr>
              <a:picLocks noChangeAspect="1"/>
            </p:cNvPicPr>
            <p:nvPr/>
          </p:nvPicPr>
          <p:blipFill rotWithShape="1">
            <a:blip r:embed="rId3"/>
            <a:srcRect r="3281"/>
            <a:stretch/>
          </p:blipFill>
          <p:spPr>
            <a:xfrm>
              <a:off x="0" y="1229534"/>
              <a:ext cx="8843953" cy="2684432"/>
            </a:xfrm>
            <a:prstGeom prst="rect">
              <a:avLst/>
            </a:prstGeom>
          </p:spPr>
        </p:pic>
        <p:pic>
          <p:nvPicPr>
            <p:cNvPr id="6" name="Picture 5">
              <a:extLst>
                <a:ext uri="{FF2B5EF4-FFF2-40B4-BE49-F238E27FC236}">
                  <a16:creationId xmlns:a16="http://schemas.microsoft.com/office/drawing/2014/main" id="{AB4EED88-DAFD-111C-F55C-401295B27FE7}"/>
                </a:ext>
              </a:extLst>
            </p:cNvPr>
            <p:cNvPicPr>
              <a:picLocks noChangeAspect="1"/>
            </p:cNvPicPr>
            <p:nvPr/>
          </p:nvPicPr>
          <p:blipFill rotWithShape="1">
            <a:blip r:embed="rId4">
              <a:alphaModFix amt="97000"/>
            </a:blip>
            <a:srcRect b="3230"/>
            <a:stretch/>
          </p:blipFill>
          <p:spPr>
            <a:xfrm>
              <a:off x="1523995" y="2011501"/>
              <a:ext cx="7319958" cy="1902465"/>
            </a:xfrm>
            <a:prstGeom prst="rect">
              <a:avLst/>
            </a:prstGeom>
          </p:spPr>
        </p:pic>
      </p:grpSp>
      <p:sp>
        <p:nvSpPr>
          <p:cNvPr id="7" name="Google Shape;1029;p48">
            <a:extLst>
              <a:ext uri="{FF2B5EF4-FFF2-40B4-BE49-F238E27FC236}">
                <a16:creationId xmlns:a16="http://schemas.microsoft.com/office/drawing/2014/main" id="{F80D5F41-7D58-EF78-7F4B-C52216A3EECD}"/>
              </a:ext>
            </a:extLst>
          </p:cNvPr>
          <p:cNvSpPr txBox="1">
            <a:spLocks noGrp="1"/>
          </p:cNvSpPr>
          <p:nvPr>
            <p:ph type="title"/>
          </p:nvPr>
        </p:nvSpPr>
        <p:spPr>
          <a:xfrm>
            <a:off x="720000" y="754834"/>
            <a:ext cx="7704000" cy="492412"/>
          </a:xfrm>
          <a:prstGeom prst="rect">
            <a:avLst/>
          </a:prstGeom>
        </p:spPr>
        <p:txBody>
          <a:bodyPr spcFirstLastPara="1" wrap="square" lIns="91425" tIns="91425" rIns="91425" bIns="91425" anchor="t" anchorCtr="0">
            <a:spAutoFit/>
          </a:bodyPr>
          <a:lstStyle/>
          <a:p>
            <a:pPr marL="0" lvl="0" indent="0" rtl="0">
              <a:spcBef>
                <a:spcPts val="0"/>
              </a:spcBef>
              <a:spcAft>
                <a:spcPts val="0"/>
              </a:spcAft>
              <a:buNone/>
            </a:pPr>
            <a:r>
              <a:rPr lang="de" sz="2000">
                <a:latin typeface="Open Sans" panose="020B0606030504020204" pitchFamily="34" charset="0"/>
                <a:ea typeface="Open Sans" panose="020B0606030504020204" pitchFamily="34" charset="0"/>
                <a:cs typeface="Open Sans" panose="020B0606030504020204" pitchFamily="34" charset="0"/>
              </a:rPr>
              <a:t>OSS Project Sprint </a:t>
            </a:r>
            <a:r>
              <a:rPr lang="en-US" sz="2000">
                <a:latin typeface="Open Sans" panose="020B0606030504020204" pitchFamily="34" charset="0"/>
                <a:ea typeface="Open Sans" panose="020B0606030504020204" pitchFamily="34" charset="0"/>
                <a:cs typeface="Open Sans" panose="020B0606030504020204" pitchFamily="34" charset="0"/>
              </a:rPr>
              <a:t>Plan: Timeline</a:t>
            </a:r>
            <a:endParaRPr lang="en-US" sz="2000" b="0" i="1">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966;p41">
            <a:extLst>
              <a:ext uri="{FF2B5EF4-FFF2-40B4-BE49-F238E27FC236}">
                <a16:creationId xmlns:a16="http://schemas.microsoft.com/office/drawing/2014/main" id="{FFBAEDF4-CA80-CBF0-EA49-80295833F5AC}"/>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2855833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7" name="Google Shape;1029;p48">
            <a:extLst>
              <a:ext uri="{FF2B5EF4-FFF2-40B4-BE49-F238E27FC236}">
                <a16:creationId xmlns:a16="http://schemas.microsoft.com/office/drawing/2014/main" id="{F80D5F41-7D58-EF78-7F4B-C52216A3EECD}"/>
              </a:ext>
            </a:extLst>
          </p:cNvPr>
          <p:cNvSpPr txBox="1">
            <a:spLocks noGrp="1"/>
          </p:cNvSpPr>
          <p:nvPr>
            <p:ph type="title"/>
          </p:nvPr>
        </p:nvSpPr>
        <p:spPr>
          <a:xfrm>
            <a:off x="720000" y="388983"/>
            <a:ext cx="7704000" cy="492412"/>
          </a:xfrm>
          <a:prstGeom prst="rect">
            <a:avLst/>
          </a:prstGeom>
        </p:spPr>
        <p:txBody>
          <a:bodyPr spcFirstLastPara="1" wrap="square" lIns="91425" tIns="91425" rIns="91425" bIns="91425" anchor="t" anchorCtr="0">
            <a:spAutoFit/>
          </a:bodyPr>
          <a:lstStyle/>
          <a:p>
            <a:pPr marL="0" lvl="0" indent="0" rtl="0">
              <a:spcBef>
                <a:spcPts val="0"/>
              </a:spcBef>
              <a:spcAft>
                <a:spcPts val="0"/>
              </a:spcAft>
              <a:buNone/>
            </a:pPr>
            <a:r>
              <a:rPr lang="en-US" sz="2000">
                <a:latin typeface="Open Sans" panose="020B0606030504020204" pitchFamily="34" charset="0"/>
                <a:ea typeface="Open Sans" panose="020B0606030504020204" pitchFamily="34" charset="0"/>
                <a:cs typeface="Open Sans" panose="020B0606030504020204" pitchFamily="34" charset="0"/>
              </a:rPr>
              <a:t>OSS Project Sprint Plan: Project Tracker</a:t>
            </a:r>
            <a:endParaRPr lang="en-US" sz="1800" b="0" i="1">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966;p41">
            <a:extLst>
              <a:ext uri="{FF2B5EF4-FFF2-40B4-BE49-F238E27FC236}">
                <a16:creationId xmlns:a16="http://schemas.microsoft.com/office/drawing/2014/main" id="{FFBAEDF4-CA80-CBF0-EA49-80295833F5AC}"/>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pic>
        <p:nvPicPr>
          <p:cNvPr id="10" name="Picture 9">
            <a:extLst>
              <a:ext uri="{FF2B5EF4-FFF2-40B4-BE49-F238E27FC236}">
                <a16:creationId xmlns:a16="http://schemas.microsoft.com/office/drawing/2014/main" id="{20C90490-1ACA-743C-651F-6F33126C0055}"/>
              </a:ext>
            </a:extLst>
          </p:cNvPr>
          <p:cNvPicPr>
            <a:picLocks noChangeAspect="1"/>
          </p:cNvPicPr>
          <p:nvPr/>
        </p:nvPicPr>
        <p:blipFill rotWithShape="1">
          <a:blip r:embed="rId3"/>
          <a:srcRect l="39623" r="22842" b="17682"/>
          <a:stretch/>
        </p:blipFill>
        <p:spPr>
          <a:xfrm>
            <a:off x="0" y="993667"/>
            <a:ext cx="3432133" cy="3618605"/>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1ADEC41A-FE3A-57BC-3CDA-FE4D30E6AAB9}"/>
              </a:ext>
            </a:extLst>
          </p:cNvPr>
          <p:cNvPicPr>
            <a:picLocks noChangeAspect="1"/>
          </p:cNvPicPr>
          <p:nvPr/>
        </p:nvPicPr>
        <p:blipFill>
          <a:blip r:embed="rId4"/>
          <a:stretch>
            <a:fillRect/>
          </a:stretch>
        </p:blipFill>
        <p:spPr>
          <a:xfrm>
            <a:off x="3450363" y="995807"/>
            <a:ext cx="5688295" cy="3611222"/>
          </a:xfrm>
          <a:prstGeom prst="rect">
            <a:avLst/>
          </a:prstGeom>
        </p:spPr>
      </p:pic>
    </p:spTree>
    <p:extLst>
      <p:ext uri="{BB962C8B-B14F-4D97-AF65-F5344CB8AC3E}">
        <p14:creationId xmlns:p14="http://schemas.microsoft.com/office/powerpoint/2010/main" val="535832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4" name="Title 1">
            <a:extLst>
              <a:ext uri="{FF2B5EF4-FFF2-40B4-BE49-F238E27FC236}">
                <a16:creationId xmlns:a16="http://schemas.microsoft.com/office/drawing/2014/main" id="{7E971A05-440D-A4B3-7EE6-DCA03A0EFD11}"/>
              </a:ext>
            </a:extLst>
          </p:cNvPr>
          <p:cNvSpPr>
            <a:spLocks noGrp="1"/>
          </p:cNvSpPr>
          <p:nvPr>
            <p:ph type="title"/>
          </p:nvPr>
        </p:nvSpPr>
        <p:spPr>
          <a:xfrm>
            <a:off x="720000" y="421812"/>
            <a:ext cx="7704000" cy="572700"/>
          </a:xfrm>
        </p:spPr>
        <p:txBody>
          <a:bodyPr/>
          <a:lstStyle/>
          <a:p>
            <a:r>
              <a:rPr lang="en-IN">
                <a:latin typeface="Open Sans" panose="020B0606030504020204" pitchFamily="34" charset="0"/>
                <a:ea typeface="Open Sans" panose="020B0606030504020204" pitchFamily="34" charset="0"/>
                <a:cs typeface="Open Sans" panose="020B0606030504020204" pitchFamily="34" charset="0"/>
              </a:rPr>
              <a:t>Burndown Chart</a:t>
            </a:r>
          </a:p>
        </p:txBody>
      </p:sp>
      <p:pic>
        <p:nvPicPr>
          <p:cNvPr id="2050" name="Picture 2">
            <a:extLst>
              <a:ext uri="{FF2B5EF4-FFF2-40B4-BE49-F238E27FC236}">
                <a16:creationId xmlns:a16="http://schemas.microsoft.com/office/drawing/2014/main" id="{1833ADD6-507D-B914-6145-506FD92B7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467" y="1104900"/>
            <a:ext cx="6947065"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66;p41">
            <a:extLst>
              <a:ext uri="{FF2B5EF4-FFF2-40B4-BE49-F238E27FC236}">
                <a16:creationId xmlns:a16="http://schemas.microsoft.com/office/drawing/2014/main" id="{467DE25F-F43D-1E63-6A90-5A1401A93948}"/>
              </a:ext>
            </a:extLst>
          </p:cNvPr>
          <p:cNvSpPr txBox="1"/>
          <p:nvPr/>
        </p:nvSpPr>
        <p:spPr>
          <a:xfrm>
            <a:off x="0" y="0"/>
            <a:ext cx="548640" cy="182880"/>
          </a:xfrm>
          <a:prstGeom prst="rect">
            <a:avLst/>
          </a:prstGeom>
          <a:solidFill>
            <a:srgbClr val="FFFAF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a:rPr>
              <a:t>SIMPLE</a:t>
            </a:r>
            <a:endParaRPr sz="700">
              <a:solidFill>
                <a:schemeClr val="tx1"/>
              </a:solidFill>
              <a:latin typeface="Open Sans" panose="020B0606030504020204" pitchFamily="34" charset="0"/>
              <a:ea typeface="Open Sans" panose="020B0606030504020204" pitchFamily="34" charset="0"/>
              <a:cs typeface="Open Sans" panose="020B0606030504020204" pitchFamily="34" charset="0"/>
              <a:sym typeface="Inter Tight Light"/>
            </a:endParaRPr>
          </a:p>
        </p:txBody>
      </p:sp>
    </p:spTree>
    <p:extLst>
      <p:ext uri="{BB962C8B-B14F-4D97-AF65-F5344CB8AC3E}">
        <p14:creationId xmlns:p14="http://schemas.microsoft.com/office/powerpoint/2010/main" val="1075320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ign with green lines on a black background&#10;&#10;Description automatically generated">
            <a:extLst>
              <a:ext uri="{FF2B5EF4-FFF2-40B4-BE49-F238E27FC236}">
                <a16:creationId xmlns:a16="http://schemas.microsoft.com/office/drawing/2014/main" id="{C84B61F8-1151-DE87-CF5B-8520C147FD9C}"/>
              </a:ext>
            </a:extLst>
          </p:cNvPr>
          <p:cNvPicPr>
            <a:picLocks noChangeAspect="1"/>
          </p:cNvPicPr>
          <p:nvPr/>
        </p:nvPicPr>
        <p:blipFill>
          <a:blip r:embed="rId2"/>
          <a:stretch>
            <a:fillRect/>
          </a:stretch>
        </p:blipFill>
        <p:spPr>
          <a:xfrm>
            <a:off x="281434" y="1024924"/>
            <a:ext cx="1022475" cy="3452586"/>
          </a:xfrm>
          <a:prstGeom prst="rect">
            <a:avLst/>
          </a:prstGeom>
        </p:spPr>
      </p:pic>
      <p:graphicFrame>
        <p:nvGraphicFramePr>
          <p:cNvPr id="6" name="Table 5">
            <a:extLst>
              <a:ext uri="{FF2B5EF4-FFF2-40B4-BE49-F238E27FC236}">
                <a16:creationId xmlns:a16="http://schemas.microsoft.com/office/drawing/2014/main" id="{3486C708-78EE-AD00-D6C7-3E1CDEB9C7E8}"/>
              </a:ext>
            </a:extLst>
          </p:cNvPr>
          <p:cNvGraphicFramePr>
            <a:graphicFrameLocks noGrp="1"/>
          </p:cNvGraphicFramePr>
          <p:nvPr>
            <p:extLst>
              <p:ext uri="{D42A27DB-BD31-4B8C-83A1-F6EECF244321}">
                <p14:modId xmlns:p14="http://schemas.microsoft.com/office/powerpoint/2010/main" val="3290381643"/>
              </p:ext>
            </p:extLst>
          </p:nvPr>
        </p:nvGraphicFramePr>
        <p:xfrm>
          <a:off x="1349744" y="712867"/>
          <a:ext cx="3474720" cy="4000500"/>
        </p:xfrm>
        <a:graphic>
          <a:graphicData uri="http://schemas.openxmlformats.org/drawingml/2006/table">
            <a:tbl>
              <a:tblPr bandRow="1">
                <a:tableStyleId>{F6D6EA9A-273F-4AC8-9EDF-B5E7F9130763}</a:tableStyleId>
              </a:tblPr>
              <a:tblGrid>
                <a:gridCol w="3474720">
                  <a:extLst>
                    <a:ext uri="{9D8B030D-6E8A-4147-A177-3AD203B41FA5}">
                      <a16:colId xmlns:a16="http://schemas.microsoft.com/office/drawing/2014/main" val="3971799349"/>
                    </a:ext>
                  </a:extLst>
                </a:gridCol>
              </a:tblGrid>
              <a:tr h="800100">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1" i="0" u="none" strike="noStrike" noProof="0">
                          <a:solidFill>
                            <a:schemeClr val="accent1"/>
                          </a:solidFill>
                          <a:latin typeface="Open Sans"/>
                          <a:ea typeface="Open Sans"/>
                          <a:cs typeface="Open Sans"/>
                        </a:rPr>
                        <a:t>Increment 1</a:t>
                      </a:r>
                      <a:endParaRPr lang="en-US" sz="1200" b="0" i="0" u="none" strike="noStrike" noProof="0">
                        <a:solidFill>
                          <a:schemeClr val="tx1"/>
                        </a:solidFill>
                        <a:effectLst/>
                        <a:latin typeface="Open Sans"/>
                        <a:ea typeface="Open Sans"/>
                        <a:cs typeface="Open Sans"/>
                      </a:endParaRPr>
                    </a:p>
                    <a:p>
                      <a:pPr marL="0" lvl="0" indent="0" algn="l" rtl="0" fontAlgn="base">
                        <a:lnSpc>
                          <a:spcPct val="100000"/>
                        </a:lnSpc>
                        <a:spcBef>
                          <a:spcPts val="0"/>
                        </a:spcBef>
                        <a:spcAft>
                          <a:spcPts val="0"/>
                        </a:spcAft>
                        <a:buFont typeface="Arial"/>
                        <a:buNone/>
                      </a:pPr>
                      <a:r>
                        <a:rPr lang="en-US" sz="1200" b="0" i="0" u="none" strike="noStrike" noProof="0">
                          <a:solidFill>
                            <a:schemeClr val="tx1"/>
                          </a:solidFill>
                          <a:effectLst/>
                          <a:latin typeface="Open Sans"/>
                          <a:ea typeface="Open Sans"/>
                          <a:cs typeface="Open Sans"/>
                        </a:rPr>
                        <a:t>System Setup &amp; Core Development</a:t>
                      </a:r>
                      <a:endParaRPr lang="en-US" sz="1200">
                        <a:solidFill>
                          <a:schemeClr val="tx1"/>
                        </a:solidFill>
                        <a:effectLst/>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8212460"/>
                  </a:ext>
                </a:extLst>
              </a:tr>
              <a:tr h="800100">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1200" b="1" i="0" u="none" strike="noStrike" noProof="0">
                          <a:solidFill>
                            <a:schemeClr val="accent1"/>
                          </a:solidFill>
                          <a:latin typeface="Open Sans"/>
                          <a:ea typeface="Open Sans"/>
                          <a:cs typeface="Open Sans"/>
                        </a:rPr>
                        <a:t>Increment 2</a:t>
                      </a:r>
                      <a:endParaRPr lang="en-US" sz="1200" b="0" i="0" u="none" strike="noStrike" noProof="0">
                        <a:solidFill>
                          <a:schemeClr val="tx1"/>
                        </a:solidFill>
                        <a:effectLst/>
                        <a:latin typeface="Open Sans"/>
                        <a:ea typeface="Open Sans"/>
                        <a:cs typeface="Open Sans"/>
                      </a:endParaRPr>
                    </a:p>
                    <a:p>
                      <a:pPr marL="0" indent="0" algn="l" rtl="0" fontAlgn="base">
                        <a:lnSpc>
                          <a:spcPct val="100000"/>
                        </a:lnSpc>
                        <a:spcBef>
                          <a:spcPts val="0"/>
                        </a:spcBef>
                        <a:spcAft>
                          <a:spcPts val="0"/>
                        </a:spcAft>
                        <a:buClr>
                          <a:srgbClr val="000000"/>
                        </a:buClr>
                        <a:buFont typeface="Arial"/>
                        <a:buNone/>
                      </a:pPr>
                      <a:r>
                        <a:rPr lang="en-US" sz="1200" b="0" i="0" u="none" strike="noStrike" noProof="0">
                          <a:solidFill>
                            <a:schemeClr val="tx1"/>
                          </a:solidFill>
                          <a:effectLst/>
                          <a:latin typeface="Open Sans"/>
                          <a:ea typeface="Open Sans"/>
                          <a:cs typeface="Open Sans"/>
                        </a:rPr>
                        <a:t>Advanced Data Management &amp; User System</a:t>
                      </a:r>
                      <a:endParaRPr lang="en-US" sz="1200">
                        <a:solidFill>
                          <a:schemeClr val="tx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6393684"/>
                  </a:ext>
                </a:extLst>
              </a:tr>
              <a:tr h="800100">
                <a:tc>
                  <a:txBody>
                    <a:bodyPr/>
                    <a:lstStyle/>
                    <a:p>
                      <a:pPr marL="0" indent="0" algn="l" rtl="0" fontAlgn="base">
                        <a:lnSpc>
                          <a:spcPct val="100000"/>
                        </a:lnSpc>
                        <a:spcBef>
                          <a:spcPts val="0"/>
                        </a:spcBef>
                        <a:spcAft>
                          <a:spcPts val="0"/>
                        </a:spcAft>
                        <a:buClr>
                          <a:srgbClr val="000000"/>
                        </a:buClr>
                        <a:buFont typeface="Arial"/>
                        <a:buNone/>
                      </a:pPr>
                      <a:r>
                        <a:rPr lang="en-US" sz="1200" b="1" i="0" u="none" strike="noStrike" noProof="0">
                          <a:solidFill>
                            <a:schemeClr val="accent1"/>
                          </a:solidFill>
                          <a:latin typeface="Open Sans"/>
                          <a:ea typeface="Open Sans"/>
                          <a:cs typeface="Open Sans"/>
                        </a:rPr>
                        <a:t>Increment 3</a:t>
                      </a:r>
                      <a:endParaRPr lang="en-US" sz="1200" b="0" i="0" u="none" strike="noStrike" noProof="0">
                        <a:solidFill>
                          <a:schemeClr val="tx1"/>
                        </a:solidFill>
                        <a:effectLst/>
                        <a:latin typeface="Open Sans"/>
                        <a:ea typeface="Open Sans"/>
                        <a:cs typeface="Open Sans"/>
                      </a:endParaRPr>
                    </a:p>
                    <a:p>
                      <a:pPr marL="0" indent="0" algn="l" rtl="0" fontAlgn="base">
                        <a:lnSpc>
                          <a:spcPct val="100000"/>
                        </a:lnSpc>
                        <a:spcBef>
                          <a:spcPts val="0"/>
                        </a:spcBef>
                        <a:spcAft>
                          <a:spcPts val="0"/>
                        </a:spcAft>
                        <a:buClr>
                          <a:srgbClr val="000000"/>
                        </a:buClr>
                        <a:buFont typeface="Arial"/>
                        <a:buNone/>
                      </a:pPr>
                      <a:r>
                        <a:rPr lang="en-US" sz="1200" b="0" i="0" u="none" strike="noStrike" noProof="0">
                          <a:solidFill>
                            <a:schemeClr val="tx1"/>
                          </a:solidFill>
                          <a:effectLst/>
                          <a:latin typeface="Open Sans"/>
                          <a:ea typeface="Open Sans"/>
                          <a:cs typeface="Open Sans"/>
                        </a:rPr>
                        <a:t>Data Visualization &amp; Reporting</a:t>
                      </a:r>
                      <a:endParaRPr lang="en-US" sz="1200">
                        <a:solidFill>
                          <a:schemeClr val="tx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6075938"/>
                  </a:ext>
                </a:extLst>
              </a:tr>
              <a:tr h="800100">
                <a:tc>
                  <a:txBody>
                    <a:bodyPr/>
                    <a:lstStyle/>
                    <a:p>
                      <a:pPr marL="0" indent="0" algn="l" rtl="0" fontAlgn="base">
                        <a:lnSpc>
                          <a:spcPct val="100000"/>
                        </a:lnSpc>
                        <a:spcBef>
                          <a:spcPts val="0"/>
                        </a:spcBef>
                        <a:spcAft>
                          <a:spcPts val="0"/>
                        </a:spcAft>
                        <a:buClr>
                          <a:srgbClr val="000000"/>
                        </a:buClr>
                        <a:buFont typeface="Arial"/>
                        <a:buNone/>
                      </a:pPr>
                      <a:r>
                        <a:rPr lang="en-US" sz="1200" b="1" i="0" u="none" strike="noStrike" noProof="0">
                          <a:solidFill>
                            <a:schemeClr val="accent1"/>
                          </a:solidFill>
                          <a:latin typeface="Open Sans"/>
                          <a:ea typeface="Open Sans"/>
                          <a:cs typeface="Open Sans"/>
                        </a:rPr>
                        <a:t>Increment 4</a:t>
                      </a:r>
                      <a:endParaRPr lang="en-US" sz="1200" b="0" i="0" u="none" strike="noStrike" noProof="0">
                        <a:solidFill>
                          <a:schemeClr val="tx1"/>
                        </a:solidFill>
                        <a:effectLst/>
                        <a:latin typeface="Open Sans"/>
                        <a:ea typeface="Open Sans"/>
                        <a:cs typeface="Open Sans"/>
                      </a:endParaRPr>
                    </a:p>
                    <a:p>
                      <a:pPr marL="0" indent="0" algn="l" rtl="0" fontAlgn="base">
                        <a:lnSpc>
                          <a:spcPct val="100000"/>
                        </a:lnSpc>
                        <a:spcBef>
                          <a:spcPts val="0"/>
                        </a:spcBef>
                        <a:spcAft>
                          <a:spcPts val="0"/>
                        </a:spcAft>
                        <a:buClr>
                          <a:srgbClr val="000000"/>
                        </a:buClr>
                        <a:buFont typeface="Arial"/>
                        <a:buNone/>
                      </a:pPr>
                      <a:r>
                        <a:rPr lang="en-US" sz="1200" b="0" i="0" u="none" strike="noStrike" noProof="0">
                          <a:solidFill>
                            <a:schemeClr val="tx1"/>
                          </a:solidFill>
                          <a:effectLst/>
                          <a:latin typeface="Open Sans"/>
                          <a:ea typeface="Open Sans"/>
                          <a:cs typeface="Open Sans"/>
                        </a:rPr>
                        <a:t>Security Enhancements</a:t>
                      </a:r>
                      <a:endParaRPr lang="en-US" sz="1200">
                        <a:solidFill>
                          <a:schemeClr val="tx1"/>
                        </a:solidFill>
                        <a:latin typeface="Open Sans"/>
                        <a:ea typeface="Open Sans"/>
                        <a:cs typeface="Open Sans"/>
                      </a:endParaRPr>
                    </a:p>
                  </a:txBody>
                  <a:tcPr marL="95250" marR="95250" marT="95250" marB="9525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8467345"/>
                  </a:ext>
                </a:extLst>
              </a:tr>
              <a:tr h="800100">
                <a:tc>
                  <a:txBody>
                    <a:bodyPr/>
                    <a:lstStyle/>
                    <a:p>
                      <a:pPr marL="0" lvl="0" indent="0" algn="l">
                        <a:lnSpc>
                          <a:spcPct val="100000"/>
                        </a:lnSpc>
                        <a:spcBef>
                          <a:spcPts val="0"/>
                        </a:spcBef>
                        <a:spcAft>
                          <a:spcPts val="0"/>
                        </a:spcAft>
                        <a:buFont typeface="Arial"/>
                        <a:buNone/>
                      </a:pPr>
                      <a:r>
                        <a:rPr lang="en-US" sz="1200" b="1" i="0" u="none" strike="noStrike" noProof="0">
                          <a:solidFill>
                            <a:schemeClr val="accent1"/>
                          </a:solidFill>
                          <a:latin typeface="Open Sans"/>
                          <a:ea typeface="Open Sans"/>
                          <a:cs typeface="Open Sans"/>
                        </a:rPr>
                        <a:t>Increment 5</a:t>
                      </a:r>
                      <a:endParaRPr lang="en-US" sz="1200" b="0" i="0" u="none" strike="noStrike" noProof="0">
                        <a:solidFill>
                          <a:schemeClr val="tx1"/>
                        </a:solidFill>
                        <a:effectLst/>
                        <a:latin typeface="Open Sans"/>
                        <a:ea typeface="Open Sans"/>
                        <a:cs typeface="Open Sans"/>
                      </a:endParaRPr>
                    </a:p>
                    <a:p>
                      <a:pPr marL="0" lvl="0" indent="0" algn="l">
                        <a:lnSpc>
                          <a:spcPct val="100000"/>
                        </a:lnSpc>
                        <a:spcBef>
                          <a:spcPts val="0"/>
                        </a:spcBef>
                        <a:spcAft>
                          <a:spcPts val="0"/>
                        </a:spcAft>
                        <a:buFont typeface="Arial"/>
                        <a:buNone/>
                      </a:pPr>
                      <a:r>
                        <a:rPr lang="en-US" sz="1200" b="0" i="0" u="none" strike="noStrike" noProof="0">
                          <a:solidFill>
                            <a:schemeClr val="tx1"/>
                          </a:solidFill>
                          <a:effectLst/>
                          <a:latin typeface="Open Sans"/>
                          <a:ea typeface="Open Sans"/>
                          <a:cs typeface="Open Sans"/>
                        </a:rPr>
                        <a:t> Compliance and Final Enhancements</a:t>
                      </a:r>
                    </a:p>
                  </a:txBody>
                  <a:tcPr marL="95249" marR="95249" marT="95249" marB="95249" anchor="ctr">
                    <a:lnL w="9524">
                      <a:noFill/>
                    </a:lnL>
                    <a:lnR w="9524">
                      <a:noFill/>
                    </a:lnR>
                    <a:lnT w="9525" cap="flat" cmpd="sng" algn="ctr">
                      <a:noFill/>
                      <a:prstDash val="solid"/>
                      <a:round/>
                      <a:headEnd type="none" w="med" len="med"/>
                      <a:tailEnd type="none" w="med" len="med"/>
                    </a:lnT>
                    <a:lnB w="9524">
                      <a:noFill/>
                    </a:lnB>
                    <a:lnTlToBr w="12700" cmpd="sng">
                      <a:noFill/>
                      <a:prstDash val="solid"/>
                    </a:lnTlToBr>
                    <a:lnBlToTr w="12700" cmpd="sng">
                      <a:noFill/>
                      <a:prstDash val="solid"/>
                    </a:lnBlToTr>
                    <a:noFill/>
                  </a:tcPr>
                </a:tc>
                <a:extLst>
                  <a:ext uri="{0D108BD9-81ED-4DB2-BD59-A6C34878D82A}">
                    <a16:rowId xmlns:a16="http://schemas.microsoft.com/office/drawing/2014/main" val="2179867368"/>
                  </a:ext>
                </a:extLst>
              </a:tr>
            </a:tbl>
          </a:graphicData>
        </a:graphic>
      </p:graphicFrame>
      <p:sp>
        <p:nvSpPr>
          <p:cNvPr id="3" name="Title 1">
            <a:extLst>
              <a:ext uri="{FF2B5EF4-FFF2-40B4-BE49-F238E27FC236}">
                <a16:creationId xmlns:a16="http://schemas.microsoft.com/office/drawing/2014/main" id="{E49A0E22-7666-BB02-AD91-784F0B0881F8}"/>
              </a:ext>
            </a:extLst>
          </p:cNvPr>
          <p:cNvSpPr>
            <a:spLocks noGrp="1"/>
          </p:cNvSpPr>
          <p:nvPr>
            <p:ph type="title"/>
          </p:nvPr>
        </p:nvSpPr>
        <p:spPr>
          <a:xfrm>
            <a:off x="720000" y="231430"/>
            <a:ext cx="7704000" cy="572700"/>
          </a:xfrm>
        </p:spPr>
        <p:txBody>
          <a:bodyPr anchor="ctr"/>
          <a:lstStyle/>
          <a:p>
            <a:r>
              <a:rPr lang="en-US" sz="2000">
                <a:solidFill>
                  <a:schemeClr val="tx1"/>
                </a:solidFill>
                <a:latin typeface="+mn-lt"/>
                <a:ea typeface="Open Sans"/>
                <a:cs typeface="Open Sans"/>
              </a:rPr>
              <a:t>Scrum</a:t>
            </a:r>
            <a:r>
              <a:rPr lang="en-US" sz="2000" baseline="30000">
                <a:solidFill>
                  <a:schemeClr val="tx1"/>
                </a:solidFill>
                <a:latin typeface="+mn-lt"/>
                <a:ea typeface="Open Sans"/>
                <a:cs typeface="Open Sans"/>
              </a:rPr>
              <a:t>1</a:t>
            </a:r>
            <a:r>
              <a:rPr lang="en-US" sz="2000">
                <a:solidFill>
                  <a:schemeClr val="tx1"/>
                </a:solidFill>
                <a:latin typeface="+mn-lt"/>
                <a:ea typeface="Open Sans"/>
                <a:cs typeface="Open Sans"/>
              </a:rPr>
              <a:t>-Incremental</a:t>
            </a:r>
            <a:r>
              <a:rPr lang="en-US" sz="2000" baseline="30000">
                <a:solidFill>
                  <a:schemeClr val="tx1"/>
                </a:solidFill>
                <a:latin typeface="+mn-lt"/>
                <a:ea typeface="Open Sans"/>
                <a:cs typeface="Open Sans"/>
              </a:rPr>
              <a:t>2</a:t>
            </a:r>
            <a:r>
              <a:rPr lang="en-US" sz="2000">
                <a:solidFill>
                  <a:schemeClr val="tx1"/>
                </a:solidFill>
                <a:latin typeface="+mn-lt"/>
                <a:ea typeface="Open Sans"/>
                <a:cs typeface="Open Sans"/>
              </a:rPr>
              <a:t>: Sequential Increments</a:t>
            </a:r>
            <a:endParaRPr lang="en-US" sz="2000" b="0">
              <a:solidFill>
                <a:schemeClr val="tx1"/>
              </a:solidFill>
              <a:latin typeface="+mn-lt"/>
              <a:ea typeface="Open Sans" panose="020B0606030504020204" pitchFamily="34" charset="0"/>
              <a:cs typeface="Open Sans" panose="020B0606030504020204" pitchFamily="34" charset="0"/>
            </a:endParaRPr>
          </a:p>
        </p:txBody>
      </p:sp>
      <p:sp>
        <p:nvSpPr>
          <p:cNvPr id="14" name="Freeform: Shape 13">
            <a:extLst>
              <a:ext uri="{FF2B5EF4-FFF2-40B4-BE49-F238E27FC236}">
                <a16:creationId xmlns:a16="http://schemas.microsoft.com/office/drawing/2014/main" id="{3CF0CF10-5752-09DC-7699-5DC46D687530}"/>
              </a:ext>
            </a:extLst>
          </p:cNvPr>
          <p:cNvSpPr/>
          <p:nvPr/>
        </p:nvSpPr>
        <p:spPr>
          <a:xfrm>
            <a:off x="4662979" y="842452"/>
            <a:ext cx="480484" cy="686405"/>
          </a:xfrm>
          <a:custGeom>
            <a:avLst/>
            <a:gdLst>
              <a:gd name="connsiteX0" fmla="*/ 0 w 686404"/>
              <a:gd name="connsiteY0" fmla="*/ 0 h 480483"/>
              <a:gd name="connsiteX1" fmla="*/ 446163 w 686404"/>
              <a:gd name="connsiteY1" fmla="*/ 0 h 480483"/>
              <a:gd name="connsiteX2" fmla="*/ 686404 w 686404"/>
              <a:gd name="connsiteY2" fmla="*/ 240242 h 480483"/>
              <a:gd name="connsiteX3" fmla="*/ 446163 w 686404"/>
              <a:gd name="connsiteY3" fmla="*/ 480483 h 480483"/>
              <a:gd name="connsiteX4" fmla="*/ 0 w 686404"/>
              <a:gd name="connsiteY4" fmla="*/ 480483 h 480483"/>
              <a:gd name="connsiteX5" fmla="*/ 240242 w 686404"/>
              <a:gd name="connsiteY5" fmla="*/ 240242 h 480483"/>
              <a:gd name="connsiteX6" fmla="*/ 0 w 686404"/>
              <a:gd name="connsiteY6" fmla="*/ 0 h 48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04" h="480483">
                <a:moveTo>
                  <a:pt x="686403" y="0"/>
                </a:moveTo>
                <a:lnTo>
                  <a:pt x="686403" y="312314"/>
                </a:lnTo>
                <a:lnTo>
                  <a:pt x="343201" y="480483"/>
                </a:lnTo>
                <a:lnTo>
                  <a:pt x="1" y="312314"/>
                </a:lnTo>
                <a:lnTo>
                  <a:pt x="1" y="0"/>
                </a:lnTo>
                <a:lnTo>
                  <a:pt x="343201" y="168170"/>
                </a:lnTo>
                <a:lnTo>
                  <a:pt x="686403"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1" tIns="246593" rIns="6350" bIns="246591"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15" name="Freeform: Shape 14">
            <a:extLst>
              <a:ext uri="{FF2B5EF4-FFF2-40B4-BE49-F238E27FC236}">
                <a16:creationId xmlns:a16="http://schemas.microsoft.com/office/drawing/2014/main" id="{474F1C24-FC89-8CA8-6327-367B06979A36}"/>
              </a:ext>
            </a:extLst>
          </p:cNvPr>
          <p:cNvSpPr/>
          <p:nvPr/>
        </p:nvSpPr>
        <p:spPr>
          <a:xfrm>
            <a:off x="5143461" y="842452"/>
            <a:ext cx="3518560" cy="457200"/>
          </a:xfrm>
          <a:custGeom>
            <a:avLst/>
            <a:gdLst>
              <a:gd name="connsiteX0" fmla="*/ 74362 w 446163"/>
              <a:gd name="connsiteY0" fmla="*/ 0 h 2262716"/>
              <a:gd name="connsiteX1" fmla="*/ 371801 w 446163"/>
              <a:gd name="connsiteY1" fmla="*/ 0 h 2262716"/>
              <a:gd name="connsiteX2" fmla="*/ 446163 w 446163"/>
              <a:gd name="connsiteY2" fmla="*/ 74362 h 2262716"/>
              <a:gd name="connsiteX3" fmla="*/ 446163 w 446163"/>
              <a:gd name="connsiteY3" fmla="*/ 2262716 h 2262716"/>
              <a:gd name="connsiteX4" fmla="*/ 446163 w 446163"/>
              <a:gd name="connsiteY4" fmla="*/ 2262716 h 2262716"/>
              <a:gd name="connsiteX5" fmla="*/ 0 w 446163"/>
              <a:gd name="connsiteY5" fmla="*/ 2262716 h 2262716"/>
              <a:gd name="connsiteX6" fmla="*/ 0 w 446163"/>
              <a:gd name="connsiteY6" fmla="*/ 2262716 h 2262716"/>
              <a:gd name="connsiteX7" fmla="*/ 0 w 446163"/>
              <a:gd name="connsiteY7" fmla="*/ 74362 h 2262716"/>
              <a:gd name="connsiteX8" fmla="*/ 74362 w 446163"/>
              <a:gd name="connsiteY8" fmla="*/ 0 h 226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163" h="2262716">
                <a:moveTo>
                  <a:pt x="446163" y="377129"/>
                </a:moveTo>
                <a:lnTo>
                  <a:pt x="446163" y="1885587"/>
                </a:lnTo>
                <a:cubicBezTo>
                  <a:pt x="446163" y="2093868"/>
                  <a:pt x="439598" y="2262713"/>
                  <a:pt x="431500" y="2262713"/>
                </a:cubicBezTo>
                <a:lnTo>
                  <a:pt x="0" y="2262713"/>
                </a:lnTo>
                <a:lnTo>
                  <a:pt x="0" y="2262713"/>
                </a:lnTo>
                <a:lnTo>
                  <a:pt x="0" y="3"/>
                </a:lnTo>
                <a:lnTo>
                  <a:pt x="0" y="3"/>
                </a:lnTo>
                <a:lnTo>
                  <a:pt x="431500" y="3"/>
                </a:lnTo>
                <a:cubicBezTo>
                  <a:pt x="439598" y="3"/>
                  <a:pt x="446163" y="168848"/>
                  <a:pt x="446163" y="37712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6225" rIns="26225" bIns="26226" numCol="1" spcCol="1270" anchor="ctr" anchorCtr="0">
            <a:noAutofit/>
          </a:bodyPr>
          <a:lstStyle/>
          <a:p>
            <a:pPr lvl="1" algn="l" defTabSz="311150">
              <a:lnSpc>
                <a:spcPct val="90000"/>
              </a:lnSpc>
              <a:spcBef>
                <a:spcPct val="0"/>
              </a:spcBef>
              <a:spcAft>
                <a:spcPct val="15000"/>
              </a:spcAft>
            </a:pPr>
            <a:r>
              <a:rPr lang="en-US" sz="1050" kern="1200"/>
              <a:t>Allow user input and access to </a:t>
            </a:r>
            <a:r>
              <a:rPr lang="en-US" sz="1050" b="0" i="0" kern="1200"/>
              <a:t>data through a secure system</a:t>
            </a:r>
            <a:r>
              <a:rPr lang="en-US" sz="1050" kern="1200"/>
              <a:t> </a:t>
            </a:r>
            <a:r>
              <a:rPr lang="en-US" sz="1050" b="0" i="0" kern="1200"/>
              <a:t>for data-driven decision-making.</a:t>
            </a:r>
            <a:endParaRPr lang="en-IN" sz="1050" kern="1200"/>
          </a:p>
        </p:txBody>
      </p:sp>
      <p:sp>
        <p:nvSpPr>
          <p:cNvPr id="17" name="Freeform: Shape 16">
            <a:extLst>
              <a:ext uri="{FF2B5EF4-FFF2-40B4-BE49-F238E27FC236}">
                <a16:creationId xmlns:a16="http://schemas.microsoft.com/office/drawing/2014/main" id="{79E574F6-5AE4-539D-286A-EFED1E7B88DE}"/>
              </a:ext>
            </a:extLst>
          </p:cNvPr>
          <p:cNvSpPr/>
          <p:nvPr/>
        </p:nvSpPr>
        <p:spPr>
          <a:xfrm>
            <a:off x="4662979" y="1684777"/>
            <a:ext cx="480484" cy="686405"/>
          </a:xfrm>
          <a:custGeom>
            <a:avLst/>
            <a:gdLst>
              <a:gd name="connsiteX0" fmla="*/ 0 w 686404"/>
              <a:gd name="connsiteY0" fmla="*/ 0 h 480483"/>
              <a:gd name="connsiteX1" fmla="*/ 446163 w 686404"/>
              <a:gd name="connsiteY1" fmla="*/ 0 h 480483"/>
              <a:gd name="connsiteX2" fmla="*/ 686404 w 686404"/>
              <a:gd name="connsiteY2" fmla="*/ 240242 h 480483"/>
              <a:gd name="connsiteX3" fmla="*/ 446163 w 686404"/>
              <a:gd name="connsiteY3" fmla="*/ 480483 h 480483"/>
              <a:gd name="connsiteX4" fmla="*/ 0 w 686404"/>
              <a:gd name="connsiteY4" fmla="*/ 480483 h 480483"/>
              <a:gd name="connsiteX5" fmla="*/ 240242 w 686404"/>
              <a:gd name="connsiteY5" fmla="*/ 240242 h 480483"/>
              <a:gd name="connsiteX6" fmla="*/ 0 w 686404"/>
              <a:gd name="connsiteY6" fmla="*/ 0 h 48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04" h="480483">
                <a:moveTo>
                  <a:pt x="686403" y="0"/>
                </a:moveTo>
                <a:lnTo>
                  <a:pt x="686403" y="312314"/>
                </a:lnTo>
                <a:lnTo>
                  <a:pt x="343201" y="480483"/>
                </a:lnTo>
                <a:lnTo>
                  <a:pt x="1" y="312314"/>
                </a:lnTo>
                <a:lnTo>
                  <a:pt x="1" y="0"/>
                </a:lnTo>
                <a:lnTo>
                  <a:pt x="343201" y="168170"/>
                </a:lnTo>
                <a:lnTo>
                  <a:pt x="686403"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1" tIns="246593" rIns="6350" bIns="246591"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18" name="Freeform: Shape 17">
            <a:extLst>
              <a:ext uri="{FF2B5EF4-FFF2-40B4-BE49-F238E27FC236}">
                <a16:creationId xmlns:a16="http://schemas.microsoft.com/office/drawing/2014/main" id="{4C20D8A3-ECAA-F601-E02C-B99EBAA62A0C}"/>
              </a:ext>
            </a:extLst>
          </p:cNvPr>
          <p:cNvSpPr/>
          <p:nvPr/>
        </p:nvSpPr>
        <p:spPr>
          <a:xfrm>
            <a:off x="5143461" y="1676552"/>
            <a:ext cx="3518560" cy="457200"/>
          </a:xfrm>
          <a:custGeom>
            <a:avLst/>
            <a:gdLst>
              <a:gd name="connsiteX0" fmla="*/ 74362 w 446163"/>
              <a:gd name="connsiteY0" fmla="*/ 0 h 2262716"/>
              <a:gd name="connsiteX1" fmla="*/ 371801 w 446163"/>
              <a:gd name="connsiteY1" fmla="*/ 0 h 2262716"/>
              <a:gd name="connsiteX2" fmla="*/ 446163 w 446163"/>
              <a:gd name="connsiteY2" fmla="*/ 74362 h 2262716"/>
              <a:gd name="connsiteX3" fmla="*/ 446163 w 446163"/>
              <a:gd name="connsiteY3" fmla="*/ 2262716 h 2262716"/>
              <a:gd name="connsiteX4" fmla="*/ 446163 w 446163"/>
              <a:gd name="connsiteY4" fmla="*/ 2262716 h 2262716"/>
              <a:gd name="connsiteX5" fmla="*/ 0 w 446163"/>
              <a:gd name="connsiteY5" fmla="*/ 2262716 h 2262716"/>
              <a:gd name="connsiteX6" fmla="*/ 0 w 446163"/>
              <a:gd name="connsiteY6" fmla="*/ 2262716 h 2262716"/>
              <a:gd name="connsiteX7" fmla="*/ 0 w 446163"/>
              <a:gd name="connsiteY7" fmla="*/ 74362 h 2262716"/>
              <a:gd name="connsiteX8" fmla="*/ 74362 w 446163"/>
              <a:gd name="connsiteY8" fmla="*/ 0 h 226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163" h="2262716">
                <a:moveTo>
                  <a:pt x="446163" y="377129"/>
                </a:moveTo>
                <a:lnTo>
                  <a:pt x="446163" y="1885587"/>
                </a:lnTo>
                <a:cubicBezTo>
                  <a:pt x="446163" y="2093868"/>
                  <a:pt x="439598" y="2262713"/>
                  <a:pt x="431500" y="2262713"/>
                </a:cubicBezTo>
                <a:lnTo>
                  <a:pt x="0" y="2262713"/>
                </a:lnTo>
                <a:lnTo>
                  <a:pt x="0" y="2262713"/>
                </a:lnTo>
                <a:lnTo>
                  <a:pt x="0" y="3"/>
                </a:lnTo>
                <a:lnTo>
                  <a:pt x="0" y="3"/>
                </a:lnTo>
                <a:lnTo>
                  <a:pt x="431500" y="3"/>
                </a:lnTo>
                <a:cubicBezTo>
                  <a:pt x="439598" y="3"/>
                  <a:pt x="446163" y="168848"/>
                  <a:pt x="446163" y="37712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6225" rIns="26225" bIns="26226" numCol="1" spcCol="1270" anchor="ctr" anchorCtr="0">
            <a:noAutofit/>
          </a:bodyPr>
          <a:lstStyle/>
          <a:p>
            <a:pPr lvl="1" algn="l" defTabSz="311150">
              <a:lnSpc>
                <a:spcPct val="90000"/>
              </a:lnSpc>
              <a:spcBef>
                <a:spcPct val="0"/>
              </a:spcBef>
              <a:spcAft>
                <a:spcPct val="15000"/>
              </a:spcAft>
            </a:pPr>
            <a:r>
              <a:rPr lang="en-US" sz="1050" b="0" i="0" kern="1200"/>
              <a:t>Enhanced data management UI and robust user management for increased productivity.</a:t>
            </a:r>
            <a:endParaRPr lang="en-IN" sz="1050" kern="1200"/>
          </a:p>
        </p:txBody>
      </p:sp>
      <p:sp>
        <p:nvSpPr>
          <p:cNvPr id="20" name="Freeform: Shape 19">
            <a:extLst>
              <a:ext uri="{FF2B5EF4-FFF2-40B4-BE49-F238E27FC236}">
                <a16:creationId xmlns:a16="http://schemas.microsoft.com/office/drawing/2014/main" id="{A78BF05B-D321-2BBC-2C21-AE5F74E2E08D}"/>
              </a:ext>
            </a:extLst>
          </p:cNvPr>
          <p:cNvSpPr/>
          <p:nvPr/>
        </p:nvSpPr>
        <p:spPr>
          <a:xfrm>
            <a:off x="4662979" y="2527102"/>
            <a:ext cx="468969" cy="669956"/>
          </a:xfrm>
          <a:custGeom>
            <a:avLst/>
            <a:gdLst>
              <a:gd name="connsiteX0" fmla="*/ 0 w 669955"/>
              <a:gd name="connsiteY0" fmla="*/ 0 h 468968"/>
              <a:gd name="connsiteX1" fmla="*/ 435471 w 669955"/>
              <a:gd name="connsiteY1" fmla="*/ 0 h 468968"/>
              <a:gd name="connsiteX2" fmla="*/ 669955 w 669955"/>
              <a:gd name="connsiteY2" fmla="*/ 234484 h 468968"/>
              <a:gd name="connsiteX3" fmla="*/ 435471 w 669955"/>
              <a:gd name="connsiteY3" fmla="*/ 468968 h 468968"/>
              <a:gd name="connsiteX4" fmla="*/ 0 w 669955"/>
              <a:gd name="connsiteY4" fmla="*/ 468968 h 468968"/>
              <a:gd name="connsiteX5" fmla="*/ 234484 w 669955"/>
              <a:gd name="connsiteY5" fmla="*/ 234484 h 468968"/>
              <a:gd name="connsiteX6" fmla="*/ 0 w 669955"/>
              <a:gd name="connsiteY6" fmla="*/ 0 h 46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55" h="468968">
                <a:moveTo>
                  <a:pt x="669954" y="0"/>
                </a:moveTo>
                <a:lnTo>
                  <a:pt x="669954" y="304829"/>
                </a:lnTo>
                <a:lnTo>
                  <a:pt x="334978" y="468968"/>
                </a:lnTo>
                <a:lnTo>
                  <a:pt x="1" y="304829"/>
                </a:lnTo>
                <a:lnTo>
                  <a:pt x="1" y="0"/>
                </a:lnTo>
                <a:lnTo>
                  <a:pt x="334978" y="164139"/>
                </a:lnTo>
                <a:lnTo>
                  <a:pt x="669954"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1" tIns="240834" rIns="6350" bIns="240835"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21" name="Freeform: Shape 20">
            <a:extLst>
              <a:ext uri="{FF2B5EF4-FFF2-40B4-BE49-F238E27FC236}">
                <a16:creationId xmlns:a16="http://schemas.microsoft.com/office/drawing/2014/main" id="{5A461C2E-E963-3315-AEBD-D408C109A625}"/>
              </a:ext>
            </a:extLst>
          </p:cNvPr>
          <p:cNvSpPr/>
          <p:nvPr/>
        </p:nvSpPr>
        <p:spPr>
          <a:xfrm>
            <a:off x="5131946" y="2510652"/>
            <a:ext cx="3518560" cy="457200"/>
          </a:xfrm>
          <a:custGeom>
            <a:avLst/>
            <a:gdLst>
              <a:gd name="connsiteX0" fmla="*/ 72580 w 435470"/>
              <a:gd name="connsiteY0" fmla="*/ 0 h 2274231"/>
              <a:gd name="connsiteX1" fmla="*/ 362890 w 435470"/>
              <a:gd name="connsiteY1" fmla="*/ 0 h 2274231"/>
              <a:gd name="connsiteX2" fmla="*/ 435470 w 435470"/>
              <a:gd name="connsiteY2" fmla="*/ 72580 h 2274231"/>
              <a:gd name="connsiteX3" fmla="*/ 435470 w 435470"/>
              <a:gd name="connsiteY3" fmla="*/ 2274231 h 2274231"/>
              <a:gd name="connsiteX4" fmla="*/ 435470 w 435470"/>
              <a:gd name="connsiteY4" fmla="*/ 2274231 h 2274231"/>
              <a:gd name="connsiteX5" fmla="*/ 0 w 435470"/>
              <a:gd name="connsiteY5" fmla="*/ 2274231 h 2274231"/>
              <a:gd name="connsiteX6" fmla="*/ 0 w 435470"/>
              <a:gd name="connsiteY6" fmla="*/ 2274231 h 2274231"/>
              <a:gd name="connsiteX7" fmla="*/ 0 w 435470"/>
              <a:gd name="connsiteY7" fmla="*/ 72580 h 2274231"/>
              <a:gd name="connsiteX8" fmla="*/ 72580 w 435470"/>
              <a:gd name="connsiteY8" fmla="*/ 0 h 227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70" h="2274231">
                <a:moveTo>
                  <a:pt x="435470" y="379049"/>
                </a:moveTo>
                <a:lnTo>
                  <a:pt x="435470" y="1895182"/>
                </a:lnTo>
                <a:cubicBezTo>
                  <a:pt x="435470" y="2104524"/>
                  <a:pt x="429248" y="2274228"/>
                  <a:pt x="421572" y="2274228"/>
                </a:cubicBezTo>
                <a:lnTo>
                  <a:pt x="0" y="2274228"/>
                </a:lnTo>
                <a:lnTo>
                  <a:pt x="0" y="2274228"/>
                </a:lnTo>
                <a:lnTo>
                  <a:pt x="0" y="3"/>
                </a:lnTo>
                <a:lnTo>
                  <a:pt x="0" y="3"/>
                </a:lnTo>
                <a:lnTo>
                  <a:pt x="421572" y="3"/>
                </a:lnTo>
                <a:cubicBezTo>
                  <a:pt x="429248" y="3"/>
                  <a:pt x="435470" y="169707"/>
                  <a:pt x="435470" y="37904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5703" rIns="25703" bIns="25704" numCol="1" spcCol="1270" anchor="ctr" anchorCtr="0">
            <a:noAutofit/>
          </a:bodyPr>
          <a:lstStyle/>
          <a:p>
            <a:pPr lvl="1" algn="l" defTabSz="311150">
              <a:lnSpc>
                <a:spcPct val="90000"/>
              </a:lnSpc>
              <a:spcBef>
                <a:spcPct val="0"/>
              </a:spcBef>
              <a:spcAft>
                <a:spcPct val="15000"/>
              </a:spcAft>
            </a:pPr>
            <a:r>
              <a:rPr lang="en-US" sz="1050" b="0" i="0" kern="1200"/>
              <a:t>Gain visual insights from dashboards, facilitating proactive environmental management actions.</a:t>
            </a:r>
            <a:r>
              <a:rPr lang="en-IN" sz="1050" kern="1200"/>
              <a:t> </a:t>
            </a:r>
          </a:p>
        </p:txBody>
      </p:sp>
      <p:sp>
        <p:nvSpPr>
          <p:cNvPr id="23" name="Freeform: Shape 22">
            <a:extLst>
              <a:ext uri="{FF2B5EF4-FFF2-40B4-BE49-F238E27FC236}">
                <a16:creationId xmlns:a16="http://schemas.microsoft.com/office/drawing/2014/main" id="{F1E1E0E9-2300-A2F4-A116-2974BCE1572F}"/>
              </a:ext>
            </a:extLst>
          </p:cNvPr>
          <p:cNvSpPr/>
          <p:nvPr/>
        </p:nvSpPr>
        <p:spPr>
          <a:xfrm>
            <a:off x="4662979" y="3352978"/>
            <a:ext cx="468969" cy="669956"/>
          </a:xfrm>
          <a:custGeom>
            <a:avLst/>
            <a:gdLst>
              <a:gd name="connsiteX0" fmla="*/ 0 w 669955"/>
              <a:gd name="connsiteY0" fmla="*/ 0 h 468968"/>
              <a:gd name="connsiteX1" fmla="*/ 435471 w 669955"/>
              <a:gd name="connsiteY1" fmla="*/ 0 h 468968"/>
              <a:gd name="connsiteX2" fmla="*/ 669955 w 669955"/>
              <a:gd name="connsiteY2" fmla="*/ 234484 h 468968"/>
              <a:gd name="connsiteX3" fmla="*/ 435471 w 669955"/>
              <a:gd name="connsiteY3" fmla="*/ 468968 h 468968"/>
              <a:gd name="connsiteX4" fmla="*/ 0 w 669955"/>
              <a:gd name="connsiteY4" fmla="*/ 468968 h 468968"/>
              <a:gd name="connsiteX5" fmla="*/ 234484 w 669955"/>
              <a:gd name="connsiteY5" fmla="*/ 234484 h 468968"/>
              <a:gd name="connsiteX6" fmla="*/ 0 w 669955"/>
              <a:gd name="connsiteY6" fmla="*/ 0 h 46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955" h="468968">
                <a:moveTo>
                  <a:pt x="669954" y="0"/>
                </a:moveTo>
                <a:lnTo>
                  <a:pt x="669954" y="304829"/>
                </a:lnTo>
                <a:lnTo>
                  <a:pt x="334978" y="468968"/>
                </a:lnTo>
                <a:lnTo>
                  <a:pt x="1" y="304829"/>
                </a:lnTo>
                <a:lnTo>
                  <a:pt x="1" y="0"/>
                </a:lnTo>
                <a:lnTo>
                  <a:pt x="334978" y="164139"/>
                </a:lnTo>
                <a:lnTo>
                  <a:pt x="669954"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1" tIns="240834" rIns="6350" bIns="240835"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24" name="Freeform: Shape 23">
            <a:extLst>
              <a:ext uri="{FF2B5EF4-FFF2-40B4-BE49-F238E27FC236}">
                <a16:creationId xmlns:a16="http://schemas.microsoft.com/office/drawing/2014/main" id="{D2120DCF-140D-0295-9F8C-94DD7504FE33}"/>
              </a:ext>
            </a:extLst>
          </p:cNvPr>
          <p:cNvSpPr/>
          <p:nvPr/>
        </p:nvSpPr>
        <p:spPr>
          <a:xfrm>
            <a:off x="5131946" y="3344752"/>
            <a:ext cx="3518560" cy="457200"/>
          </a:xfrm>
          <a:custGeom>
            <a:avLst/>
            <a:gdLst>
              <a:gd name="connsiteX0" fmla="*/ 72580 w 435470"/>
              <a:gd name="connsiteY0" fmla="*/ 0 h 2274231"/>
              <a:gd name="connsiteX1" fmla="*/ 362890 w 435470"/>
              <a:gd name="connsiteY1" fmla="*/ 0 h 2274231"/>
              <a:gd name="connsiteX2" fmla="*/ 435470 w 435470"/>
              <a:gd name="connsiteY2" fmla="*/ 72580 h 2274231"/>
              <a:gd name="connsiteX3" fmla="*/ 435470 w 435470"/>
              <a:gd name="connsiteY3" fmla="*/ 2274231 h 2274231"/>
              <a:gd name="connsiteX4" fmla="*/ 435470 w 435470"/>
              <a:gd name="connsiteY4" fmla="*/ 2274231 h 2274231"/>
              <a:gd name="connsiteX5" fmla="*/ 0 w 435470"/>
              <a:gd name="connsiteY5" fmla="*/ 2274231 h 2274231"/>
              <a:gd name="connsiteX6" fmla="*/ 0 w 435470"/>
              <a:gd name="connsiteY6" fmla="*/ 2274231 h 2274231"/>
              <a:gd name="connsiteX7" fmla="*/ 0 w 435470"/>
              <a:gd name="connsiteY7" fmla="*/ 72580 h 2274231"/>
              <a:gd name="connsiteX8" fmla="*/ 72580 w 435470"/>
              <a:gd name="connsiteY8" fmla="*/ 0 h 227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70" h="2274231">
                <a:moveTo>
                  <a:pt x="435470" y="379049"/>
                </a:moveTo>
                <a:lnTo>
                  <a:pt x="435470" y="1895182"/>
                </a:lnTo>
                <a:cubicBezTo>
                  <a:pt x="435470" y="2104524"/>
                  <a:pt x="429248" y="2274228"/>
                  <a:pt x="421572" y="2274228"/>
                </a:cubicBezTo>
                <a:lnTo>
                  <a:pt x="0" y="2274228"/>
                </a:lnTo>
                <a:lnTo>
                  <a:pt x="0" y="2274228"/>
                </a:lnTo>
                <a:lnTo>
                  <a:pt x="0" y="3"/>
                </a:lnTo>
                <a:lnTo>
                  <a:pt x="0" y="3"/>
                </a:lnTo>
                <a:lnTo>
                  <a:pt x="421572" y="3"/>
                </a:lnTo>
                <a:cubicBezTo>
                  <a:pt x="429248" y="3"/>
                  <a:pt x="435470" y="169707"/>
                  <a:pt x="435470" y="37904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5703" rIns="25703" bIns="25704" numCol="1" spcCol="1270" anchor="ctr" anchorCtr="0">
            <a:noAutofit/>
          </a:bodyPr>
          <a:lstStyle/>
          <a:p>
            <a:pPr lvl="1" algn="l" defTabSz="311150">
              <a:lnSpc>
                <a:spcPct val="90000"/>
              </a:lnSpc>
              <a:spcBef>
                <a:spcPct val="0"/>
              </a:spcBef>
              <a:spcAft>
                <a:spcPct val="15000"/>
              </a:spcAft>
            </a:pPr>
            <a:r>
              <a:rPr lang="en-US" sz="1050" kern="1200"/>
              <a:t>Ensure data integrity and confidentiality, strengthening system security.</a:t>
            </a:r>
            <a:endParaRPr lang="en-IN" sz="1050" kern="1200"/>
          </a:p>
        </p:txBody>
      </p:sp>
      <p:sp>
        <p:nvSpPr>
          <p:cNvPr id="11" name="Freeform: Shape 10">
            <a:extLst>
              <a:ext uri="{FF2B5EF4-FFF2-40B4-BE49-F238E27FC236}">
                <a16:creationId xmlns:a16="http://schemas.microsoft.com/office/drawing/2014/main" id="{E60B89BC-0A62-56DB-2C37-7CD0E9C0C814}"/>
              </a:ext>
            </a:extLst>
          </p:cNvPr>
          <p:cNvSpPr/>
          <p:nvPr/>
        </p:nvSpPr>
        <p:spPr>
          <a:xfrm>
            <a:off x="4662980" y="4178854"/>
            <a:ext cx="482042" cy="688633"/>
          </a:xfrm>
          <a:custGeom>
            <a:avLst/>
            <a:gdLst>
              <a:gd name="connsiteX0" fmla="*/ 0 w 688632"/>
              <a:gd name="connsiteY0" fmla="*/ 0 h 482042"/>
              <a:gd name="connsiteX1" fmla="*/ 447611 w 688632"/>
              <a:gd name="connsiteY1" fmla="*/ 0 h 482042"/>
              <a:gd name="connsiteX2" fmla="*/ 688632 w 688632"/>
              <a:gd name="connsiteY2" fmla="*/ 241021 h 482042"/>
              <a:gd name="connsiteX3" fmla="*/ 447611 w 688632"/>
              <a:gd name="connsiteY3" fmla="*/ 482042 h 482042"/>
              <a:gd name="connsiteX4" fmla="*/ 0 w 688632"/>
              <a:gd name="connsiteY4" fmla="*/ 482042 h 482042"/>
              <a:gd name="connsiteX5" fmla="*/ 241021 w 688632"/>
              <a:gd name="connsiteY5" fmla="*/ 241021 h 482042"/>
              <a:gd name="connsiteX6" fmla="*/ 0 w 688632"/>
              <a:gd name="connsiteY6" fmla="*/ 0 h 48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632" h="482042">
                <a:moveTo>
                  <a:pt x="688632" y="0"/>
                </a:moveTo>
                <a:lnTo>
                  <a:pt x="688632" y="313327"/>
                </a:lnTo>
                <a:lnTo>
                  <a:pt x="344316" y="482042"/>
                </a:lnTo>
                <a:lnTo>
                  <a:pt x="0" y="313327"/>
                </a:lnTo>
                <a:lnTo>
                  <a:pt x="0" y="0"/>
                </a:lnTo>
                <a:lnTo>
                  <a:pt x="344316" y="168715"/>
                </a:lnTo>
                <a:lnTo>
                  <a:pt x="688632" y="0"/>
                </a:lnTo>
                <a:close/>
              </a:path>
            </a:pathLst>
          </a:custGeom>
          <a:ln>
            <a:solidFill>
              <a:srgbClr val="F87D66"/>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50" tIns="247372" rIns="6350" bIns="247371" numCol="1" spcCol="1270" anchor="ctr" anchorCtr="0">
            <a:noAutofit/>
          </a:bodyPr>
          <a:lstStyle/>
          <a:p>
            <a:pPr marL="0" lvl="0" indent="0" algn="ctr" defTabSz="444500">
              <a:lnSpc>
                <a:spcPct val="90000"/>
              </a:lnSpc>
              <a:spcBef>
                <a:spcPct val="0"/>
              </a:spcBef>
              <a:spcAft>
                <a:spcPct val="35000"/>
              </a:spcAft>
              <a:buNone/>
            </a:pPr>
            <a:r>
              <a:rPr lang="en-IN" sz="900" b="1" kern="1200"/>
              <a:t>Result</a:t>
            </a:r>
          </a:p>
        </p:txBody>
      </p:sp>
      <p:sp>
        <p:nvSpPr>
          <p:cNvPr id="12" name="Freeform: Shape 11">
            <a:extLst>
              <a:ext uri="{FF2B5EF4-FFF2-40B4-BE49-F238E27FC236}">
                <a16:creationId xmlns:a16="http://schemas.microsoft.com/office/drawing/2014/main" id="{F538D717-57C4-831C-29E3-DF085F7957FC}"/>
              </a:ext>
            </a:extLst>
          </p:cNvPr>
          <p:cNvSpPr/>
          <p:nvPr/>
        </p:nvSpPr>
        <p:spPr>
          <a:xfrm>
            <a:off x="5145020" y="4178853"/>
            <a:ext cx="3518560" cy="457200"/>
          </a:xfrm>
          <a:custGeom>
            <a:avLst/>
            <a:gdLst>
              <a:gd name="connsiteX0" fmla="*/ 74603 w 447610"/>
              <a:gd name="connsiteY0" fmla="*/ 0 h 2261157"/>
              <a:gd name="connsiteX1" fmla="*/ 373007 w 447610"/>
              <a:gd name="connsiteY1" fmla="*/ 0 h 2261157"/>
              <a:gd name="connsiteX2" fmla="*/ 447610 w 447610"/>
              <a:gd name="connsiteY2" fmla="*/ 74603 h 2261157"/>
              <a:gd name="connsiteX3" fmla="*/ 447610 w 447610"/>
              <a:gd name="connsiteY3" fmla="*/ 2261157 h 2261157"/>
              <a:gd name="connsiteX4" fmla="*/ 447610 w 447610"/>
              <a:gd name="connsiteY4" fmla="*/ 2261157 h 2261157"/>
              <a:gd name="connsiteX5" fmla="*/ 0 w 447610"/>
              <a:gd name="connsiteY5" fmla="*/ 2261157 h 2261157"/>
              <a:gd name="connsiteX6" fmla="*/ 0 w 447610"/>
              <a:gd name="connsiteY6" fmla="*/ 2261157 h 2261157"/>
              <a:gd name="connsiteX7" fmla="*/ 0 w 447610"/>
              <a:gd name="connsiteY7" fmla="*/ 74603 h 2261157"/>
              <a:gd name="connsiteX8" fmla="*/ 74603 w 447610"/>
              <a:gd name="connsiteY8" fmla="*/ 0 h 226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610" h="2261157">
                <a:moveTo>
                  <a:pt x="447610" y="376868"/>
                </a:moveTo>
                <a:lnTo>
                  <a:pt x="447610" y="1884289"/>
                </a:lnTo>
                <a:cubicBezTo>
                  <a:pt x="447610" y="2092426"/>
                  <a:pt x="440998" y="2261154"/>
                  <a:pt x="432842" y="2261154"/>
                </a:cubicBezTo>
                <a:lnTo>
                  <a:pt x="0" y="2261154"/>
                </a:lnTo>
                <a:lnTo>
                  <a:pt x="0" y="2261154"/>
                </a:lnTo>
                <a:lnTo>
                  <a:pt x="0" y="3"/>
                </a:lnTo>
                <a:lnTo>
                  <a:pt x="0" y="3"/>
                </a:lnTo>
                <a:lnTo>
                  <a:pt x="432842" y="3"/>
                </a:lnTo>
                <a:cubicBezTo>
                  <a:pt x="440998" y="3"/>
                  <a:pt x="447610" y="168731"/>
                  <a:pt x="447610" y="376868"/>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785" tIns="26296" rIns="26296" bIns="26297" numCol="1" spcCol="1270" anchor="ctr" anchorCtr="0">
            <a:noAutofit/>
          </a:bodyPr>
          <a:lstStyle/>
          <a:p>
            <a:pPr lvl="1" defTabSz="311150">
              <a:lnSpc>
                <a:spcPct val="90000"/>
              </a:lnSpc>
              <a:spcBef>
                <a:spcPct val="0"/>
              </a:spcBef>
              <a:spcAft>
                <a:spcPct val="15000"/>
              </a:spcAft>
            </a:pPr>
            <a:r>
              <a:rPr lang="en-US" sz="1050" kern="1200">
                <a:ea typeface="+mn-lt"/>
                <a:cs typeface="+mn-lt"/>
              </a:rPr>
              <a:t>Achieve environmental KPI targets with regulatory</a:t>
            </a:r>
            <a:r>
              <a:rPr lang="en-US" sz="1050" b="0" i="0" kern="1200">
                <a:ea typeface="+mn-lt"/>
                <a:cs typeface="+mn-lt"/>
              </a:rPr>
              <a:t> compliance and operational </a:t>
            </a:r>
            <a:r>
              <a:rPr lang="en-US" sz="1050" kern="1200">
                <a:ea typeface="+mn-lt"/>
                <a:cs typeface="+mn-lt"/>
              </a:rPr>
              <a:t>excellence</a:t>
            </a:r>
            <a:endParaRPr lang="en-US" err="1">
              <a:ea typeface="Open Sans"/>
              <a:cs typeface="Open Sans"/>
            </a:endParaRPr>
          </a:p>
        </p:txBody>
      </p:sp>
      <p:sp>
        <p:nvSpPr>
          <p:cNvPr id="50" name="Left Bracket 49">
            <a:extLst>
              <a:ext uri="{FF2B5EF4-FFF2-40B4-BE49-F238E27FC236}">
                <a16:creationId xmlns:a16="http://schemas.microsoft.com/office/drawing/2014/main" id="{E1A33E48-78D3-65DD-0A9F-D30E942BBC7D}"/>
              </a:ext>
            </a:extLst>
          </p:cNvPr>
          <p:cNvSpPr/>
          <p:nvPr/>
        </p:nvSpPr>
        <p:spPr>
          <a:xfrm>
            <a:off x="1167676" y="1132114"/>
            <a:ext cx="105953" cy="781957"/>
          </a:xfrm>
          <a:prstGeom prst="leftBracket">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FE543E12-82F3-2C24-5274-8FCE712C4A85}"/>
              </a:ext>
            </a:extLst>
          </p:cNvPr>
          <p:cNvSpPr/>
          <p:nvPr/>
        </p:nvSpPr>
        <p:spPr>
          <a:xfrm rot="5400000">
            <a:off x="1251238" y="1883238"/>
            <a:ext cx="64134" cy="62537"/>
          </a:xfrm>
          <a:prstGeom prst="triangl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40DB82-F995-D47F-72BD-1C3DD7C0ED7F}"/>
              </a:ext>
            </a:extLst>
          </p:cNvPr>
          <p:cNvSpPr txBox="1"/>
          <p:nvPr/>
        </p:nvSpPr>
        <p:spPr>
          <a:xfrm>
            <a:off x="663818" y="1415955"/>
            <a:ext cx="619487" cy="276999"/>
          </a:xfrm>
          <a:prstGeom prst="rect">
            <a:avLst/>
          </a:prstGeom>
          <a:solidFill>
            <a:srgbClr val="FFFAF6"/>
          </a:solidFill>
          <a:ln>
            <a:solidFill>
              <a:schemeClr val="bg2"/>
            </a:solidFill>
          </a:ln>
        </p:spPr>
        <p:txBody>
          <a:bodyPr wrap="square" lIns="45720" rIns="45720" rtlCol="0">
            <a:spAutoFit/>
          </a:bodyPr>
          <a:lstStyle/>
          <a:p>
            <a:pPr algn="ctr"/>
            <a:r>
              <a:rPr lang="en-US" sz="600">
                <a:solidFill>
                  <a:schemeClr val="bg2"/>
                </a:solidFill>
                <a:latin typeface="+mn-lt"/>
              </a:rPr>
              <a:t>Finish-Start Dependency</a:t>
            </a:r>
          </a:p>
        </p:txBody>
      </p:sp>
      <p:sp>
        <p:nvSpPr>
          <p:cNvPr id="2" name="TextBox 7">
            <a:extLst>
              <a:ext uri="{FF2B5EF4-FFF2-40B4-BE49-F238E27FC236}">
                <a16:creationId xmlns:a16="http://schemas.microsoft.com/office/drawing/2014/main" id="{EDB4F785-DCCC-DB5C-F10D-810C08FD11FB}"/>
              </a:ext>
            </a:extLst>
          </p:cNvPr>
          <p:cNvSpPr txBox="1"/>
          <p:nvPr/>
        </p:nvSpPr>
        <p:spPr>
          <a:xfrm>
            <a:off x="1443602" y="4808324"/>
            <a:ext cx="7406640" cy="276999"/>
          </a:xfrm>
          <a:prstGeom prst="rect">
            <a:avLst/>
          </a:prstGeom>
          <a:solidFill>
            <a:srgbClr val="FFFAF6"/>
          </a:solid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00" b="0" i="0" u="none" strike="noStrike" noProof="0">
                <a:solidFill>
                  <a:srgbClr val="000000"/>
                </a:solidFill>
                <a:latin typeface="Open Sans"/>
                <a:ea typeface="Open Sans"/>
                <a:cs typeface="Open Sans"/>
              </a:rPr>
              <a:t>[1] Sean, P. (2023, Dec 30). What Is Agile Scrum Methodology? Retrieved from </a:t>
            </a:r>
            <a:r>
              <a:rPr lang="en-US" sz="600" b="0" i="0" u="none" strike="noStrike" noProof="0">
                <a:solidFill>
                  <a:srgbClr val="000000"/>
                </a:solidFill>
                <a:latin typeface="Open Sans"/>
                <a:ea typeface="Open Sans"/>
                <a:cs typeface="Open Sans"/>
                <a:hlinkClick r:id="rId3"/>
              </a:rPr>
              <a:t>https://www.businessnewsdaily.com/4987-what-is-agile-scrum-methodology.html</a:t>
            </a:r>
            <a:endParaRPr lang="en-US" sz="600" b="0" i="0" u="none" strike="noStrike" noProof="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a:lnSpc>
                <a:spcPct val="100000"/>
              </a:lnSpc>
              <a:spcBef>
                <a:spcPts val="0"/>
              </a:spcBef>
              <a:spcAft>
                <a:spcPts val="0"/>
              </a:spcAft>
              <a:buNone/>
            </a:pPr>
            <a:r>
              <a:rPr lang="en-US" sz="600" b="0" i="0" u="none" strike="noStrike" noProof="0">
                <a:solidFill>
                  <a:srgbClr val="000000"/>
                </a:solidFill>
                <a:latin typeface="Open Sans"/>
                <a:ea typeface="Open Sans"/>
                <a:cs typeface="Open Sans"/>
              </a:rPr>
              <a:t>[2] Martin, M. (2023, Dec 30). What is Incremental Model in SDLC? Advantages &amp; Disadvantages. Retrieved from </a:t>
            </a:r>
            <a:r>
              <a:rPr lang="en-US" sz="600" b="0" i="0" u="none" strike="noStrike" noProof="0">
                <a:solidFill>
                  <a:srgbClr val="000000"/>
                </a:solidFill>
                <a:latin typeface="Open Sans"/>
                <a:ea typeface="Open Sans"/>
                <a:cs typeface="Open Sans"/>
                <a:hlinkClick r:id="rId4"/>
              </a:rPr>
              <a:t>https://www.guru99.com/what-is-incremental-model-in-sdlc-advantages-disadvantages.html</a:t>
            </a:r>
            <a:endParaRPr lang="en-US" sz="600" b="0" i="0" u="none" strike="noStrike" noProof="0">
              <a:solidFill>
                <a:srgbClr val="000000"/>
              </a:solidFill>
              <a:latin typeface="Open Sans"/>
              <a:ea typeface="Open Sans"/>
              <a:cs typeface="Open Sans"/>
            </a:endParaRPr>
          </a:p>
        </p:txBody>
      </p:sp>
    </p:spTree>
    <p:extLst>
      <p:ext uri="{BB962C8B-B14F-4D97-AF65-F5344CB8AC3E}">
        <p14:creationId xmlns:p14="http://schemas.microsoft.com/office/powerpoint/2010/main" val="2405008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72C6-C16D-3F7E-F915-6C100DD4FCEB}"/>
              </a:ext>
            </a:extLst>
          </p:cNvPr>
          <p:cNvSpPr>
            <a:spLocks noGrp="1"/>
          </p:cNvSpPr>
          <p:nvPr>
            <p:ph type="title"/>
          </p:nvPr>
        </p:nvSpPr>
        <p:spPr>
          <a:xfrm>
            <a:off x="740533" y="1747"/>
            <a:ext cx="7704000" cy="572700"/>
          </a:xfrm>
        </p:spPr>
        <p:txBody>
          <a:bodyPr/>
          <a:lstStyle/>
          <a:p>
            <a:r>
              <a:rPr lang="en-US" sz="2400">
                <a:latin typeface="+mn-lt"/>
              </a:rPr>
              <a:t>Release Roadmap</a:t>
            </a:r>
          </a:p>
        </p:txBody>
      </p:sp>
      <p:graphicFrame>
        <p:nvGraphicFramePr>
          <p:cNvPr id="3" name="Table 2">
            <a:extLst>
              <a:ext uri="{FF2B5EF4-FFF2-40B4-BE49-F238E27FC236}">
                <a16:creationId xmlns:a16="http://schemas.microsoft.com/office/drawing/2014/main" id="{9483D394-BCEA-4F27-6B3D-DED39AFC26C6}"/>
              </a:ext>
            </a:extLst>
          </p:cNvPr>
          <p:cNvGraphicFramePr>
            <a:graphicFrameLocks noGrp="1"/>
          </p:cNvGraphicFramePr>
          <p:nvPr>
            <p:extLst>
              <p:ext uri="{D42A27DB-BD31-4B8C-83A1-F6EECF244321}">
                <p14:modId xmlns:p14="http://schemas.microsoft.com/office/powerpoint/2010/main" val="1332872317"/>
              </p:ext>
            </p:extLst>
          </p:nvPr>
        </p:nvGraphicFramePr>
        <p:xfrm>
          <a:off x="402830" y="485824"/>
          <a:ext cx="8494945" cy="500532"/>
        </p:xfrm>
        <a:graphic>
          <a:graphicData uri="http://schemas.openxmlformats.org/drawingml/2006/table">
            <a:tbl>
              <a:tblPr firstRow="1" bandRow="1">
                <a:tableStyleId>{F6D6EA9A-273F-4AC8-9EDF-B5E7F9130763}</a:tableStyleId>
              </a:tblPr>
              <a:tblGrid>
                <a:gridCol w="1098173">
                  <a:extLst>
                    <a:ext uri="{9D8B030D-6E8A-4147-A177-3AD203B41FA5}">
                      <a16:colId xmlns:a16="http://schemas.microsoft.com/office/drawing/2014/main" val="2459098575"/>
                    </a:ext>
                  </a:extLst>
                </a:gridCol>
                <a:gridCol w="1259241">
                  <a:extLst>
                    <a:ext uri="{9D8B030D-6E8A-4147-A177-3AD203B41FA5}">
                      <a16:colId xmlns:a16="http://schemas.microsoft.com/office/drawing/2014/main" val="1040341751"/>
                    </a:ext>
                  </a:extLst>
                </a:gridCol>
                <a:gridCol w="1178709">
                  <a:extLst>
                    <a:ext uri="{9D8B030D-6E8A-4147-A177-3AD203B41FA5}">
                      <a16:colId xmlns:a16="http://schemas.microsoft.com/office/drawing/2014/main" val="4061511336"/>
                    </a:ext>
                  </a:extLst>
                </a:gridCol>
                <a:gridCol w="1232646">
                  <a:extLst>
                    <a:ext uri="{9D8B030D-6E8A-4147-A177-3AD203B41FA5}">
                      <a16:colId xmlns:a16="http://schemas.microsoft.com/office/drawing/2014/main" val="343097930"/>
                    </a:ext>
                  </a:extLst>
                </a:gridCol>
                <a:gridCol w="1216060">
                  <a:extLst>
                    <a:ext uri="{9D8B030D-6E8A-4147-A177-3AD203B41FA5}">
                      <a16:colId xmlns:a16="http://schemas.microsoft.com/office/drawing/2014/main" val="376619495"/>
                    </a:ext>
                  </a:extLst>
                </a:gridCol>
                <a:gridCol w="1217705">
                  <a:extLst>
                    <a:ext uri="{9D8B030D-6E8A-4147-A177-3AD203B41FA5}">
                      <a16:colId xmlns:a16="http://schemas.microsoft.com/office/drawing/2014/main" val="401905063"/>
                    </a:ext>
                  </a:extLst>
                </a:gridCol>
                <a:gridCol w="1292411">
                  <a:extLst>
                    <a:ext uri="{9D8B030D-6E8A-4147-A177-3AD203B41FA5}">
                      <a16:colId xmlns:a16="http://schemas.microsoft.com/office/drawing/2014/main" val="865015876"/>
                    </a:ext>
                  </a:extLst>
                </a:gridCol>
              </a:tblGrid>
              <a:tr h="500532">
                <a:tc>
                  <a:txBody>
                    <a:bodyPr/>
                    <a:lstStyle/>
                    <a:p>
                      <a:pPr algn="ctr"/>
                      <a:r>
                        <a:rPr lang="en-US" sz="1100" b="1">
                          <a:solidFill>
                            <a:schemeClr val="bg1"/>
                          </a:solidFill>
                          <a:latin typeface="+mn-lt"/>
                        </a:rPr>
                        <a:t>Timeline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June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July</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August</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September</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October</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tc>
                  <a:txBody>
                    <a:bodyPr/>
                    <a:lstStyle/>
                    <a:p>
                      <a:pPr algn="ctr"/>
                      <a:r>
                        <a:rPr lang="en-US" sz="1100" b="1">
                          <a:solidFill>
                            <a:schemeClr val="bg1"/>
                          </a:solidFill>
                          <a:latin typeface="+mn-lt"/>
                        </a:rPr>
                        <a:t>November</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4E8477"/>
                    </a:solidFill>
                  </a:tcPr>
                </a:tc>
                <a:extLst>
                  <a:ext uri="{0D108BD9-81ED-4DB2-BD59-A6C34878D82A}">
                    <a16:rowId xmlns:a16="http://schemas.microsoft.com/office/drawing/2014/main" val="132997591"/>
                  </a:ext>
                </a:extLst>
              </a:tr>
            </a:tbl>
          </a:graphicData>
        </a:graphic>
      </p:graphicFrame>
      <p:graphicFrame>
        <p:nvGraphicFramePr>
          <p:cNvPr id="4" name="Table 3">
            <a:extLst>
              <a:ext uri="{FF2B5EF4-FFF2-40B4-BE49-F238E27FC236}">
                <a16:creationId xmlns:a16="http://schemas.microsoft.com/office/drawing/2014/main" id="{A4ED59EB-857F-BB1A-8100-D4F92AC3C637}"/>
              </a:ext>
            </a:extLst>
          </p:cNvPr>
          <p:cNvGraphicFramePr>
            <a:graphicFrameLocks noGrp="1"/>
          </p:cNvGraphicFramePr>
          <p:nvPr>
            <p:extLst>
              <p:ext uri="{D42A27DB-BD31-4B8C-83A1-F6EECF244321}">
                <p14:modId xmlns:p14="http://schemas.microsoft.com/office/powerpoint/2010/main" val="3676402102"/>
              </p:ext>
            </p:extLst>
          </p:nvPr>
        </p:nvGraphicFramePr>
        <p:xfrm>
          <a:off x="408031" y="987818"/>
          <a:ext cx="8465367" cy="3612891"/>
        </p:xfrm>
        <a:graphic>
          <a:graphicData uri="http://schemas.openxmlformats.org/drawingml/2006/table">
            <a:tbl>
              <a:tblPr firstRow="1" bandRow="1">
                <a:tableStyleId>{F6D6EA9A-273F-4AC8-9EDF-B5E7F9130763}</a:tableStyleId>
              </a:tblPr>
              <a:tblGrid>
                <a:gridCol w="1113117">
                  <a:extLst>
                    <a:ext uri="{9D8B030D-6E8A-4147-A177-3AD203B41FA5}">
                      <a16:colId xmlns:a16="http://schemas.microsoft.com/office/drawing/2014/main" val="3869529623"/>
                    </a:ext>
                  </a:extLst>
                </a:gridCol>
                <a:gridCol w="879842">
                  <a:extLst>
                    <a:ext uri="{9D8B030D-6E8A-4147-A177-3AD203B41FA5}">
                      <a16:colId xmlns:a16="http://schemas.microsoft.com/office/drawing/2014/main" val="2256507116"/>
                    </a:ext>
                  </a:extLst>
                </a:gridCol>
                <a:gridCol w="756219">
                  <a:extLst>
                    <a:ext uri="{9D8B030D-6E8A-4147-A177-3AD203B41FA5}">
                      <a16:colId xmlns:a16="http://schemas.microsoft.com/office/drawing/2014/main" val="3580604339"/>
                    </a:ext>
                  </a:extLst>
                </a:gridCol>
                <a:gridCol w="787730">
                  <a:extLst>
                    <a:ext uri="{9D8B030D-6E8A-4147-A177-3AD203B41FA5}">
                      <a16:colId xmlns:a16="http://schemas.microsoft.com/office/drawing/2014/main" val="1629156077"/>
                    </a:ext>
                  </a:extLst>
                </a:gridCol>
                <a:gridCol w="806821">
                  <a:extLst>
                    <a:ext uri="{9D8B030D-6E8A-4147-A177-3AD203B41FA5}">
                      <a16:colId xmlns:a16="http://schemas.microsoft.com/office/drawing/2014/main" val="908532652"/>
                    </a:ext>
                  </a:extLst>
                </a:gridCol>
                <a:gridCol w="791881">
                  <a:extLst>
                    <a:ext uri="{9D8B030D-6E8A-4147-A177-3AD203B41FA5}">
                      <a16:colId xmlns:a16="http://schemas.microsoft.com/office/drawing/2014/main" val="4215021068"/>
                    </a:ext>
                  </a:extLst>
                </a:gridCol>
                <a:gridCol w="842053">
                  <a:extLst>
                    <a:ext uri="{9D8B030D-6E8A-4147-A177-3AD203B41FA5}">
                      <a16:colId xmlns:a16="http://schemas.microsoft.com/office/drawing/2014/main" val="3378597438"/>
                    </a:ext>
                  </a:extLst>
                </a:gridCol>
                <a:gridCol w="784411">
                  <a:extLst>
                    <a:ext uri="{9D8B030D-6E8A-4147-A177-3AD203B41FA5}">
                      <a16:colId xmlns:a16="http://schemas.microsoft.com/office/drawing/2014/main" val="1905383919"/>
                    </a:ext>
                  </a:extLst>
                </a:gridCol>
                <a:gridCol w="747058">
                  <a:extLst>
                    <a:ext uri="{9D8B030D-6E8A-4147-A177-3AD203B41FA5}">
                      <a16:colId xmlns:a16="http://schemas.microsoft.com/office/drawing/2014/main" val="734398323"/>
                    </a:ext>
                  </a:extLst>
                </a:gridCol>
                <a:gridCol w="956235">
                  <a:extLst>
                    <a:ext uri="{9D8B030D-6E8A-4147-A177-3AD203B41FA5}">
                      <a16:colId xmlns:a16="http://schemas.microsoft.com/office/drawing/2014/main" val="2513491356"/>
                    </a:ext>
                  </a:extLst>
                </a:gridCol>
              </a:tblGrid>
              <a:tr h="239058">
                <a:tc>
                  <a:txBody>
                    <a:bodyPr/>
                    <a:lstStyle/>
                    <a:p>
                      <a:pPr algn="ctr"/>
                      <a:r>
                        <a:rPr lang="en-US" sz="1000" b="1" i="1">
                          <a:solidFill>
                            <a:schemeClr val="tx1"/>
                          </a:solidFill>
                          <a:latin typeface="+mn-lt"/>
                        </a:rPr>
                        <a:t>Sprints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a:txBody>
                    <a:bodyPr/>
                    <a:lstStyle/>
                    <a:p>
                      <a:pPr algn="ctr"/>
                      <a:r>
                        <a:rPr lang="en-US" sz="1000" b="1">
                          <a:solidFill>
                            <a:schemeClr val="tx1"/>
                          </a:solidFill>
                          <a:latin typeface="+mn-lt"/>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b="1">
                          <a:solidFill>
                            <a:schemeClr val="tx1"/>
                          </a:solidFill>
                          <a:latin typeface="+mn-lt"/>
                        </a:rPr>
                        <a:t>2</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b="1">
                          <a:solidFill>
                            <a:schemeClr val="tx1"/>
                          </a:solidFill>
                          <a:latin typeface="+mn-lt"/>
                        </a:rPr>
                        <a:t>3</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b="1">
                          <a:solidFill>
                            <a:schemeClr val="tx1"/>
                          </a:solidFill>
                          <a:latin typeface="+mn-lt"/>
                        </a:rPr>
                        <a:t>4</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b="1">
                          <a:solidFill>
                            <a:schemeClr val="tx1"/>
                          </a:solidFill>
                          <a:latin typeface="+mn-lt"/>
                        </a:rPr>
                        <a:t>5</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b="1">
                          <a:solidFill>
                            <a:schemeClr val="tx1"/>
                          </a:solidFill>
                          <a:latin typeface="+mn-lt"/>
                        </a:rPr>
                        <a:t>6</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b="1">
                          <a:solidFill>
                            <a:schemeClr val="tx1"/>
                          </a:solidFill>
                          <a:latin typeface="+mn-lt"/>
                        </a:rPr>
                        <a:t>7</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b="1">
                          <a:solidFill>
                            <a:schemeClr val="tx1"/>
                          </a:solidFill>
                          <a:latin typeface="+mn-lt"/>
                        </a:rPr>
                        <a:t>8</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a:txBody>
                    <a:bodyPr/>
                    <a:lstStyle/>
                    <a:p>
                      <a:pPr algn="ctr"/>
                      <a:r>
                        <a:rPr lang="en-US" sz="1000" b="1">
                          <a:solidFill>
                            <a:schemeClr val="tx1"/>
                          </a:solidFill>
                          <a:latin typeface="+mn-lt"/>
                        </a:rPr>
                        <a:t>9</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3934582728"/>
                  </a:ext>
                </a:extLst>
              </a:tr>
              <a:tr h="239058">
                <a:tc>
                  <a:txBody>
                    <a:bodyPr/>
                    <a:lstStyle/>
                    <a:p>
                      <a:pPr lvl="0" algn="ctr">
                        <a:buNone/>
                      </a:pPr>
                      <a:r>
                        <a:rPr lang="en-US" sz="1000" b="1" i="1">
                          <a:solidFill>
                            <a:schemeClr val="tx1"/>
                          </a:solidFill>
                          <a:latin typeface="+mn-lt"/>
                        </a:rPr>
                        <a:t>Increments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2">
                  <a:txBody>
                    <a:bodyPr/>
                    <a:lstStyle/>
                    <a:p>
                      <a:pPr marL="0" lvl="0" indent="0" algn="ctr">
                        <a:buNone/>
                      </a:pPr>
                      <a:r>
                        <a:rPr lang="en-US" sz="1000" b="1" i="0" u="none" strike="noStrike" noProof="0">
                          <a:solidFill>
                            <a:schemeClr val="tx1"/>
                          </a:solidFill>
                          <a:latin typeface="Open Sans"/>
                        </a:rPr>
                        <a:t>1</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gridSpan="2">
                  <a:txBody>
                    <a:bodyPr/>
                    <a:lstStyle/>
                    <a:p>
                      <a:pPr lvl="0" algn="ctr">
                        <a:buNone/>
                      </a:pPr>
                      <a:r>
                        <a:rPr lang="en-US" sz="1000" b="1">
                          <a:solidFill>
                            <a:schemeClr val="tx1"/>
                          </a:solidFill>
                          <a:latin typeface="Open Sans"/>
                        </a:rPr>
                        <a:t>2</a:t>
                      </a:r>
                      <a:endParaRPr lang="en-US" sz="1000" b="1" i="0" u="none" strike="noStrike" noProof="0">
                        <a:solidFill>
                          <a:schemeClr val="tx1"/>
                        </a:solidFill>
                        <a:latin typeface="Open Sans"/>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gridSpan="2">
                  <a:txBody>
                    <a:bodyPr/>
                    <a:lstStyle/>
                    <a:p>
                      <a:pPr lvl="0" algn="ctr">
                        <a:buNone/>
                      </a:pPr>
                      <a:r>
                        <a:rPr lang="en-US" sz="1000" b="1">
                          <a:solidFill>
                            <a:schemeClr val="tx1"/>
                          </a:solidFill>
                          <a:latin typeface="Open Sans"/>
                        </a:rPr>
                        <a:t>3</a:t>
                      </a:r>
                      <a:endParaRPr lang="en-US" sz="1000" b="1" i="0" u="none" strike="noStrike" noProof="0">
                        <a:solidFill>
                          <a:schemeClr val="tx1"/>
                        </a:solidFill>
                        <a:latin typeface="Open Sans"/>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gridSpan="2">
                  <a:txBody>
                    <a:bodyPr/>
                    <a:lstStyle/>
                    <a:p>
                      <a:pPr lvl="0" algn="ctr">
                        <a:buNone/>
                      </a:pPr>
                      <a:r>
                        <a:rPr lang="en-US" sz="1000" b="1">
                          <a:solidFill>
                            <a:schemeClr val="tx1"/>
                          </a:solidFill>
                          <a:latin typeface="Open Sans"/>
                        </a:rPr>
                        <a:t>4</a:t>
                      </a:r>
                      <a:endParaRPr lang="en-US" sz="1000" b="1" i="0" u="none" strike="noStrike" noProof="0">
                        <a:solidFill>
                          <a:schemeClr val="tx1"/>
                        </a:solidFill>
                        <a:latin typeface="Open Sans"/>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lnSpc>
                          <a:spcPct val="100000"/>
                        </a:lnSpc>
                        <a:spcBef>
                          <a:spcPts val="0"/>
                        </a:spcBef>
                        <a:spcAft>
                          <a:spcPts val="0"/>
                        </a:spcAft>
                        <a:buNone/>
                      </a:pPr>
                      <a:r>
                        <a:rPr lang="en-US" sz="1000" b="1" i="0" u="none" strike="noStrike" noProof="0">
                          <a:solidFill>
                            <a:schemeClr val="tx1"/>
                          </a:solidFill>
                          <a:latin typeface="Open Sans"/>
                        </a:rPr>
                        <a:t>5</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2093942355"/>
                  </a:ext>
                </a:extLst>
              </a:tr>
              <a:tr h="540389">
                <a:tc>
                  <a:txBody>
                    <a:bodyPr/>
                    <a:lstStyle/>
                    <a:p>
                      <a:pPr algn="ctr"/>
                      <a:r>
                        <a:rPr lang="en-US" sz="1000" b="1" i="1">
                          <a:solidFill>
                            <a:schemeClr val="tx1"/>
                          </a:solidFill>
                          <a:latin typeface="+mn-lt"/>
                        </a:rPr>
                        <a:t>Releases</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B8D6CF"/>
                    </a:solidFill>
                  </a:tcPr>
                </a:tc>
                <a:tc gridSpan="4">
                  <a:txBody>
                    <a:bodyPr/>
                    <a:lstStyle/>
                    <a:p>
                      <a:pPr lvl="0" algn="ctr">
                        <a:buNone/>
                      </a:pPr>
                      <a:r>
                        <a:rPr lang="en-US" sz="900" b="0" i="0" u="none" strike="noStrike" noProof="0">
                          <a:solidFill>
                            <a:srgbClr val="000000"/>
                          </a:solidFill>
                          <a:latin typeface="Open Sans"/>
                        </a:rPr>
                        <a:t>Version 1.0.0</a:t>
                      </a:r>
                    </a:p>
                    <a:p>
                      <a:pPr lvl="0" algn="ctr">
                        <a:lnSpc>
                          <a:spcPct val="100000"/>
                        </a:lnSpc>
                        <a:spcBef>
                          <a:spcPts val="0"/>
                        </a:spcBef>
                        <a:spcAft>
                          <a:spcPts val="0"/>
                        </a:spcAft>
                        <a:buNone/>
                      </a:pPr>
                      <a:r>
                        <a:rPr lang="en-US" sz="900" b="0" i="0" u="none" strike="noStrike" noProof="0">
                          <a:solidFill>
                            <a:srgbClr val="000000"/>
                          </a:solidFill>
                          <a:latin typeface="Open Sans"/>
                        </a:rPr>
                        <a:t>08/21/2024</a:t>
                      </a:r>
                    </a:p>
                    <a:p>
                      <a:pPr lvl="0" algn="ctr">
                        <a:buNone/>
                      </a:pPr>
                      <a:r>
                        <a:rPr lang="en-US" sz="900" b="0" i="0" u="none" strike="noStrike" noProof="0">
                          <a:solidFill>
                            <a:srgbClr val="000000"/>
                          </a:solidFill>
                          <a:latin typeface="Open Sans"/>
                        </a:rPr>
                        <a:t>Alpha Release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lvl="0" algn="ctr">
                        <a:lnSpc>
                          <a:spcPct val="100000"/>
                        </a:lnSpc>
                        <a:spcBef>
                          <a:spcPts val="0"/>
                        </a:spcBef>
                        <a:spcAft>
                          <a:spcPts val="0"/>
                        </a:spcAft>
                        <a:buNone/>
                      </a:pPr>
                      <a:r>
                        <a:rPr lang="en-US" sz="900" b="0" i="0" u="none" strike="noStrike" noProof="0">
                          <a:solidFill>
                            <a:srgbClr val="000000"/>
                          </a:solidFill>
                          <a:latin typeface="Open Sans"/>
                        </a:rPr>
                        <a:t>Version 1.1.0</a:t>
                      </a:r>
                    </a:p>
                    <a:p>
                      <a:pPr lvl="0" algn="ctr">
                        <a:lnSpc>
                          <a:spcPct val="100000"/>
                        </a:lnSpc>
                        <a:spcBef>
                          <a:spcPts val="0"/>
                        </a:spcBef>
                        <a:spcAft>
                          <a:spcPts val="0"/>
                        </a:spcAft>
                        <a:buNone/>
                      </a:pPr>
                      <a:r>
                        <a:rPr lang="en-US" sz="900" b="0" i="0" u="none" strike="noStrike" noProof="0">
                          <a:solidFill>
                            <a:srgbClr val="000000"/>
                          </a:solidFill>
                          <a:latin typeface="Open Sans"/>
                        </a:rPr>
                        <a:t>09/30/2024</a:t>
                      </a:r>
                    </a:p>
                    <a:p>
                      <a:pPr lvl="0" algn="ctr">
                        <a:lnSpc>
                          <a:spcPct val="100000"/>
                        </a:lnSpc>
                        <a:spcBef>
                          <a:spcPts val="0"/>
                        </a:spcBef>
                        <a:spcAft>
                          <a:spcPts val="0"/>
                        </a:spcAft>
                        <a:buNone/>
                      </a:pPr>
                      <a:r>
                        <a:rPr lang="en-US" sz="900" b="0" i="0" u="none" strike="noStrike" noProof="0">
                          <a:solidFill>
                            <a:srgbClr val="000000"/>
                          </a:solidFill>
                          <a:latin typeface="Open Sans"/>
                        </a:rPr>
                        <a:t>Beta Release</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AF6"/>
                    </a:solidFill>
                  </a:tcPr>
                </a:tc>
                <a:tc hMerge="1">
                  <a:txBody>
                    <a:bodyPr/>
                    <a:lstStyle/>
                    <a:p>
                      <a:endParaRPr lang="en-US"/>
                    </a:p>
                  </a:txBody>
                  <a:tcPr anchor="ctr"/>
                </a:tc>
                <a:tc gridSpan="3">
                  <a:txBody>
                    <a:bodyPr/>
                    <a:lstStyle/>
                    <a:p>
                      <a:pPr lvl="0" algn="ctr">
                        <a:lnSpc>
                          <a:spcPct val="100000"/>
                        </a:lnSpc>
                        <a:spcBef>
                          <a:spcPts val="0"/>
                        </a:spcBef>
                        <a:spcAft>
                          <a:spcPts val="0"/>
                        </a:spcAft>
                        <a:buNone/>
                      </a:pPr>
                      <a:r>
                        <a:rPr lang="en-US" sz="900" b="0" i="0" u="none" strike="noStrike" noProof="0">
                          <a:solidFill>
                            <a:srgbClr val="000000"/>
                          </a:solidFill>
                          <a:latin typeface="Open Sans"/>
                        </a:rPr>
                        <a:t>Version 1.2.0</a:t>
                      </a:r>
                    </a:p>
                    <a:p>
                      <a:pPr lvl="0" algn="ctr">
                        <a:lnSpc>
                          <a:spcPct val="100000"/>
                        </a:lnSpc>
                        <a:spcBef>
                          <a:spcPts val="0"/>
                        </a:spcBef>
                        <a:spcAft>
                          <a:spcPts val="0"/>
                        </a:spcAft>
                        <a:buNone/>
                      </a:pPr>
                      <a:r>
                        <a:rPr lang="en-US" sz="900" b="0" i="0" u="none" strike="noStrike" noProof="0">
                          <a:solidFill>
                            <a:srgbClr val="000000"/>
                          </a:solidFill>
                          <a:latin typeface="Open Sans"/>
                        </a:rPr>
                        <a:t>11/30/2024</a:t>
                      </a:r>
                    </a:p>
                    <a:p>
                      <a:pPr lvl="0" algn="ctr">
                        <a:lnSpc>
                          <a:spcPct val="100000"/>
                        </a:lnSpc>
                        <a:spcBef>
                          <a:spcPts val="0"/>
                        </a:spcBef>
                        <a:spcAft>
                          <a:spcPts val="0"/>
                        </a:spcAft>
                        <a:buNone/>
                      </a:pPr>
                      <a:r>
                        <a:rPr lang="en-US" sz="900" b="0" i="0" u="none" strike="noStrike" noProof="0">
                          <a:solidFill>
                            <a:srgbClr val="000000"/>
                          </a:solidFill>
                          <a:latin typeface="Open Sans"/>
                        </a:rPr>
                        <a:t>Final Release</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FFFAF6"/>
                    </a:solid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602099803"/>
                  </a:ext>
                </a:extLst>
              </a:tr>
              <a:tr h="821764">
                <a:tc>
                  <a:txBody>
                    <a:bodyPr/>
                    <a:lstStyle/>
                    <a:p>
                      <a:pPr algn="ctr"/>
                      <a:r>
                        <a:rPr lang="en-US" sz="1000" b="1" i="1">
                          <a:solidFill>
                            <a:schemeClr val="tx1"/>
                          </a:solidFill>
                          <a:latin typeface="+mn-lt"/>
                        </a:rPr>
                        <a:t>Milestones</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B8D6CF"/>
                    </a:solidFill>
                  </a:tcPr>
                </a:tc>
                <a:tc gridSpan="4">
                  <a:txBody>
                    <a:bodyPr/>
                    <a:lstStyle/>
                    <a:p>
                      <a:pPr lvl="0" algn="ctr">
                        <a:lnSpc>
                          <a:spcPct val="100000"/>
                        </a:lnSpc>
                        <a:spcBef>
                          <a:spcPts val="0"/>
                        </a:spcBef>
                        <a:spcAft>
                          <a:spcPts val="0"/>
                        </a:spcAft>
                        <a:buNone/>
                      </a:pPr>
                      <a:r>
                        <a:rPr lang="en-US" sz="900" b="1" i="0" u="none" strike="noStrike" noProof="0">
                          <a:solidFill>
                            <a:srgbClr val="000000"/>
                          </a:solidFill>
                          <a:latin typeface="Open Sans"/>
                        </a:rPr>
                        <a:t>System Foundation</a:t>
                      </a: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Data migration to MySQL database.</a:t>
                      </a: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Basic and enhanced data management.</a:t>
                      </a: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Advanced user management and data import/export.</a:t>
                      </a: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Secure user authentication and access control.</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FFAF6"/>
                    </a:solidFill>
                  </a:tcPr>
                </a:tc>
                <a:tc hMerge="1">
                  <a:txBody>
                    <a:bodyPr/>
                    <a:lstStyle/>
                    <a:p>
                      <a:endParaRPr lang="en-US"/>
                    </a:p>
                  </a:txBody>
                  <a:tcPr anchor="ctr"/>
                </a:tc>
                <a:tc hMerge="1">
                  <a:txBody>
                    <a:bodyPr/>
                    <a:lstStyle/>
                    <a:p>
                      <a:endParaRPr lang="en-US"/>
                    </a:p>
                  </a:txBody>
                  <a:tcPr anchor="ctr"/>
                </a:tc>
                <a:tc hMerge="1">
                  <a:txBody>
                    <a:bodyPr/>
                    <a:lstStyle/>
                    <a:p>
                      <a:endParaRPr lang="en-US"/>
                    </a:p>
                  </a:txBody>
                  <a:tcPr anchor="ctr"/>
                </a:tc>
                <a:tc gridSpan="2">
                  <a:txBody>
                    <a:bodyPr/>
                    <a:lstStyle/>
                    <a:p>
                      <a:pPr lvl="0" algn="ctr">
                        <a:lnSpc>
                          <a:spcPct val="100000"/>
                        </a:lnSpc>
                        <a:spcBef>
                          <a:spcPts val="0"/>
                        </a:spcBef>
                        <a:spcAft>
                          <a:spcPts val="0"/>
                        </a:spcAft>
                        <a:buNone/>
                      </a:pPr>
                      <a:r>
                        <a:rPr lang="en-US" sz="900" b="1" i="0" u="none" strike="noStrike" noProof="0">
                          <a:solidFill>
                            <a:srgbClr val="000000"/>
                          </a:solidFill>
                          <a:latin typeface="Open Sans"/>
                        </a:rPr>
                        <a:t>Basic Functionality</a:t>
                      </a: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Interactive reporting and dashboards tools.</a:t>
                      </a: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Real-time data updates with filtering.</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FFAF6"/>
                    </a:solidFill>
                  </a:tcPr>
                </a:tc>
                <a:tc hMerge="1">
                  <a:txBody>
                    <a:bodyPr/>
                    <a:lstStyle/>
                    <a:p>
                      <a:endParaRPr lang="en-US"/>
                    </a:p>
                  </a:txBody>
                  <a:tcPr anchor="ctr"/>
                </a:tc>
                <a:tc gridSpan="3">
                  <a:txBody>
                    <a:bodyPr/>
                    <a:lstStyle/>
                    <a:p>
                      <a:pPr lvl="0" algn="ctr">
                        <a:lnSpc>
                          <a:spcPct val="100000"/>
                        </a:lnSpc>
                        <a:spcBef>
                          <a:spcPts val="0"/>
                        </a:spcBef>
                        <a:spcAft>
                          <a:spcPts val="0"/>
                        </a:spcAft>
                        <a:buNone/>
                      </a:pPr>
                      <a:r>
                        <a:rPr lang="en-US" sz="900" b="1" i="0" u="none" strike="noStrike" noProof="0">
                          <a:solidFill>
                            <a:srgbClr val="000000"/>
                          </a:solidFill>
                          <a:latin typeface="Open Sans"/>
                        </a:rPr>
                        <a:t>System Enhancement</a:t>
                      </a:r>
                      <a:endParaRPr lang="en-US" sz="900" b="0" i="0" u="none" strike="noStrike" noProof="0">
                        <a:solidFill>
                          <a:srgbClr val="000000"/>
                        </a:solidFill>
                        <a:latin typeface="Open Sans"/>
                      </a:endParaRP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Advanced data encryption and security.</a:t>
                      </a: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Compliance with regulatory requirements.</a:t>
                      </a:r>
                    </a:p>
                    <a:p>
                      <a:pPr marL="171450" lvl="0" indent="-171450" algn="l">
                        <a:lnSpc>
                          <a:spcPct val="100000"/>
                        </a:lnSpc>
                        <a:spcBef>
                          <a:spcPts val="0"/>
                        </a:spcBef>
                        <a:spcAft>
                          <a:spcPts val="0"/>
                        </a:spcAft>
                        <a:buClr>
                          <a:srgbClr val="000000"/>
                        </a:buClr>
                        <a:buFont typeface="Arial,Sans-Serif"/>
                        <a:buChar char="•"/>
                      </a:pPr>
                      <a:r>
                        <a:rPr lang="en-US" sz="900" b="0" i="0" u="none" strike="noStrike" noProof="0">
                          <a:solidFill>
                            <a:srgbClr val="000000"/>
                          </a:solidFill>
                          <a:latin typeface="Open Sans"/>
                        </a:rPr>
                        <a:t>Final refinements for user feedback.</a:t>
                      </a:r>
                      <a:endParaRPr lang="en-US" sz="900">
                        <a:latin typeface="Open Sans"/>
                      </a:endParaRP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FFFAF6"/>
                    </a:solidFill>
                  </a:tcPr>
                </a:tc>
                <a:tc hMerge="1">
                  <a:txBody>
                    <a:bodyPr/>
                    <a:lstStyle/>
                    <a:p>
                      <a:endParaRPr lang="en-US"/>
                    </a:p>
                  </a:txBody>
                  <a:tcPr anchor="ctr"/>
                </a:tc>
                <a:tc hMerge="1">
                  <a:txBody>
                    <a:bodyPr/>
                    <a:lstStyle/>
                    <a:p>
                      <a:endParaRPr lang="en-US"/>
                    </a:p>
                  </a:txBody>
                  <a:tcPr anchor="ctr"/>
                </a:tc>
                <a:extLst>
                  <a:ext uri="{0D108BD9-81ED-4DB2-BD59-A6C34878D82A}">
                    <a16:rowId xmlns:a16="http://schemas.microsoft.com/office/drawing/2014/main" val="1113799012"/>
                  </a:ext>
                </a:extLst>
              </a:tr>
              <a:tr h="1763058">
                <a:tc>
                  <a:txBody>
                    <a:bodyPr/>
                    <a:lstStyle/>
                    <a:p>
                      <a:pPr lvl="0" algn="ctr">
                        <a:buNone/>
                      </a:pPr>
                      <a:r>
                        <a:rPr lang="en-US" sz="1000" b="1" i="1">
                          <a:solidFill>
                            <a:schemeClr val="tx1"/>
                          </a:solidFill>
                          <a:latin typeface="+mn-lt"/>
                        </a:rPr>
                        <a:t>Deliverables</a:t>
                      </a: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B8D6CF"/>
                    </a:solidFill>
                  </a:tcPr>
                </a:tc>
                <a:tc gridSpan="4">
                  <a:txBody>
                    <a:bodyPr/>
                    <a:lstStyle/>
                    <a:p>
                      <a:pPr lvl="0" algn="ctr">
                        <a:lnSpc>
                          <a:spcPct val="100000"/>
                        </a:lnSpc>
                        <a:spcBef>
                          <a:spcPts val="0"/>
                        </a:spcBef>
                        <a:spcAft>
                          <a:spcPts val="0"/>
                        </a:spcAft>
                        <a:buNone/>
                      </a:pPr>
                      <a:endParaRPr lang="en-US" sz="1000" b="0" i="0" u="none" strike="noStrike" noProof="0">
                        <a:solidFill>
                          <a:srgbClr val="000000"/>
                        </a:solidFill>
                        <a:latin typeface="+mn-lt"/>
                      </a:endParaRP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lvl="0" algn="ctr">
                        <a:lnSpc>
                          <a:spcPct val="100000"/>
                        </a:lnSpc>
                        <a:spcBef>
                          <a:spcPts val="0"/>
                        </a:spcBef>
                        <a:spcAft>
                          <a:spcPts val="0"/>
                        </a:spcAft>
                        <a:buNone/>
                      </a:pPr>
                      <a:endParaRPr lang="en-US" sz="1000" b="0" i="0" u="none" strike="noStrike" noProof="0">
                        <a:solidFill>
                          <a:srgbClr val="000000"/>
                        </a:solidFill>
                        <a:latin typeface="+mn-lt"/>
                      </a:endParaRP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gridSpan="3">
                  <a:txBody>
                    <a:bodyPr/>
                    <a:lstStyle/>
                    <a:p>
                      <a:pPr lvl="0" algn="ctr">
                        <a:lnSpc>
                          <a:spcPct val="100000"/>
                        </a:lnSpc>
                        <a:spcBef>
                          <a:spcPts val="0"/>
                        </a:spcBef>
                        <a:spcAft>
                          <a:spcPts val="0"/>
                        </a:spcAft>
                        <a:buNone/>
                      </a:pPr>
                      <a:endParaRPr lang="en-US" sz="1000" b="0" i="0" u="none" strike="noStrike" noProof="0">
                        <a:solidFill>
                          <a:srgbClr val="000000"/>
                        </a:solidFill>
                        <a:latin typeface="+mn-lt"/>
                      </a:endParaRPr>
                    </a:p>
                  </a:txBody>
                  <a:tcPr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91194280"/>
                  </a:ext>
                </a:extLst>
              </a:tr>
            </a:tbl>
          </a:graphicData>
        </a:graphic>
      </p:graphicFrame>
      <p:pic>
        <p:nvPicPr>
          <p:cNvPr id="7" name="Picture 6" descr="A red flag on a pole&#10;&#10;Description automatically generated">
            <a:extLst>
              <a:ext uri="{FF2B5EF4-FFF2-40B4-BE49-F238E27FC236}">
                <a16:creationId xmlns:a16="http://schemas.microsoft.com/office/drawing/2014/main" id="{C74AD31C-38FD-5CE2-9C39-FBD6F3E027FA}"/>
              </a:ext>
            </a:extLst>
          </p:cNvPr>
          <p:cNvPicPr>
            <a:picLocks noChangeAspect="1"/>
          </p:cNvPicPr>
          <p:nvPr/>
        </p:nvPicPr>
        <p:blipFill>
          <a:blip r:embed="rId2"/>
          <a:stretch>
            <a:fillRect/>
          </a:stretch>
        </p:blipFill>
        <p:spPr>
          <a:xfrm>
            <a:off x="4600856" y="1617607"/>
            <a:ext cx="390525" cy="390525"/>
          </a:xfrm>
          <a:prstGeom prst="rect">
            <a:avLst/>
          </a:prstGeom>
        </p:spPr>
      </p:pic>
      <p:pic>
        <p:nvPicPr>
          <p:cNvPr id="8" name="Picture 7" descr="A red flag on a pole&#10;&#10;Description automatically generated">
            <a:extLst>
              <a:ext uri="{FF2B5EF4-FFF2-40B4-BE49-F238E27FC236}">
                <a16:creationId xmlns:a16="http://schemas.microsoft.com/office/drawing/2014/main" id="{7886A5FD-4C6F-9BFD-E5ED-2A73C1E34AE8}"/>
              </a:ext>
            </a:extLst>
          </p:cNvPr>
          <p:cNvPicPr>
            <a:picLocks noChangeAspect="1"/>
          </p:cNvPicPr>
          <p:nvPr/>
        </p:nvPicPr>
        <p:blipFill>
          <a:blip r:embed="rId2"/>
          <a:stretch>
            <a:fillRect/>
          </a:stretch>
        </p:blipFill>
        <p:spPr>
          <a:xfrm>
            <a:off x="6218216" y="1597076"/>
            <a:ext cx="390525" cy="390525"/>
          </a:xfrm>
          <a:prstGeom prst="rect">
            <a:avLst/>
          </a:prstGeom>
        </p:spPr>
      </p:pic>
      <p:pic>
        <p:nvPicPr>
          <p:cNvPr id="9" name="Picture 8" descr="A red flag on a pole&#10;&#10;Description automatically generated">
            <a:extLst>
              <a:ext uri="{FF2B5EF4-FFF2-40B4-BE49-F238E27FC236}">
                <a16:creationId xmlns:a16="http://schemas.microsoft.com/office/drawing/2014/main" id="{F42DB893-8500-DFB2-8B69-DD51DBA20945}"/>
              </a:ext>
            </a:extLst>
          </p:cNvPr>
          <p:cNvPicPr>
            <a:picLocks noChangeAspect="1"/>
          </p:cNvPicPr>
          <p:nvPr/>
        </p:nvPicPr>
        <p:blipFill>
          <a:blip r:embed="rId2"/>
          <a:stretch>
            <a:fillRect/>
          </a:stretch>
        </p:blipFill>
        <p:spPr>
          <a:xfrm>
            <a:off x="8667271" y="1576543"/>
            <a:ext cx="390525" cy="390525"/>
          </a:xfrm>
          <a:prstGeom prst="rect">
            <a:avLst/>
          </a:prstGeom>
        </p:spPr>
      </p:pic>
      <p:pic>
        <p:nvPicPr>
          <p:cNvPr id="11" name="Picture 10" descr="A diagram of a diagram&#10;&#10;Description automatically generated">
            <a:extLst>
              <a:ext uri="{FF2B5EF4-FFF2-40B4-BE49-F238E27FC236}">
                <a16:creationId xmlns:a16="http://schemas.microsoft.com/office/drawing/2014/main" id="{8632CB1E-C35D-CB79-D693-0B7FD24139A8}"/>
              </a:ext>
            </a:extLst>
          </p:cNvPr>
          <p:cNvPicPr>
            <a:picLocks noChangeAspect="1"/>
          </p:cNvPicPr>
          <p:nvPr/>
        </p:nvPicPr>
        <p:blipFill>
          <a:blip r:embed="rId3"/>
          <a:stretch>
            <a:fillRect/>
          </a:stretch>
        </p:blipFill>
        <p:spPr>
          <a:xfrm>
            <a:off x="4783259" y="2868563"/>
            <a:ext cx="1596553" cy="1658151"/>
          </a:xfrm>
          <a:prstGeom prst="rect">
            <a:avLst/>
          </a:prstGeom>
        </p:spPr>
      </p:pic>
      <p:pic>
        <p:nvPicPr>
          <p:cNvPr id="13" name="Picture 12" descr="A diagram of a database&#10;&#10;Description automatically generated">
            <a:extLst>
              <a:ext uri="{FF2B5EF4-FFF2-40B4-BE49-F238E27FC236}">
                <a16:creationId xmlns:a16="http://schemas.microsoft.com/office/drawing/2014/main" id="{ABFC089A-2DAB-EFB6-F2CD-139E21CC1E26}"/>
              </a:ext>
            </a:extLst>
          </p:cNvPr>
          <p:cNvPicPr>
            <a:picLocks noChangeAspect="1"/>
          </p:cNvPicPr>
          <p:nvPr/>
        </p:nvPicPr>
        <p:blipFill>
          <a:blip r:embed="rId4"/>
          <a:stretch>
            <a:fillRect/>
          </a:stretch>
        </p:blipFill>
        <p:spPr>
          <a:xfrm>
            <a:off x="1553157" y="2906207"/>
            <a:ext cx="3141653" cy="1637617"/>
          </a:xfrm>
          <a:prstGeom prst="rect">
            <a:avLst/>
          </a:prstGeom>
        </p:spPr>
      </p:pic>
      <p:pic>
        <p:nvPicPr>
          <p:cNvPr id="15" name="Picture 14" descr="A diagram of a system&#10;&#10;Description automatically generated">
            <a:extLst>
              <a:ext uri="{FF2B5EF4-FFF2-40B4-BE49-F238E27FC236}">
                <a16:creationId xmlns:a16="http://schemas.microsoft.com/office/drawing/2014/main" id="{85AABACF-8520-75AA-EF09-330B62A63B6B}"/>
              </a:ext>
            </a:extLst>
          </p:cNvPr>
          <p:cNvPicPr>
            <a:picLocks noChangeAspect="1"/>
          </p:cNvPicPr>
          <p:nvPr/>
        </p:nvPicPr>
        <p:blipFill>
          <a:blip r:embed="rId5"/>
          <a:stretch>
            <a:fillRect/>
          </a:stretch>
        </p:blipFill>
        <p:spPr>
          <a:xfrm>
            <a:off x="6450220" y="2848917"/>
            <a:ext cx="2283663" cy="1714559"/>
          </a:xfrm>
          <a:prstGeom prst="rect">
            <a:avLst/>
          </a:prstGeom>
        </p:spPr>
      </p:pic>
      <p:sp>
        <p:nvSpPr>
          <p:cNvPr id="5" name="TextBox 4">
            <a:extLst>
              <a:ext uri="{FF2B5EF4-FFF2-40B4-BE49-F238E27FC236}">
                <a16:creationId xmlns:a16="http://schemas.microsoft.com/office/drawing/2014/main" id="{FD34AB5F-CF71-533A-5941-59D44F3D485D}"/>
              </a:ext>
            </a:extLst>
          </p:cNvPr>
          <p:cNvSpPr txBox="1"/>
          <p:nvPr/>
        </p:nvSpPr>
        <p:spPr>
          <a:xfrm>
            <a:off x="6608867" y="4841324"/>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latin typeface="Open Sans"/>
              </a:rPr>
              <a:t>Icons used to create diagram from Lucid (</a:t>
            </a:r>
            <a:r>
              <a:rPr lang="en-US" sz="600" u="sng">
                <a:solidFill>
                  <a:srgbClr val="005C51"/>
                </a:solidFill>
                <a:latin typeface="Open Sans"/>
                <a:cs typeface="Segoe UI"/>
                <a:hlinkClick r:id="rId6"/>
              </a:rPr>
              <a:t>https://lucid.co/</a:t>
            </a:r>
            <a:r>
              <a:rPr lang="en-US" sz="600">
                <a:latin typeface="Open Sans"/>
              </a:rPr>
              <a:t>)</a:t>
            </a:r>
            <a:r>
              <a:rPr lang="en-US" sz="600">
                <a:latin typeface="Open Sans"/>
                <a:ea typeface="Open Sans"/>
                <a:cs typeface="Open Sans"/>
              </a:rPr>
              <a:t>​</a:t>
            </a:r>
            <a:endParaRPr lang="en-US"/>
          </a:p>
        </p:txBody>
      </p:sp>
      <p:sp>
        <p:nvSpPr>
          <p:cNvPr id="10" name="Rectangle 9">
            <a:extLst>
              <a:ext uri="{FF2B5EF4-FFF2-40B4-BE49-F238E27FC236}">
                <a16:creationId xmlns:a16="http://schemas.microsoft.com/office/drawing/2014/main" id="{E6942716-731D-48C1-5B2C-C2A7B3119868}"/>
              </a:ext>
            </a:extLst>
          </p:cNvPr>
          <p:cNvSpPr/>
          <p:nvPr/>
        </p:nvSpPr>
        <p:spPr>
          <a:xfrm>
            <a:off x="1557682" y="4583564"/>
            <a:ext cx="3107319" cy="390124"/>
          </a:xfrm>
          <a:prstGeom prst="rect">
            <a:avLst/>
          </a:prstGeom>
          <a:solidFill>
            <a:schemeClr val="accent6"/>
          </a:solid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solidFill>
                  <a:srgbClr val="000000"/>
                </a:solidFill>
                <a:ea typeface="+mn-lt"/>
                <a:cs typeface="+mn-lt"/>
              </a:rPr>
              <a:t>Deliver the basic yet critical functionalities that enable users to start using the system for essential operations</a:t>
            </a:r>
            <a:endParaRPr lang="en-US" sz="900">
              <a:solidFill>
                <a:srgbClr val="000000"/>
              </a:solidFill>
              <a:ea typeface="Open Sans"/>
              <a:cs typeface="Open Sans"/>
            </a:endParaRPr>
          </a:p>
        </p:txBody>
      </p:sp>
      <p:sp>
        <p:nvSpPr>
          <p:cNvPr id="6" name="Wave 5">
            <a:extLst>
              <a:ext uri="{FF2B5EF4-FFF2-40B4-BE49-F238E27FC236}">
                <a16:creationId xmlns:a16="http://schemas.microsoft.com/office/drawing/2014/main" id="{84B7EC05-B069-EF69-41ED-D8039ECA765F}"/>
              </a:ext>
            </a:extLst>
          </p:cNvPr>
          <p:cNvSpPr/>
          <p:nvPr/>
        </p:nvSpPr>
        <p:spPr>
          <a:xfrm>
            <a:off x="1563857" y="4201399"/>
            <a:ext cx="650209" cy="396970"/>
          </a:xfrm>
          <a:prstGeom prst="wav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ea typeface="Open Sans"/>
                <a:cs typeface="Open Sans"/>
              </a:rPr>
              <a:t>MVP</a:t>
            </a:r>
          </a:p>
        </p:txBody>
      </p:sp>
    </p:spTree>
    <p:extLst>
      <p:ext uri="{BB962C8B-B14F-4D97-AF65-F5344CB8AC3E}">
        <p14:creationId xmlns:p14="http://schemas.microsoft.com/office/powerpoint/2010/main" val="33155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050D61-1453-9899-4455-9501A0B30C5A}"/>
              </a:ext>
            </a:extLst>
          </p:cNvPr>
          <p:cNvSpPr txBox="1"/>
          <p:nvPr/>
        </p:nvSpPr>
        <p:spPr>
          <a:xfrm>
            <a:off x="726758" y="1275337"/>
            <a:ext cx="2667988" cy="323165"/>
          </a:xfrm>
          <a:prstGeom prst="rect">
            <a:avLst/>
          </a:prstGeom>
          <a:noFill/>
        </p:spPr>
        <p:txBody>
          <a:bodyPr wrap="square" lIns="91440" tIns="45720" rIns="91440" bIns="45720" rtlCol="0" anchor="t">
            <a:spAutoFit/>
          </a:bodyPr>
          <a:lstStyle/>
          <a:p>
            <a:pPr algn="ctr"/>
            <a:r>
              <a:rPr lang="en-IN" sz="1500" b="1">
                <a:solidFill>
                  <a:schemeClr val="tx1"/>
                </a:solidFill>
                <a:latin typeface="+mn-lt"/>
              </a:rPr>
              <a:t>Return on Investment </a:t>
            </a:r>
            <a:r>
              <a:rPr lang="en-IN" b="1">
                <a:solidFill>
                  <a:schemeClr val="tx1"/>
                </a:solidFill>
                <a:latin typeface="+mn-lt"/>
              </a:rPr>
              <a:t> </a:t>
            </a:r>
            <a:endParaRPr lang="en-IN" b="1">
              <a:solidFill>
                <a:schemeClr val="tx1"/>
              </a:solidFill>
              <a:latin typeface="+mn-lt"/>
              <a:cs typeface="Arial" panose="020B0604020202020204" pitchFamily="34" charset="0"/>
            </a:endParaRPr>
          </a:p>
        </p:txBody>
      </p:sp>
      <p:sp>
        <p:nvSpPr>
          <p:cNvPr id="5" name="TextBox 4">
            <a:extLst>
              <a:ext uri="{FF2B5EF4-FFF2-40B4-BE49-F238E27FC236}">
                <a16:creationId xmlns:a16="http://schemas.microsoft.com/office/drawing/2014/main" id="{DA1FEA97-6EF8-17F6-FF53-A10553EB6021}"/>
              </a:ext>
            </a:extLst>
          </p:cNvPr>
          <p:cNvSpPr txBox="1"/>
          <p:nvPr/>
        </p:nvSpPr>
        <p:spPr>
          <a:xfrm>
            <a:off x="602560" y="1816525"/>
            <a:ext cx="2938684" cy="2464594"/>
          </a:xfrm>
          <a:prstGeom prst="roundRect">
            <a:avLst>
              <a:gd name="adj" fmla="val 11905"/>
            </a:avLst>
          </a:prstGeom>
          <a:ln>
            <a:prstDash val="sysDash"/>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marL="171450" indent="-171450">
              <a:buChar char="•"/>
            </a:pPr>
            <a:r>
              <a:rPr lang="en-US" sz="1200">
                <a:solidFill>
                  <a:srgbClr val="0D0D0D"/>
                </a:solidFill>
                <a:ea typeface="+mn-lt"/>
                <a:cs typeface="+mn-lt"/>
              </a:rPr>
              <a:t>After the successful completion of this project, we will be able to reassign three team members to another project: two Data Entry Clerks and one Junior Sustainability Analyst </a:t>
            </a:r>
            <a:br>
              <a:rPr lang="en-US" sz="1200">
                <a:solidFill>
                  <a:srgbClr val="0D0D0D"/>
                </a:solidFill>
                <a:ea typeface="+mn-lt"/>
                <a:cs typeface="+mn-lt"/>
              </a:rPr>
            </a:br>
            <a:r>
              <a:rPr lang="en-US" sz="1200">
                <a:solidFill>
                  <a:srgbClr val="0D0D0D"/>
                </a:solidFill>
                <a:ea typeface="+mn-lt"/>
                <a:cs typeface="+mn-lt"/>
              </a:rPr>
              <a:t> </a:t>
            </a:r>
            <a:endParaRPr lang="en-US">
              <a:ea typeface="Open Sans"/>
              <a:cs typeface="Open Sans"/>
            </a:endParaRPr>
          </a:p>
          <a:p>
            <a:pPr marL="171450" indent="-171450">
              <a:buChar char="•"/>
            </a:pPr>
            <a:r>
              <a:rPr lang="en-US" sz="1200">
                <a:solidFill>
                  <a:srgbClr val="0D0D0D"/>
                </a:solidFill>
                <a:ea typeface="+mn-lt"/>
                <a:cs typeface="+mn-lt"/>
              </a:rPr>
              <a:t>With an ROI of </a:t>
            </a:r>
            <a:r>
              <a:rPr lang="en-US" sz="1200" b="1">
                <a:solidFill>
                  <a:srgbClr val="0D0D0D"/>
                </a:solidFill>
                <a:ea typeface="+mn-lt"/>
                <a:cs typeface="+mn-lt"/>
              </a:rPr>
              <a:t>40.14%, </a:t>
            </a:r>
            <a:r>
              <a:rPr lang="en-US" sz="1200">
                <a:solidFill>
                  <a:srgbClr val="0D0D0D"/>
                </a:solidFill>
                <a:ea typeface="+mn-lt"/>
                <a:cs typeface="+mn-lt"/>
              </a:rPr>
              <a:t>the project generates more in benefits than its costs within the first year, making it a profitable investment</a:t>
            </a:r>
          </a:p>
        </p:txBody>
      </p:sp>
      <p:sp>
        <p:nvSpPr>
          <p:cNvPr id="13" name="TextBox 12">
            <a:extLst>
              <a:ext uri="{FF2B5EF4-FFF2-40B4-BE49-F238E27FC236}">
                <a16:creationId xmlns:a16="http://schemas.microsoft.com/office/drawing/2014/main" id="{17F66829-2C40-2C43-886B-5266EE6906C2}"/>
              </a:ext>
            </a:extLst>
          </p:cNvPr>
          <p:cNvSpPr txBox="1"/>
          <p:nvPr/>
        </p:nvSpPr>
        <p:spPr>
          <a:xfrm>
            <a:off x="3938575" y="1268987"/>
            <a:ext cx="4877851" cy="323165"/>
          </a:xfrm>
          <a:prstGeom prst="rect">
            <a:avLst/>
          </a:prstGeom>
          <a:noFill/>
        </p:spPr>
        <p:txBody>
          <a:bodyPr wrap="square" lIns="91440" tIns="45720" rIns="91440" bIns="45720" rtlCol="0" anchor="t">
            <a:spAutoFit/>
          </a:bodyPr>
          <a:lstStyle/>
          <a:p>
            <a:pPr algn="ctr"/>
            <a:r>
              <a:rPr lang="en-IN" sz="1500" b="1">
                <a:solidFill>
                  <a:schemeClr val="tx1"/>
                </a:solidFill>
                <a:latin typeface="+mn-lt"/>
              </a:rPr>
              <a:t>Return on Value </a:t>
            </a:r>
          </a:p>
        </p:txBody>
      </p:sp>
      <p:sp>
        <p:nvSpPr>
          <p:cNvPr id="14" name="TextBox 13">
            <a:extLst>
              <a:ext uri="{FF2B5EF4-FFF2-40B4-BE49-F238E27FC236}">
                <a16:creationId xmlns:a16="http://schemas.microsoft.com/office/drawing/2014/main" id="{E54B0C1B-E698-EFE8-BBE8-DA097DE3ACFE}"/>
              </a:ext>
            </a:extLst>
          </p:cNvPr>
          <p:cNvSpPr txBox="1"/>
          <p:nvPr/>
        </p:nvSpPr>
        <p:spPr>
          <a:xfrm>
            <a:off x="3933124" y="1823266"/>
            <a:ext cx="4875133" cy="2397621"/>
          </a:xfrm>
          <a:prstGeom prst="roundRect">
            <a:avLst>
              <a:gd name="adj" fmla="val 7672"/>
            </a:avLst>
          </a:prstGeom>
          <a:ln>
            <a:prstDash val="sysDash"/>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marL="171450" lvl="1" indent="-171450">
              <a:buChar char="•"/>
            </a:pPr>
            <a:r>
              <a:rPr lang="en-US" sz="1200" b="1">
                <a:solidFill>
                  <a:srgbClr val="000000"/>
                </a:solidFill>
                <a:ea typeface="+mn-lt"/>
                <a:cs typeface="+mn-lt"/>
              </a:rPr>
              <a:t>Sustainability Performance:</a:t>
            </a:r>
            <a:r>
              <a:rPr lang="en-US" sz="1200">
                <a:solidFill>
                  <a:srgbClr val="0D0D0D"/>
                </a:solidFill>
                <a:ea typeface="+mn-lt"/>
                <a:cs typeface="+mn-lt"/>
              </a:rPr>
              <a:t> Saves $20K/year through efficiency and $10K/year from eco-products, totaling $30K/year benefits</a:t>
            </a:r>
            <a:endParaRPr lang="en-US">
              <a:ea typeface="Open Sans"/>
              <a:cs typeface="Open Sans"/>
            </a:endParaRPr>
          </a:p>
          <a:p>
            <a:pPr marL="171450" lvl="1" indent="-171450">
              <a:buChar char="•"/>
            </a:pPr>
            <a:endParaRPr lang="en-US" sz="1200">
              <a:solidFill>
                <a:srgbClr val="0D0D0D"/>
              </a:solidFill>
              <a:ea typeface="+mn-lt"/>
              <a:cs typeface="+mn-lt"/>
            </a:endParaRPr>
          </a:p>
          <a:p>
            <a:pPr marL="171450" lvl="1" indent="-171450">
              <a:buChar char="•"/>
            </a:pPr>
            <a:r>
              <a:rPr lang="en-US" sz="1200" b="1">
                <a:solidFill>
                  <a:srgbClr val="000000"/>
                </a:solidFill>
                <a:ea typeface="+mn-lt"/>
                <a:cs typeface="+mn-lt"/>
              </a:rPr>
              <a:t>Brand Differentiation:</a:t>
            </a:r>
            <a:r>
              <a:rPr lang="en-US" sz="1200">
                <a:solidFill>
                  <a:srgbClr val="0D0D0D"/>
                </a:solidFill>
                <a:ea typeface="+mn-lt"/>
                <a:cs typeface="+mn-lt"/>
              </a:rPr>
              <a:t> Emphasizing sustainability can grow customer base by 3%</a:t>
            </a:r>
            <a:endParaRPr lang="en-US">
              <a:ea typeface="Open Sans"/>
              <a:cs typeface="Open Sans"/>
            </a:endParaRPr>
          </a:p>
          <a:p>
            <a:pPr marL="171450" lvl="1" indent="-171450">
              <a:buChar char="•"/>
            </a:pPr>
            <a:endParaRPr lang="en-US" sz="1200">
              <a:solidFill>
                <a:srgbClr val="0D0D0D"/>
              </a:solidFill>
              <a:ea typeface="+mn-lt"/>
              <a:cs typeface="+mn-lt"/>
            </a:endParaRPr>
          </a:p>
          <a:p>
            <a:pPr marL="171450" lvl="1" indent="-171450">
              <a:buChar char="•"/>
            </a:pPr>
            <a:r>
              <a:rPr lang="en-US" sz="1200" b="1">
                <a:solidFill>
                  <a:srgbClr val="000000"/>
                </a:solidFill>
                <a:ea typeface="+mn-lt"/>
                <a:cs typeface="+mn-lt"/>
              </a:rPr>
              <a:t>Productivity Increase:</a:t>
            </a:r>
            <a:r>
              <a:rPr lang="en-US" sz="1200">
                <a:solidFill>
                  <a:srgbClr val="0D0D0D"/>
                </a:solidFill>
                <a:ea typeface="+mn-lt"/>
                <a:cs typeface="+mn-lt"/>
              </a:rPr>
              <a:t> Smart tech boosts productivity by </a:t>
            </a:r>
          </a:p>
          <a:p>
            <a:pPr lvl="1"/>
            <a:r>
              <a:rPr lang="en-US" sz="1200">
                <a:solidFill>
                  <a:srgbClr val="0D0D0D"/>
                </a:solidFill>
                <a:ea typeface="+mn-lt"/>
                <a:cs typeface="+mn-lt"/>
              </a:rPr>
              <a:t>  5-15% across roles</a:t>
            </a:r>
            <a:endParaRPr lang="en-US">
              <a:ea typeface="Open Sans"/>
              <a:cs typeface="Open Sans"/>
            </a:endParaRPr>
          </a:p>
          <a:p>
            <a:pPr marL="171450" lvl="1" indent="-171450">
              <a:buChar char="•"/>
            </a:pPr>
            <a:endParaRPr lang="en-US" sz="1200">
              <a:solidFill>
                <a:srgbClr val="0D0D0D"/>
              </a:solidFill>
              <a:ea typeface="+mn-lt"/>
              <a:cs typeface="+mn-lt"/>
            </a:endParaRPr>
          </a:p>
          <a:p>
            <a:pPr marL="171450" lvl="1" indent="-171450">
              <a:buChar char="•"/>
            </a:pPr>
            <a:r>
              <a:rPr lang="en-US" sz="1200" b="1">
                <a:solidFill>
                  <a:srgbClr val="000000"/>
                </a:solidFill>
                <a:ea typeface="+mn-lt"/>
                <a:cs typeface="+mn-lt"/>
              </a:rPr>
              <a:t>Regulatory Advantage: </a:t>
            </a:r>
            <a:r>
              <a:rPr lang="en-US" sz="1200">
                <a:solidFill>
                  <a:srgbClr val="0D0D0D"/>
                </a:solidFill>
                <a:ea typeface="+mn-lt"/>
                <a:cs typeface="+mn-lt"/>
              </a:rPr>
              <a:t>Improved EGS Reporting  yields up to $20K/year savings</a:t>
            </a:r>
          </a:p>
        </p:txBody>
      </p:sp>
      <p:sp>
        <p:nvSpPr>
          <p:cNvPr id="2" name="Title 1">
            <a:extLst>
              <a:ext uri="{FF2B5EF4-FFF2-40B4-BE49-F238E27FC236}">
                <a16:creationId xmlns:a16="http://schemas.microsoft.com/office/drawing/2014/main" id="{30107E65-A54F-F7F5-D2A3-2DAAECE4814F}"/>
              </a:ext>
            </a:extLst>
          </p:cNvPr>
          <p:cNvSpPr>
            <a:spLocks noGrp="1"/>
          </p:cNvSpPr>
          <p:nvPr>
            <p:ph type="title"/>
          </p:nvPr>
        </p:nvSpPr>
        <p:spPr>
          <a:xfrm>
            <a:off x="715050" y="338783"/>
            <a:ext cx="7713900" cy="572700"/>
          </a:xfrm>
        </p:spPr>
        <p:txBody>
          <a:bodyPr/>
          <a:lstStyle/>
          <a:p>
            <a:r>
              <a:rPr lang="en-US">
                <a:latin typeface="+mn-lt"/>
                <a:ea typeface="Open Sans" panose="020B0606030504020204" pitchFamily="34" charset="0"/>
                <a:cs typeface="Open Sans" panose="020B0606030504020204" pitchFamily="34" charset="0"/>
              </a:rPr>
              <a:t>ROI &amp; ROV</a:t>
            </a:r>
          </a:p>
        </p:txBody>
      </p:sp>
      <p:sp>
        <p:nvSpPr>
          <p:cNvPr id="18" name="TextBox 17">
            <a:extLst>
              <a:ext uri="{FF2B5EF4-FFF2-40B4-BE49-F238E27FC236}">
                <a16:creationId xmlns:a16="http://schemas.microsoft.com/office/drawing/2014/main" id="{04495C5B-33D9-8F0F-1AD5-547CC484C575}"/>
              </a:ext>
            </a:extLst>
          </p:cNvPr>
          <p:cNvSpPr txBox="1"/>
          <p:nvPr/>
        </p:nvSpPr>
        <p:spPr>
          <a:xfrm>
            <a:off x="1140489" y="4573884"/>
            <a:ext cx="8003511" cy="461665"/>
          </a:xfrm>
          <a:prstGeom prst="rect">
            <a:avLst/>
          </a:prstGeom>
          <a:noFill/>
        </p:spPr>
        <p:txBody>
          <a:bodyPr wrap="square">
            <a:spAutoFit/>
          </a:bodyPr>
          <a:lstStyle/>
          <a:p>
            <a:r>
              <a:rPr lang="en-IN" sz="600">
                <a:latin typeface="+mn-lt"/>
              </a:rPr>
              <a:t>[1] </a:t>
            </a:r>
            <a:r>
              <a:rPr lang="en-US" sz="600">
                <a:latin typeface="+mn-lt"/>
              </a:rPr>
              <a:t>UBQ Editorial Team. (2023, Nov 7). Sustainability in Manufacturing Processes. Retrieved from </a:t>
            </a:r>
            <a:r>
              <a:rPr lang="en-US" sz="600">
                <a:latin typeface="+mn-lt"/>
                <a:hlinkClick r:id="rId3">
                  <a:extLst>
                    <a:ext uri="{A12FA001-AC4F-418D-AE19-62706E023703}">
                      <ahyp:hlinkClr xmlns:ahyp="http://schemas.microsoft.com/office/drawing/2018/hyperlinkcolor" val="tx"/>
                    </a:ext>
                  </a:extLst>
                </a:hlinkClick>
              </a:rPr>
              <a:t>https://www.ubqmaterials.com/blog-post/sustainability-in-manufacturing-processes/</a:t>
            </a:r>
            <a:endParaRPr lang="en-US" sz="600">
              <a:latin typeface="+mn-lt"/>
            </a:endParaRPr>
          </a:p>
          <a:p>
            <a:r>
              <a:rPr lang="en-IN" sz="600">
                <a:latin typeface="+mn-lt"/>
              </a:rPr>
              <a:t>[2] </a:t>
            </a:r>
            <a:r>
              <a:rPr lang="en-US" sz="600">
                <a:latin typeface="+mn-lt"/>
              </a:rPr>
              <a:t>Automation.com. (2020, Dec 3). Impacting Energy Through Smart Manufacturing. Retrieved from </a:t>
            </a:r>
            <a:r>
              <a:rPr lang="en-US" sz="600">
                <a:latin typeface="+mn-lt"/>
                <a:hlinkClick r:id="rId4">
                  <a:extLst>
                    <a:ext uri="{A12FA001-AC4F-418D-AE19-62706E023703}">
                      <ahyp:hlinkClr xmlns:ahyp="http://schemas.microsoft.com/office/drawing/2018/hyperlinkcolor" val="tx"/>
                    </a:ext>
                  </a:extLst>
                </a:hlinkClick>
              </a:rPr>
              <a:t>https://www.automation.com/en-us/articles/december-2020/impacting-energy-through-smart-manufacturing</a:t>
            </a:r>
            <a:endParaRPr lang="en-US" sz="600">
              <a:latin typeface="+mn-lt"/>
            </a:endParaRPr>
          </a:p>
          <a:p>
            <a:r>
              <a:rPr lang="en-IN" sz="600">
                <a:latin typeface="+mn-lt"/>
              </a:rPr>
              <a:t>[3] </a:t>
            </a:r>
            <a:r>
              <a:rPr lang="en-US" sz="600" err="1">
                <a:latin typeface="+mn-lt"/>
              </a:rPr>
              <a:t>Strategy+Business</a:t>
            </a:r>
            <a:r>
              <a:rPr lang="en-US" sz="600">
                <a:latin typeface="+mn-lt"/>
              </a:rPr>
              <a:t>. (2022, Dec 1). Green taxes and incentives can help businesses achieve ESG goals. Retrieved from </a:t>
            </a:r>
            <a:r>
              <a:rPr lang="en-US" sz="600">
                <a:latin typeface="+mn-lt"/>
                <a:hlinkClick r:id="rId5">
                  <a:extLst>
                    <a:ext uri="{A12FA001-AC4F-418D-AE19-62706E023703}">
                      <ahyp:hlinkClr xmlns:ahyp="http://schemas.microsoft.com/office/drawing/2018/hyperlinkcolor" val="tx"/>
                    </a:ext>
                  </a:extLst>
                </a:hlinkClick>
              </a:rPr>
              <a:t>https://www.strategy-business.com/article/Green-taxes-and-incentives-can-help-businesses-achieve-ESG-goals</a:t>
            </a:r>
            <a:endParaRPr lang="en-US" sz="600">
              <a:latin typeface="+mn-lt"/>
            </a:endParaRPr>
          </a:p>
        </p:txBody>
      </p:sp>
    </p:spTree>
    <p:extLst>
      <p:ext uri="{BB962C8B-B14F-4D97-AF65-F5344CB8AC3E}">
        <p14:creationId xmlns:p14="http://schemas.microsoft.com/office/powerpoint/2010/main" val="5660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EF56-6DC1-CFEE-B655-85F540067A29}"/>
              </a:ext>
            </a:extLst>
          </p:cNvPr>
          <p:cNvSpPr>
            <a:spLocks noGrp="1"/>
          </p:cNvSpPr>
          <p:nvPr>
            <p:ph type="title"/>
          </p:nvPr>
        </p:nvSpPr>
        <p:spPr>
          <a:xfrm>
            <a:off x="527673" y="1412480"/>
            <a:ext cx="7704000" cy="841056"/>
          </a:xfrm>
        </p:spPr>
        <p:txBody>
          <a:bodyPr/>
          <a:lstStyle/>
          <a:p>
            <a:r>
              <a:rPr lang="en-US" sz="4400">
                <a:latin typeface="Open Sans"/>
              </a:rPr>
              <a:t>Thank You</a:t>
            </a:r>
          </a:p>
        </p:txBody>
      </p:sp>
      <p:pic>
        <p:nvPicPr>
          <p:cNvPr id="3" name="Picture 2" descr="Sustainability PNG, Vector, PSD, and Clipart With Transparent Background  for Free Download | Pngtree">
            <a:extLst>
              <a:ext uri="{FF2B5EF4-FFF2-40B4-BE49-F238E27FC236}">
                <a16:creationId xmlns:a16="http://schemas.microsoft.com/office/drawing/2014/main" id="{A5612A67-9736-9D6E-9D5D-886526D63367}"/>
              </a:ext>
            </a:extLst>
          </p:cNvPr>
          <p:cNvPicPr>
            <a:picLocks noChangeAspect="1"/>
          </p:cNvPicPr>
          <p:nvPr/>
        </p:nvPicPr>
        <p:blipFill>
          <a:blip r:embed="rId2"/>
          <a:stretch>
            <a:fillRect/>
          </a:stretch>
        </p:blipFill>
        <p:spPr>
          <a:xfrm>
            <a:off x="2035013" y="1995090"/>
            <a:ext cx="4892559" cy="2131486"/>
          </a:xfrm>
          <a:prstGeom prst="rect">
            <a:avLst/>
          </a:prstGeom>
        </p:spPr>
      </p:pic>
    </p:spTree>
    <p:extLst>
      <p:ext uri="{BB962C8B-B14F-4D97-AF65-F5344CB8AC3E}">
        <p14:creationId xmlns:p14="http://schemas.microsoft.com/office/powerpoint/2010/main" val="4018194053"/>
      </p:ext>
    </p:extLst>
  </p:cSld>
  <p:clrMapOvr>
    <a:masterClrMapping/>
  </p:clrMapOvr>
</p:sld>
</file>

<file path=ppt/theme/theme1.xml><?xml version="1.0" encoding="utf-8"?>
<a:theme xmlns:a="http://schemas.openxmlformats.org/drawingml/2006/main" name="Global Warming &amp; Climate Change Newsletter by Slidesgo">
  <a:themeElements>
    <a:clrScheme name="Simple Light">
      <a:dk1>
        <a:srgbClr val="005C51"/>
      </a:dk1>
      <a:lt1>
        <a:srgbClr val="FFFAF6"/>
      </a:lt1>
      <a:dk2>
        <a:srgbClr val="41B0AB"/>
      </a:dk2>
      <a:lt2>
        <a:srgbClr val="F6B246"/>
      </a:lt2>
      <a:accent1>
        <a:srgbClr val="F87D66"/>
      </a:accent1>
      <a:accent2>
        <a:srgbClr val="91C876"/>
      </a:accent2>
      <a:accent3>
        <a:srgbClr val="FFDED8"/>
      </a:accent3>
      <a:accent4>
        <a:srgbClr val="ACDCDA"/>
      </a:accent4>
      <a:accent5>
        <a:srgbClr val="FFFFFF"/>
      </a:accent5>
      <a:accent6>
        <a:srgbClr val="FFFFFF"/>
      </a:accent6>
      <a:hlink>
        <a:srgbClr val="005C51"/>
      </a:hlink>
      <a:folHlink>
        <a:srgbClr val="0097A7"/>
      </a:folHlink>
    </a:clrScheme>
    <a:fontScheme name="Custom 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lobal Warming &amp; Climate Change Newsletter by Slidesgo">
  <a:themeElements>
    <a:clrScheme name="Simple Light">
      <a:dk1>
        <a:srgbClr val="005C51"/>
      </a:dk1>
      <a:lt1>
        <a:srgbClr val="FFFAF6"/>
      </a:lt1>
      <a:dk2>
        <a:srgbClr val="41B0AB"/>
      </a:dk2>
      <a:lt2>
        <a:srgbClr val="F6B246"/>
      </a:lt2>
      <a:accent1>
        <a:srgbClr val="F87D66"/>
      </a:accent1>
      <a:accent2>
        <a:srgbClr val="91C876"/>
      </a:accent2>
      <a:accent3>
        <a:srgbClr val="FFDED8"/>
      </a:accent3>
      <a:accent4>
        <a:srgbClr val="ACDCDA"/>
      </a:accent4>
      <a:accent5>
        <a:srgbClr val="FFFFFF"/>
      </a:accent5>
      <a:accent6>
        <a:srgbClr val="FFFFFF"/>
      </a:accent6>
      <a:hlink>
        <a:srgbClr val="005C51"/>
      </a:hlink>
      <a:folHlink>
        <a:srgbClr val="0097A7"/>
      </a:folHlink>
    </a:clrScheme>
    <a:fontScheme name="Custom 1">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ab0b289-5e9b-4fbb-9b6e-adf1111f761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BC3839F2B4BE428726338583D31C55" ma:contentTypeVersion="9" ma:contentTypeDescription="Create a new document." ma:contentTypeScope="" ma:versionID="4afe409899396ec77b7baad233e2d323">
  <xsd:schema xmlns:xsd="http://www.w3.org/2001/XMLSchema" xmlns:xs="http://www.w3.org/2001/XMLSchema" xmlns:p="http://schemas.microsoft.com/office/2006/metadata/properties" xmlns:ns3="9ab0b289-5e9b-4fbb-9b6e-adf1111f7612" xmlns:ns4="dc3014de-5882-4ef4-acc5-cec9cc541ea0" targetNamespace="http://schemas.microsoft.com/office/2006/metadata/properties" ma:root="true" ma:fieldsID="17db49d430d5b8aedc24e9a6dd74ede8" ns3:_="" ns4:_="">
    <xsd:import namespace="9ab0b289-5e9b-4fbb-9b6e-adf1111f7612"/>
    <xsd:import namespace="dc3014de-5882-4ef4-acc5-cec9cc541ea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b0b289-5e9b-4fbb-9b6e-adf1111f76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3014de-5882-4ef4-acc5-cec9cc541e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B0F53E-E7D2-43D7-B64D-582E440DE1D0}">
  <ds:schemaRefs>
    <ds:schemaRef ds:uri="9ab0b289-5e9b-4fbb-9b6e-adf1111f7612"/>
    <ds:schemaRef ds:uri="dc3014de-5882-4ef4-acc5-cec9cc541ea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84989F1-2CBE-4413-A1DC-FCA29E0D8EE9}">
  <ds:schemaRefs>
    <ds:schemaRef ds:uri="9ab0b289-5e9b-4fbb-9b6e-adf1111f7612"/>
    <ds:schemaRef ds:uri="dc3014de-5882-4ef4-acc5-cec9cc541e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6367A14-06A0-4CDA-847F-5791A1C1E9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[MASTER] WIP OSS Eco-Friendly Furniture Co.</Template>
  <Application>Microsoft Office PowerPoint</Application>
  <PresentationFormat>On-screen Show (16:9)</PresentationFormat>
  <Slides>59</Slides>
  <Notes>40</Notes>
  <HiddenSlides>0</HiddenSlide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Global Warming &amp; Climate Change Newsletter by Slidesgo</vt:lpstr>
      <vt:lpstr>1_Global Warming &amp; Climate Change Newsletter by Slidesgo</vt:lpstr>
      <vt:lpstr>PowerPoint Presentation</vt:lpstr>
      <vt:lpstr>Our Company and Proposal</vt:lpstr>
      <vt:lpstr>Why MySQL?</vt:lpstr>
      <vt:lpstr>To-Be State</vt:lpstr>
      <vt:lpstr>To-Be State</vt:lpstr>
      <vt:lpstr>Scrum1-Incremental2: Sequential Increments</vt:lpstr>
      <vt:lpstr>Release Roadmap</vt:lpstr>
      <vt:lpstr>ROI &amp; ROV</vt:lpstr>
      <vt:lpstr>Thank You</vt:lpstr>
      <vt:lpstr>PowerPoint Presentation</vt:lpstr>
      <vt:lpstr>Layered Architecture</vt:lpstr>
      <vt:lpstr>High Level Architecture</vt:lpstr>
      <vt:lpstr>Low Level Architecture</vt:lpstr>
      <vt:lpstr>Change Management Plan</vt:lpstr>
      <vt:lpstr>ROI &amp; ROV</vt:lpstr>
      <vt:lpstr>PowerPoint Presentation</vt:lpstr>
      <vt:lpstr>Risk Management</vt:lpstr>
      <vt:lpstr>Return on Investment (ROI) </vt:lpstr>
      <vt:lpstr>Return on Value (ROV) </vt:lpstr>
      <vt:lpstr>DBMS Decision Criteria</vt:lpstr>
      <vt:lpstr>DBMS Competitive Analysis</vt:lpstr>
      <vt:lpstr>MySQL Overview</vt:lpstr>
      <vt:lpstr>MySQL Upstream &amp; Downstream</vt:lpstr>
      <vt:lpstr>MySQL User Success Stories</vt:lpstr>
      <vt:lpstr>OSS Guiding Principles1</vt:lpstr>
      <vt:lpstr>SDLC Model Scrum + Incremental Model</vt:lpstr>
      <vt:lpstr>Why a Blend of Scrum and Incremental Model?1, 2</vt:lpstr>
      <vt:lpstr>Sprint Plan</vt:lpstr>
      <vt:lpstr>PowerPoint Presentation</vt:lpstr>
      <vt:lpstr>Personas</vt:lpstr>
      <vt:lpstr>PowerPoint Presentation</vt:lpstr>
      <vt:lpstr>PowerPoint Presentation</vt:lpstr>
      <vt:lpstr>PowerPoint Presentation</vt:lpstr>
      <vt:lpstr>Story Point Relative Sizing</vt:lpstr>
      <vt:lpstr>Environmental Director User Stories</vt:lpstr>
      <vt:lpstr>PowerPoint Presentation</vt:lpstr>
      <vt:lpstr>PowerPoint Presentation</vt:lpstr>
      <vt:lpstr>Functional Requirements</vt:lpstr>
      <vt:lpstr>Product Milestones &amp; Burnup Chart1</vt:lpstr>
      <vt:lpstr>Product Roadmap</vt:lpstr>
      <vt:lpstr>Product Backlog</vt:lpstr>
      <vt:lpstr>Release Criteria</vt:lpstr>
      <vt:lpstr>Release Checklist</vt:lpstr>
      <vt:lpstr>Release Roadmap</vt:lpstr>
      <vt:lpstr>PowerPoint Presentation</vt:lpstr>
      <vt:lpstr>PowerPoint Presentation</vt:lpstr>
      <vt:lpstr>Bug Management Steps</vt:lpstr>
      <vt:lpstr>PowerPoint Presentation</vt:lpstr>
      <vt:lpstr>Mitigation Plan for Regulatory Change</vt:lpstr>
      <vt:lpstr>Test Strategy1</vt:lpstr>
      <vt:lpstr>Test Strategy2</vt:lpstr>
      <vt:lpstr>Test Methodology</vt:lpstr>
      <vt:lpstr>Test Methodology</vt:lpstr>
      <vt:lpstr>Test Methodology</vt:lpstr>
      <vt:lpstr>Test Methodology</vt:lpstr>
      <vt:lpstr>Test Methodology</vt:lpstr>
      <vt:lpstr>OSS Project Sprint Plan: Timeline</vt:lpstr>
      <vt:lpstr>OSS Project Sprint Plan: Project Tracker</vt:lpstr>
      <vt:lpstr>Burndown Chart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Su</dc:creator>
  <cp:revision>7</cp:revision>
  <cp:lastPrinted>2024-05-18T22:52:04Z</cp:lastPrinted>
  <dcterms:created xsi:type="dcterms:W3CDTF">2024-06-04T04:26:14Z</dcterms:created>
  <dcterms:modified xsi:type="dcterms:W3CDTF">2024-06-07T06:01:01Z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0x01010025BC3839F2B4BE428726338583D31C55</vt:lpwstr>
  </property>
</Properties>
</file>